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7"/>
  </p:notesMasterIdLst>
  <p:handoutMasterIdLst>
    <p:handoutMasterId r:id="rId8"/>
  </p:handoutMasterIdLst>
  <p:sldIdLst>
    <p:sldId id="260" r:id="rId3"/>
    <p:sldId id="293" r:id="rId4"/>
    <p:sldId id="294" r:id="rId5"/>
    <p:sldId id="295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Giallombardo" initials="A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702" autoAdjust="0"/>
  </p:normalViewPr>
  <p:slideViewPr>
    <p:cSldViewPr snapToGrid="0" snapToObjects="1">
      <p:cViewPr varScale="1">
        <p:scale>
          <a:sx n="113" d="100"/>
          <a:sy n="113" d="100"/>
        </p:scale>
        <p:origin x="4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75A83-B0A0-F941-9E84-37C674E8AF5E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75D0-4E5A-B147-9DD3-9A65C28A7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96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1F39B-BE8A-F84A-9EC6-B803D69CDF81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E55C-1D1D-4F47-9F17-CF18EB29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E55C-1D1D-4F47-9F17-CF18EB29C2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958394"/>
            <a:ext cx="7772400" cy="1470025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16811"/>
            <a:ext cx="6400800" cy="15359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8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48847"/>
            <a:ext cx="2057400" cy="5277316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48847"/>
            <a:ext cx="6019800" cy="5277316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7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89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067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19946"/>
            <a:ext cx="6400800" cy="13608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meetMED-fullcolor-WE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2" y="1013141"/>
            <a:ext cx="5863464" cy="229010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739672" y="2603849"/>
            <a:ext cx="585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Mitigation Enabling Energy Transition in the </a:t>
            </a:r>
            <a:r>
              <a:rPr lang="en-US" sz="1400" b="1" dirty="0" err="1">
                <a:solidFill>
                  <a:srgbClr val="189A3A"/>
                </a:solidFill>
                <a:latin typeface="Arial"/>
                <a:cs typeface="Arial"/>
              </a:rPr>
              <a:t>MEDiterranean</a:t>
            </a:r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 region </a:t>
            </a:r>
            <a:endParaRPr lang="en-US" sz="1400" b="1" dirty="0">
              <a:solidFill>
                <a:srgbClr val="189A3A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534511" y="6584838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7916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6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3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8362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68363"/>
            <a:ext cx="5111750" cy="50282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0412"/>
            <a:ext cx="3008313" cy="38661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3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0995"/>
            <a:ext cx="5486400" cy="36065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6479" y="614"/>
            <a:ext cx="9150479" cy="643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-40207"/>
            <a:ext cx="1816729" cy="7095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63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8737"/>
            <a:ext cx="8229600" cy="386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545504" y="376673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99473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8224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8224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8224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8224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8224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220589"/>
            <a:ext cx="9150479" cy="643437"/>
          </a:xfrm>
          <a:prstGeom prst="rect">
            <a:avLst/>
          </a:prstGeom>
          <a:solidFill>
            <a:srgbClr val="189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3" y="6141502"/>
            <a:ext cx="1816729" cy="70956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107951" y="6327282"/>
            <a:ext cx="167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www.meetmed.org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6931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hyperlink" Target="http://www.meetmed.org/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3131971"/>
            <a:ext cx="7772400" cy="568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53063"/>
                </a:solidFill>
                <a:latin typeface="ProximaNova-Extrabld"/>
                <a:ea typeface="+mn-ea"/>
              </a:rPr>
              <a:t>Standardization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5" descr="meetMED_EU_fund_150dpi_3.png">
            <a:extLst>
              <a:ext uri="{FF2B5EF4-FFF2-40B4-BE49-F238E27FC236}">
                <a16:creationId xmlns:a16="http://schemas.microsoft.com/office/drawing/2014/main" id="{AB378831-7E3F-4195-876A-EFEFAC413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8" y="247833"/>
            <a:ext cx="877824" cy="9204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16" y="247833"/>
            <a:ext cx="684909" cy="81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3"/>
          <a:stretch/>
        </p:blipFill>
        <p:spPr bwMode="auto">
          <a:xfrm>
            <a:off x="4506216" y="247833"/>
            <a:ext cx="1312314" cy="7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30" y="200523"/>
            <a:ext cx="1765479" cy="80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51" y="316407"/>
            <a:ext cx="967568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2914A8D-07AF-A64A-8C1A-C0B2BFDBE243}"/>
              </a:ext>
            </a:extLst>
          </p:cNvPr>
          <p:cNvSpPr txBox="1">
            <a:spLocks/>
          </p:cNvSpPr>
          <p:nvPr/>
        </p:nvSpPr>
        <p:spPr>
          <a:xfrm>
            <a:off x="640653" y="468471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err="1">
                <a:solidFill>
                  <a:srgbClr val="053063"/>
                </a:solidFill>
                <a:latin typeface="ProximaNova-Extrabld"/>
                <a:ea typeface="+mn-ea"/>
              </a:rPr>
              <a:t>meetMED</a:t>
            </a:r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 II</a:t>
            </a:r>
          </a:p>
          <a:p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Activity 3.1.2 Training Seminar </a:t>
            </a:r>
          </a:p>
          <a:p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“Fundamentals of Energy Services and Energy Performance Contracting”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B8E1E59-6286-ED4E-B12E-91182A846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91" y="3995541"/>
            <a:ext cx="7639050" cy="699551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latin typeface="ProximaNova-Regular"/>
              </a:rPr>
              <a:t>Aristotelis</a:t>
            </a:r>
            <a:r>
              <a:rPr lang="en-US" dirty="0">
                <a:latin typeface="ProximaNova-Regular"/>
              </a:rPr>
              <a:t> </a:t>
            </a:r>
            <a:r>
              <a:rPr lang="en-US" dirty="0" err="1">
                <a:latin typeface="ProximaNova-Regular"/>
              </a:rPr>
              <a:t>Botzios-Valaskakis</a:t>
            </a:r>
            <a:endParaRPr lang="en-US" dirty="0">
              <a:latin typeface="ProximaNova-Regular"/>
            </a:endParaRPr>
          </a:p>
          <a:p>
            <a:r>
              <a:rPr lang="en-US" dirty="0">
                <a:latin typeface="ProximaNova-Regular"/>
              </a:rPr>
              <a:t>Senior Expert, Centre for Renewable Energy Sources and Energy Saving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20"/>
    </mc:Choice>
    <mc:Fallback xmlns="">
      <p:transition spd="slow" advTm="12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8228" y="194111"/>
            <a:ext cx="438572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319176" y="887748"/>
            <a:ext cx="8488393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700" u="sng" dirty="0"/>
              <a:t>Standardized EE (Energy Performance Contracting) and RES (Energy Supply Contracting) measures</a:t>
            </a:r>
          </a:p>
          <a:p>
            <a:pPr lvl="0" algn="just"/>
            <a:endParaRPr lang="en-US" sz="1700" u="sng" dirty="0"/>
          </a:p>
          <a:p>
            <a:pPr lvl="0" algn="just"/>
            <a:r>
              <a:rPr lang="en-US" sz="1700" dirty="0"/>
              <a:t>For avoiding complex and individual designs per project, technology-specific measures are standardized in their design, implementation and quality assurance. Examples include:</a:t>
            </a:r>
          </a:p>
          <a:p>
            <a:pPr lvl="0" algn="just"/>
            <a:endParaRPr lang="en-US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Indoor lights: LED lights + control system 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Hydraulic adjustment of heating system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Modernization of heating pumps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Modernization of electrical motors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Energy efficient ventilation and/or cooling		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Managing and metering systems for buildings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Renovation/replacement of heating boilers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Waste Heat Recovery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Replacement of boilers and chiller with a heat pump</a:t>
            </a:r>
          </a:p>
          <a:p>
            <a:pPr lvl="0"/>
            <a:r>
              <a:rPr lang="en-GB" sz="1700" dirty="0"/>
              <a:t>	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Solar DHW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Biomass heating systems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CHP		</a:t>
            </a:r>
            <a:endParaRPr lang="el-GR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/>
              <a:t>PV-panels				</a:t>
            </a: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Heat pumps</a:t>
            </a:r>
            <a:endParaRPr lang="el-GR" sz="17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03"/>
    </mc:Choice>
    <mc:Fallback xmlns="">
      <p:transition spd="slow" advTm="14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8228" y="194111"/>
            <a:ext cx="438572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319177" y="853242"/>
            <a:ext cx="848839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u="sng" dirty="0"/>
              <a:t>Simplified measurement and verification</a:t>
            </a:r>
            <a:r>
              <a:rPr lang="en-US" dirty="0"/>
              <a:t>. As comprehensive M&amp;V of savings in EPC projects increase their transaction costs, simplified M&amp;V methods are customized for each EE and RES measure (usually following Method A of the IPMVP). </a:t>
            </a:r>
          </a:p>
          <a:p>
            <a:pPr lvl="0" algn="just"/>
            <a:endParaRPr lang="en-US" dirty="0"/>
          </a:p>
          <a:p>
            <a:pPr algn="just"/>
            <a:r>
              <a:rPr lang="en-US" u="sng" dirty="0"/>
              <a:t>Simplified EPC models</a:t>
            </a:r>
            <a:r>
              <a:rPr lang="en-US" dirty="0"/>
              <a:t>. Similar to existing EPC model contracts, standardized and simplified contracts are elaborated to reduce transaction costs and increase understanding of them. 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sz="2400" dirty="0"/>
              <a:t>Standardization increases understanding, creates trust and therefore reduces the performance risk of energy services.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26"/>
    </mc:Choice>
    <mc:Fallback xmlns="">
      <p:transition spd="slow" advTm="6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F54-5C5B-4BAD-B102-A1736941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63957"/>
            <a:ext cx="8229600" cy="934599"/>
          </a:xfrm>
        </p:spPr>
        <p:txBody>
          <a:bodyPr>
            <a:normAutofit/>
          </a:bodyPr>
          <a:lstStyle/>
          <a:p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Cont</a:t>
            </a:r>
            <a:r>
              <a:rPr lang="en-HK" sz="4800" spc="300" dirty="0">
                <a:solidFill>
                  <a:srgbClr val="053062"/>
                </a:solidFill>
                <a:latin typeface="ProximaNova-Extrabld"/>
              </a:rPr>
              <a:t>act</a:t>
            </a:r>
            <a:r>
              <a:rPr lang="fr-BE" sz="4800" spc="300" dirty="0">
                <a:solidFill>
                  <a:srgbClr val="053062"/>
                </a:solidFill>
                <a:latin typeface="ProximaNova-Extrabld"/>
              </a:rPr>
              <a:t> us</a:t>
            </a:r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20317-E8EA-4414-A281-A01F79C16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5466" y="5376831"/>
            <a:ext cx="2133600" cy="365125"/>
          </a:xfrm>
        </p:spPr>
        <p:txBody>
          <a:bodyPr/>
          <a:lstStyle/>
          <a:p>
            <a:fld id="{4E6B386F-75EA-2347-AA44-8123F513AD2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DE5C5-0BAE-42C9-9A5A-A907D7B9A0FB}"/>
              </a:ext>
            </a:extLst>
          </p:cNvPr>
          <p:cNvSpPr txBox="1"/>
          <p:nvPr/>
        </p:nvSpPr>
        <p:spPr>
          <a:xfrm>
            <a:off x="3802688" y="4316965"/>
            <a:ext cx="2471841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53062"/>
                </a:solidFill>
                <a:latin typeface="ProximaNova-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www.meetmed.org</a:t>
            </a:r>
            <a:br>
              <a:rPr lang="fr-BE" dirty="0">
                <a:solidFill>
                  <a:srgbClr val="053062"/>
                </a:solidFill>
                <a:latin typeface="ProximaNova-Regular"/>
              </a:rPr>
            </a:br>
            <a:r>
              <a:rPr lang="en-HK" dirty="0" err="1">
                <a:solidFill>
                  <a:srgbClr val="053062"/>
                </a:solidFill>
                <a:latin typeface="ProximaNova-Regular"/>
              </a:rPr>
              <a:t>meetMED</a:t>
            </a:r>
            <a:r>
              <a:rPr lang="fr-BE" dirty="0">
                <a:solidFill>
                  <a:srgbClr val="053062"/>
                </a:solidFill>
                <a:latin typeface="ProximaNova-Regular"/>
              </a:rPr>
              <a:t> Project</a:t>
            </a:r>
          </a:p>
          <a:p>
            <a:pPr>
              <a:lnSpc>
                <a:spcPct val="150000"/>
              </a:lnSpc>
            </a:pPr>
            <a:r>
              <a:rPr lang="fr-BE" dirty="0">
                <a:solidFill>
                  <a:srgbClr val="053062"/>
                </a:solidFill>
              </a:rPr>
              <a:t>@meetmed1</a:t>
            </a:r>
          </a:p>
        </p:txBody>
      </p:sp>
      <p:pic>
        <p:nvPicPr>
          <p:cNvPr id="1026" name="Picture 2" descr="Risultati immagini per twitter icon">
            <a:extLst>
              <a:ext uri="{FF2B5EF4-FFF2-40B4-BE49-F238E27FC236}">
                <a16:creationId xmlns:a16="http://schemas.microsoft.com/office/drawing/2014/main" id="{220DD3D0-2276-433F-90BA-E2E1A10E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47" y="5033486"/>
            <a:ext cx="261092" cy="26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C18DE317-50F1-4796-AB3C-F071367D13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6188" y="4671083"/>
            <a:ext cx="221957" cy="2312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9FC41-4E2F-4914-911A-6839537CE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5" b="93213" l="9211" r="92544">
                        <a14:foregroundMark x1="67982" y1="70136" x2="67982" y2="70136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14" y="4332828"/>
            <a:ext cx="332603" cy="322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9B0BC-6FA7-446A-9802-F48C1DCA66E5}"/>
              </a:ext>
            </a:extLst>
          </p:cNvPr>
          <p:cNvSpPr txBox="1"/>
          <p:nvPr/>
        </p:nvSpPr>
        <p:spPr>
          <a:xfrm>
            <a:off x="2290439" y="2951664"/>
            <a:ext cx="44743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53063"/>
                </a:solidFill>
                <a:latin typeface="ProximaNova-Regular"/>
                <a:cs typeface="Arial"/>
              </a:rPr>
              <a:t>For any inquires or comments, please don’t hesitate to contact 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2866E-3FC9-4D55-A5D7-E7FAA5E77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31" y="5736410"/>
            <a:ext cx="3409016" cy="800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5E1E6-A6DF-4F31-B004-E56999AAB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439" y="1765087"/>
            <a:ext cx="4631884" cy="1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0194"/>
      </p:ext>
    </p:extLst>
  </p:cSld>
  <p:clrMapOvr>
    <a:masterClrMapping/>
  </p:clrMapOvr>
</p:sld>
</file>

<file path=ppt/theme/theme1.xml><?xml version="1.0" encoding="utf-8"?>
<a:theme xmlns:a="http://schemas.openxmlformats.org/drawingml/2006/main" name="meetMED_Theme_2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meetMED_Theme_2.thmx</Template>
  <TotalTime>6308</TotalTime>
  <Words>270</Words>
  <Application>Microsoft Macintosh PowerPoint</Application>
  <PresentationFormat>On-screen Show (4:3)</PresentationFormat>
  <Paragraphs>39</Paragraphs>
  <Slides>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Proxima Nova Extra Bold</vt:lpstr>
      <vt:lpstr>ProximaNova-Extrabld</vt:lpstr>
      <vt:lpstr>ProximaNova-Regular</vt:lpstr>
      <vt:lpstr>meetMED_Theme_2</vt:lpstr>
      <vt:lpstr>Custom Design</vt:lpstr>
      <vt:lpstr>Standardization</vt:lpstr>
      <vt:lpstr>PowerPoint Presentation</vt:lpstr>
      <vt:lpstr>PowerPoint Presentation</vt:lpstr>
      <vt:lpstr>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</dc:creator>
  <cp:lastModifiedBy>Microsoft Office User</cp:lastModifiedBy>
  <cp:revision>243</cp:revision>
  <dcterms:created xsi:type="dcterms:W3CDTF">2018-09-19T13:21:33Z</dcterms:created>
  <dcterms:modified xsi:type="dcterms:W3CDTF">2021-12-21T13:00:51Z</dcterms:modified>
</cp:coreProperties>
</file>