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60" r:id="rId3"/>
    <p:sldId id="295" r:id="rId4"/>
    <p:sldId id="296" r:id="rId5"/>
    <p:sldId id="297" r:id="rId6"/>
    <p:sldId id="298" r:id="rId7"/>
    <p:sldId id="302" r:id="rId8"/>
    <p:sldId id="303" r:id="rId9"/>
    <p:sldId id="304" r:id="rId10"/>
    <p:sldId id="305" r:id="rId11"/>
    <p:sldId id="306" r:id="rId12"/>
    <p:sldId id="299" r:id="rId13"/>
    <p:sldId id="300" r:id="rId14"/>
    <p:sldId id="301" r:id="rId15"/>
    <p:sldId id="307" r:id="rId16"/>
    <p:sldId id="308" r:id="rId17"/>
    <p:sldId id="309" r:id="rId18"/>
    <p:sldId id="312" r:id="rId19"/>
    <p:sldId id="311" r:id="rId20"/>
    <p:sldId id="31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e Giallombardo" initials="A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702" autoAdjust="0"/>
  </p:normalViewPr>
  <p:slideViewPr>
    <p:cSldViewPr snapToGrid="0" snapToObjects="1">
      <p:cViewPr varScale="1">
        <p:scale>
          <a:sx n="113" d="100"/>
          <a:sy n="113" d="100"/>
        </p:scale>
        <p:origin x="4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54C77-17F9-4181-85AF-D72D1ACD6157}" type="doc">
      <dgm:prSet loTypeId="urn:microsoft.com/office/officeart/2005/8/layout/cycle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AT"/>
        </a:p>
      </dgm:t>
    </dgm:pt>
    <dgm:pt modelId="{D5E8DEBD-863F-45C8-9E92-AB95C95E38FF}">
      <dgm:prSet phldrT="[Text]"/>
      <dgm:spPr/>
      <dgm:t>
        <a:bodyPr/>
        <a:lstStyle/>
        <a:p>
          <a:r>
            <a:rPr lang="de-AT" dirty="0"/>
            <a:t>QC1</a:t>
          </a:r>
        </a:p>
      </dgm:t>
    </dgm:pt>
    <dgm:pt modelId="{800D39B4-6C2D-4BE0-ABB1-9A18B97D3048}" type="parTrans" cxnId="{37DC1F12-228C-4ABB-BB69-B329685FA257}">
      <dgm:prSet/>
      <dgm:spPr/>
      <dgm:t>
        <a:bodyPr/>
        <a:lstStyle/>
        <a:p>
          <a:endParaRPr lang="de-AT"/>
        </a:p>
      </dgm:t>
    </dgm:pt>
    <dgm:pt modelId="{684EE997-AB3E-43FA-A9D1-66A712617163}" type="sibTrans" cxnId="{37DC1F12-228C-4ABB-BB69-B329685FA257}">
      <dgm:prSet/>
      <dgm:spPr/>
      <dgm:t>
        <a:bodyPr/>
        <a:lstStyle/>
        <a:p>
          <a:endParaRPr lang="de-AT"/>
        </a:p>
      </dgm:t>
    </dgm:pt>
    <dgm:pt modelId="{58F9B2B4-C9BD-4DFA-9E51-AFA0A4E09CE0}">
      <dgm:prSet phldrT="[Text]"/>
      <dgm:spPr/>
      <dgm:t>
        <a:bodyPr/>
        <a:lstStyle/>
        <a:p>
          <a:r>
            <a:rPr lang="de-AT" dirty="0"/>
            <a:t>QC2</a:t>
          </a:r>
        </a:p>
      </dgm:t>
    </dgm:pt>
    <dgm:pt modelId="{C20A8129-A1C8-499E-9EA6-C9BF7ED8100E}" type="parTrans" cxnId="{F5C44931-8D40-4FBA-8692-39C1DD11EA04}">
      <dgm:prSet/>
      <dgm:spPr/>
      <dgm:t>
        <a:bodyPr/>
        <a:lstStyle/>
        <a:p>
          <a:endParaRPr lang="de-AT"/>
        </a:p>
      </dgm:t>
    </dgm:pt>
    <dgm:pt modelId="{7BE142B4-9DAE-42B2-B653-0371A379306F}" type="sibTrans" cxnId="{F5C44931-8D40-4FBA-8692-39C1DD11EA04}">
      <dgm:prSet/>
      <dgm:spPr/>
      <dgm:t>
        <a:bodyPr/>
        <a:lstStyle/>
        <a:p>
          <a:endParaRPr lang="de-AT"/>
        </a:p>
      </dgm:t>
    </dgm:pt>
    <dgm:pt modelId="{66CF2516-F5B3-47BA-A025-EE2AC7105D3E}">
      <dgm:prSet phldrT="[Text]"/>
      <dgm:spPr/>
      <dgm:t>
        <a:bodyPr/>
        <a:lstStyle/>
        <a:p>
          <a:r>
            <a:rPr lang="de-AT" dirty="0"/>
            <a:t>QC3</a:t>
          </a:r>
        </a:p>
      </dgm:t>
    </dgm:pt>
    <dgm:pt modelId="{05A44B89-E341-44CD-96E6-442AFBD8A28A}" type="parTrans" cxnId="{930308A9-18C0-488B-BE80-A220210CBDDD}">
      <dgm:prSet/>
      <dgm:spPr/>
      <dgm:t>
        <a:bodyPr/>
        <a:lstStyle/>
        <a:p>
          <a:endParaRPr lang="de-AT"/>
        </a:p>
      </dgm:t>
    </dgm:pt>
    <dgm:pt modelId="{7AA82388-CA74-4579-8F0F-E5F903E429C0}" type="sibTrans" cxnId="{930308A9-18C0-488B-BE80-A220210CBDDD}">
      <dgm:prSet/>
      <dgm:spPr/>
      <dgm:t>
        <a:bodyPr/>
        <a:lstStyle/>
        <a:p>
          <a:endParaRPr lang="de-AT"/>
        </a:p>
      </dgm:t>
    </dgm:pt>
    <dgm:pt modelId="{BEAFCDDD-238A-462D-8917-9DEF4680342F}">
      <dgm:prSet phldrT="[Text]"/>
      <dgm:spPr/>
      <dgm:t>
        <a:bodyPr/>
        <a:lstStyle/>
        <a:p>
          <a:r>
            <a:rPr lang="de-AT" dirty="0"/>
            <a:t>QC4</a:t>
          </a:r>
        </a:p>
      </dgm:t>
    </dgm:pt>
    <dgm:pt modelId="{EB38896D-6C62-4058-A3E7-900E5A85B226}" type="parTrans" cxnId="{65A8B8FB-B71E-45A7-9E54-63153389E0DD}">
      <dgm:prSet/>
      <dgm:spPr/>
      <dgm:t>
        <a:bodyPr/>
        <a:lstStyle/>
        <a:p>
          <a:endParaRPr lang="de-AT"/>
        </a:p>
      </dgm:t>
    </dgm:pt>
    <dgm:pt modelId="{7E50B9F0-51C7-4DBA-A5BA-D4783BFD477B}" type="sibTrans" cxnId="{65A8B8FB-B71E-45A7-9E54-63153389E0DD}">
      <dgm:prSet/>
      <dgm:spPr/>
      <dgm:t>
        <a:bodyPr/>
        <a:lstStyle/>
        <a:p>
          <a:endParaRPr lang="de-AT"/>
        </a:p>
      </dgm:t>
    </dgm:pt>
    <dgm:pt modelId="{A208DAE8-70F1-43EC-B736-9325F3B6BD2B}">
      <dgm:prSet phldrT="[Text]"/>
      <dgm:spPr/>
      <dgm:t>
        <a:bodyPr/>
        <a:lstStyle/>
        <a:p>
          <a:r>
            <a:rPr lang="de-AT" dirty="0"/>
            <a:t>QC5</a:t>
          </a:r>
        </a:p>
      </dgm:t>
    </dgm:pt>
    <dgm:pt modelId="{9F96073C-245A-4CD9-97DB-A5EF476E1A53}" type="parTrans" cxnId="{505C9AC3-637D-4542-A2A5-71419CB8EC17}">
      <dgm:prSet/>
      <dgm:spPr/>
      <dgm:t>
        <a:bodyPr/>
        <a:lstStyle/>
        <a:p>
          <a:endParaRPr lang="de-AT"/>
        </a:p>
      </dgm:t>
    </dgm:pt>
    <dgm:pt modelId="{DB58894D-D641-40AE-AC8A-CE296ADF5C8A}" type="sibTrans" cxnId="{505C9AC3-637D-4542-A2A5-71419CB8EC17}">
      <dgm:prSet/>
      <dgm:spPr/>
      <dgm:t>
        <a:bodyPr/>
        <a:lstStyle/>
        <a:p>
          <a:endParaRPr lang="de-AT"/>
        </a:p>
      </dgm:t>
    </dgm:pt>
    <dgm:pt modelId="{0B47F300-D78B-44FE-9E7E-E0A816ACA5E0}">
      <dgm:prSet phldrT="[Text]"/>
      <dgm:spPr/>
      <dgm:t>
        <a:bodyPr/>
        <a:lstStyle/>
        <a:p>
          <a:r>
            <a:rPr lang="de-AT" dirty="0"/>
            <a:t>QC6</a:t>
          </a:r>
        </a:p>
      </dgm:t>
    </dgm:pt>
    <dgm:pt modelId="{295BF111-0EC1-4A2B-9EF1-0F716FE881DE}" type="parTrans" cxnId="{BDB3A04A-0005-4F36-A6D9-8FC4BB2EDAFF}">
      <dgm:prSet/>
      <dgm:spPr/>
      <dgm:t>
        <a:bodyPr/>
        <a:lstStyle/>
        <a:p>
          <a:endParaRPr lang="de-AT"/>
        </a:p>
      </dgm:t>
    </dgm:pt>
    <dgm:pt modelId="{AB548608-2846-43D9-BAAE-9F3B258575D8}" type="sibTrans" cxnId="{BDB3A04A-0005-4F36-A6D9-8FC4BB2EDAFF}">
      <dgm:prSet/>
      <dgm:spPr/>
      <dgm:t>
        <a:bodyPr/>
        <a:lstStyle/>
        <a:p>
          <a:endParaRPr lang="de-AT"/>
        </a:p>
      </dgm:t>
    </dgm:pt>
    <dgm:pt modelId="{A04A2DCC-A23A-4158-A0A1-B942C7800095}">
      <dgm:prSet phldrT="[Text]"/>
      <dgm:spPr/>
      <dgm:t>
        <a:bodyPr/>
        <a:lstStyle/>
        <a:p>
          <a:r>
            <a:rPr lang="de-AT" dirty="0"/>
            <a:t>QC7</a:t>
          </a:r>
        </a:p>
      </dgm:t>
    </dgm:pt>
    <dgm:pt modelId="{B5B833E0-B985-40DC-A1A0-C1A122D8D91C}" type="parTrans" cxnId="{2AEDE625-DE06-49B8-A6A4-1CDD2196AB67}">
      <dgm:prSet/>
      <dgm:spPr/>
      <dgm:t>
        <a:bodyPr/>
        <a:lstStyle/>
        <a:p>
          <a:endParaRPr lang="de-AT"/>
        </a:p>
      </dgm:t>
    </dgm:pt>
    <dgm:pt modelId="{14C4B084-172C-4FE0-B362-5001D2305F14}" type="sibTrans" cxnId="{2AEDE625-DE06-49B8-A6A4-1CDD2196AB67}">
      <dgm:prSet/>
      <dgm:spPr/>
      <dgm:t>
        <a:bodyPr/>
        <a:lstStyle/>
        <a:p>
          <a:endParaRPr lang="de-AT"/>
        </a:p>
      </dgm:t>
    </dgm:pt>
    <dgm:pt modelId="{8AED0CA2-CC2B-44E9-B5CD-8A69DCC04C93}">
      <dgm:prSet phldrT="[Text]"/>
      <dgm:spPr/>
      <dgm:t>
        <a:bodyPr/>
        <a:lstStyle/>
        <a:p>
          <a:r>
            <a:rPr lang="de-AT" dirty="0"/>
            <a:t>QC8</a:t>
          </a:r>
        </a:p>
      </dgm:t>
    </dgm:pt>
    <dgm:pt modelId="{94B3E2A0-B0E3-42C4-8B6E-53C1B860D349}" type="parTrans" cxnId="{E34B44C2-C897-4DB2-96B2-4C89CABE0FFA}">
      <dgm:prSet/>
      <dgm:spPr/>
      <dgm:t>
        <a:bodyPr/>
        <a:lstStyle/>
        <a:p>
          <a:endParaRPr lang="de-AT"/>
        </a:p>
      </dgm:t>
    </dgm:pt>
    <dgm:pt modelId="{5ECA8691-9182-4E7E-B5DA-759C5B8EAB81}" type="sibTrans" cxnId="{E34B44C2-C897-4DB2-96B2-4C89CABE0FFA}">
      <dgm:prSet/>
      <dgm:spPr/>
      <dgm:t>
        <a:bodyPr/>
        <a:lstStyle/>
        <a:p>
          <a:endParaRPr lang="de-AT"/>
        </a:p>
      </dgm:t>
    </dgm:pt>
    <dgm:pt modelId="{FF188322-790A-4875-A79F-A3BB62872926}">
      <dgm:prSet phldrT="[Text]"/>
      <dgm:spPr/>
      <dgm:t>
        <a:bodyPr/>
        <a:lstStyle/>
        <a:p>
          <a:r>
            <a:rPr lang="de-AT" dirty="0"/>
            <a:t>QC9</a:t>
          </a:r>
        </a:p>
      </dgm:t>
    </dgm:pt>
    <dgm:pt modelId="{E92BB757-6A44-4FBD-8FA0-E7B7DEB1D3D2}" type="parTrans" cxnId="{118301B2-466F-4507-90C3-14A335ED5062}">
      <dgm:prSet/>
      <dgm:spPr/>
      <dgm:t>
        <a:bodyPr/>
        <a:lstStyle/>
        <a:p>
          <a:endParaRPr lang="de-AT"/>
        </a:p>
      </dgm:t>
    </dgm:pt>
    <dgm:pt modelId="{A329DEA1-6759-41A3-ACD0-6BC1369160E0}" type="sibTrans" cxnId="{118301B2-466F-4507-90C3-14A335ED5062}">
      <dgm:prSet/>
      <dgm:spPr/>
      <dgm:t>
        <a:bodyPr/>
        <a:lstStyle/>
        <a:p>
          <a:endParaRPr lang="de-AT"/>
        </a:p>
      </dgm:t>
    </dgm:pt>
    <dgm:pt modelId="{69E2815E-AE0C-4BC1-B3FF-BA57051013D0}" type="pres">
      <dgm:prSet presAssocID="{52D54C77-17F9-4181-85AF-D72D1ACD6157}" presName="cycle" presStyleCnt="0">
        <dgm:presLayoutVars>
          <dgm:dir/>
          <dgm:resizeHandles val="exact"/>
        </dgm:presLayoutVars>
      </dgm:prSet>
      <dgm:spPr/>
    </dgm:pt>
    <dgm:pt modelId="{9556101E-B14B-4528-80C3-3B9023D0D210}" type="pres">
      <dgm:prSet presAssocID="{D5E8DEBD-863F-45C8-9E92-AB95C95E38FF}" presName="node" presStyleLbl="node1" presStyleIdx="0" presStyleCnt="9">
        <dgm:presLayoutVars>
          <dgm:bulletEnabled val="1"/>
        </dgm:presLayoutVars>
      </dgm:prSet>
      <dgm:spPr/>
    </dgm:pt>
    <dgm:pt modelId="{28179F60-D0EA-412A-8F81-A583A50E07AD}" type="pres">
      <dgm:prSet presAssocID="{D5E8DEBD-863F-45C8-9E92-AB95C95E38FF}" presName="spNode" presStyleCnt="0"/>
      <dgm:spPr/>
    </dgm:pt>
    <dgm:pt modelId="{36855975-18F9-4077-BDAF-0C6480616B0A}" type="pres">
      <dgm:prSet presAssocID="{684EE997-AB3E-43FA-A9D1-66A712617163}" presName="sibTrans" presStyleLbl="sibTrans1D1" presStyleIdx="0" presStyleCnt="9"/>
      <dgm:spPr/>
    </dgm:pt>
    <dgm:pt modelId="{B89FBCFB-2A3F-48AE-927E-5810D4F172EF}" type="pres">
      <dgm:prSet presAssocID="{58F9B2B4-C9BD-4DFA-9E51-AFA0A4E09CE0}" presName="node" presStyleLbl="node1" presStyleIdx="1" presStyleCnt="9">
        <dgm:presLayoutVars>
          <dgm:bulletEnabled val="1"/>
        </dgm:presLayoutVars>
      </dgm:prSet>
      <dgm:spPr/>
    </dgm:pt>
    <dgm:pt modelId="{1008D9E8-ACC7-4F03-8ABE-F2346B10AA9E}" type="pres">
      <dgm:prSet presAssocID="{58F9B2B4-C9BD-4DFA-9E51-AFA0A4E09CE0}" presName="spNode" presStyleCnt="0"/>
      <dgm:spPr/>
    </dgm:pt>
    <dgm:pt modelId="{E930C1C5-8000-4F5F-BBF7-825D960C7D77}" type="pres">
      <dgm:prSet presAssocID="{7BE142B4-9DAE-42B2-B653-0371A379306F}" presName="sibTrans" presStyleLbl="sibTrans1D1" presStyleIdx="1" presStyleCnt="9"/>
      <dgm:spPr/>
    </dgm:pt>
    <dgm:pt modelId="{B81A3E20-2041-457B-9D94-DBDE25C4E6D7}" type="pres">
      <dgm:prSet presAssocID="{66CF2516-F5B3-47BA-A025-EE2AC7105D3E}" presName="node" presStyleLbl="node1" presStyleIdx="2" presStyleCnt="9">
        <dgm:presLayoutVars>
          <dgm:bulletEnabled val="1"/>
        </dgm:presLayoutVars>
      </dgm:prSet>
      <dgm:spPr/>
    </dgm:pt>
    <dgm:pt modelId="{F71836FE-9434-477E-825B-84D834BFAEF5}" type="pres">
      <dgm:prSet presAssocID="{66CF2516-F5B3-47BA-A025-EE2AC7105D3E}" presName="spNode" presStyleCnt="0"/>
      <dgm:spPr/>
    </dgm:pt>
    <dgm:pt modelId="{2D381C39-A75D-4BAF-92A7-55384A657F31}" type="pres">
      <dgm:prSet presAssocID="{7AA82388-CA74-4579-8F0F-E5F903E429C0}" presName="sibTrans" presStyleLbl="sibTrans1D1" presStyleIdx="2" presStyleCnt="9"/>
      <dgm:spPr/>
    </dgm:pt>
    <dgm:pt modelId="{FE8192BE-060F-432A-AEFF-B7E1E791418B}" type="pres">
      <dgm:prSet presAssocID="{BEAFCDDD-238A-462D-8917-9DEF4680342F}" presName="node" presStyleLbl="node1" presStyleIdx="3" presStyleCnt="9">
        <dgm:presLayoutVars>
          <dgm:bulletEnabled val="1"/>
        </dgm:presLayoutVars>
      </dgm:prSet>
      <dgm:spPr/>
    </dgm:pt>
    <dgm:pt modelId="{352E274B-8CF6-4525-B699-1B95D6374714}" type="pres">
      <dgm:prSet presAssocID="{BEAFCDDD-238A-462D-8917-9DEF4680342F}" presName="spNode" presStyleCnt="0"/>
      <dgm:spPr/>
    </dgm:pt>
    <dgm:pt modelId="{ED0D485A-22C3-44A9-B92A-F1E12EA6558B}" type="pres">
      <dgm:prSet presAssocID="{7E50B9F0-51C7-4DBA-A5BA-D4783BFD477B}" presName="sibTrans" presStyleLbl="sibTrans1D1" presStyleIdx="3" presStyleCnt="9"/>
      <dgm:spPr/>
    </dgm:pt>
    <dgm:pt modelId="{27CE1AD7-E9BF-4D1A-AADB-6F7C1C8FEB7B}" type="pres">
      <dgm:prSet presAssocID="{A208DAE8-70F1-43EC-B736-9325F3B6BD2B}" presName="node" presStyleLbl="node1" presStyleIdx="4" presStyleCnt="9">
        <dgm:presLayoutVars>
          <dgm:bulletEnabled val="1"/>
        </dgm:presLayoutVars>
      </dgm:prSet>
      <dgm:spPr/>
    </dgm:pt>
    <dgm:pt modelId="{B168193F-C901-4600-BE50-F5A4EBCB1DCB}" type="pres">
      <dgm:prSet presAssocID="{A208DAE8-70F1-43EC-B736-9325F3B6BD2B}" presName="spNode" presStyleCnt="0"/>
      <dgm:spPr/>
    </dgm:pt>
    <dgm:pt modelId="{C9EA9431-D5C6-4A78-8743-4C9A17E22E93}" type="pres">
      <dgm:prSet presAssocID="{DB58894D-D641-40AE-AC8A-CE296ADF5C8A}" presName="sibTrans" presStyleLbl="sibTrans1D1" presStyleIdx="4" presStyleCnt="9"/>
      <dgm:spPr/>
    </dgm:pt>
    <dgm:pt modelId="{84DF0164-76C1-4809-9B8B-34C9F173455C}" type="pres">
      <dgm:prSet presAssocID="{0B47F300-D78B-44FE-9E7E-E0A816ACA5E0}" presName="node" presStyleLbl="node1" presStyleIdx="5" presStyleCnt="9">
        <dgm:presLayoutVars>
          <dgm:bulletEnabled val="1"/>
        </dgm:presLayoutVars>
      </dgm:prSet>
      <dgm:spPr/>
    </dgm:pt>
    <dgm:pt modelId="{5129ED86-334A-4002-97AE-5B3E09A6190F}" type="pres">
      <dgm:prSet presAssocID="{0B47F300-D78B-44FE-9E7E-E0A816ACA5E0}" presName="spNode" presStyleCnt="0"/>
      <dgm:spPr/>
    </dgm:pt>
    <dgm:pt modelId="{F29D8FAF-331A-46BD-B081-045480DE2C6B}" type="pres">
      <dgm:prSet presAssocID="{AB548608-2846-43D9-BAAE-9F3B258575D8}" presName="sibTrans" presStyleLbl="sibTrans1D1" presStyleIdx="5" presStyleCnt="9"/>
      <dgm:spPr/>
    </dgm:pt>
    <dgm:pt modelId="{0C49C19D-7E48-4B97-A3ED-11229782C8B7}" type="pres">
      <dgm:prSet presAssocID="{A04A2DCC-A23A-4158-A0A1-B942C7800095}" presName="node" presStyleLbl="node1" presStyleIdx="6" presStyleCnt="9">
        <dgm:presLayoutVars>
          <dgm:bulletEnabled val="1"/>
        </dgm:presLayoutVars>
      </dgm:prSet>
      <dgm:spPr/>
    </dgm:pt>
    <dgm:pt modelId="{EA922E0E-D30D-4B65-BF06-841DC8ADC7BF}" type="pres">
      <dgm:prSet presAssocID="{A04A2DCC-A23A-4158-A0A1-B942C7800095}" presName="spNode" presStyleCnt="0"/>
      <dgm:spPr/>
    </dgm:pt>
    <dgm:pt modelId="{C563B150-2532-4113-9E80-BB23ED091A8E}" type="pres">
      <dgm:prSet presAssocID="{14C4B084-172C-4FE0-B362-5001D2305F14}" presName="sibTrans" presStyleLbl="sibTrans1D1" presStyleIdx="6" presStyleCnt="9"/>
      <dgm:spPr/>
    </dgm:pt>
    <dgm:pt modelId="{84A2C343-2362-4E61-968C-259277736B4C}" type="pres">
      <dgm:prSet presAssocID="{8AED0CA2-CC2B-44E9-B5CD-8A69DCC04C93}" presName="node" presStyleLbl="node1" presStyleIdx="7" presStyleCnt="9">
        <dgm:presLayoutVars>
          <dgm:bulletEnabled val="1"/>
        </dgm:presLayoutVars>
      </dgm:prSet>
      <dgm:spPr/>
    </dgm:pt>
    <dgm:pt modelId="{F06C84F4-985A-495E-AC90-EDED9AD9C095}" type="pres">
      <dgm:prSet presAssocID="{8AED0CA2-CC2B-44E9-B5CD-8A69DCC04C93}" presName="spNode" presStyleCnt="0"/>
      <dgm:spPr/>
    </dgm:pt>
    <dgm:pt modelId="{40356E22-BE60-41EE-99A5-C9BAD6174481}" type="pres">
      <dgm:prSet presAssocID="{5ECA8691-9182-4E7E-B5DA-759C5B8EAB81}" presName="sibTrans" presStyleLbl="sibTrans1D1" presStyleIdx="7" presStyleCnt="9"/>
      <dgm:spPr/>
    </dgm:pt>
    <dgm:pt modelId="{33F48B12-602D-4869-81A8-7F4B4EB29D6D}" type="pres">
      <dgm:prSet presAssocID="{FF188322-790A-4875-A79F-A3BB62872926}" presName="node" presStyleLbl="node1" presStyleIdx="8" presStyleCnt="9">
        <dgm:presLayoutVars>
          <dgm:bulletEnabled val="1"/>
        </dgm:presLayoutVars>
      </dgm:prSet>
      <dgm:spPr/>
    </dgm:pt>
    <dgm:pt modelId="{7730BDEA-454F-4AC5-BF7E-5DCE8E6DF6F5}" type="pres">
      <dgm:prSet presAssocID="{FF188322-790A-4875-A79F-A3BB62872926}" presName="spNode" presStyleCnt="0"/>
      <dgm:spPr/>
    </dgm:pt>
    <dgm:pt modelId="{74A710FD-D4FA-4287-80F5-A3FF826AC57F}" type="pres">
      <dgm:prSet presAssocID="{A329DEA1-6759-41A3-ACD0-6BC1369160E0}" presName="sibTrans" presStyleLbl="sibTrans1D1" presStyleIdx="8" presStyleCnt="9"/>
      <dgm:spPr/>
    </dgm:pt>
  </dgm:ptLst>
  <dgm:cxnLst>
    <dgm:cxn modelId="{90AC4801-C74A-439C-B98D-58DD522C14BF}" type="presOf" srcId="{A329DEA1-6759-41A3-ACD0-6BC1369160E0}" destId="{74A710FD-D4FA-4287-80F5-A3FF826AC57F}" srcOrd="0" destOrd="0" presId="urn:microsoft.com/office/officeart/2005/8/layout/cycle6"/>
    <dgm:cxn modelId="{37DC1F12-228C-4ABB-BB69-B329685FA257}" srcId="{52D54C77-17F9-4181-85AF-D72D1ACD6157}" destId="{D5E8DEBD-863F-45C8-9E92-AB95C95E38FF}" srcOrd="0" destOrd="0" parTransId="{800D39B4-6C2D-4BE0-ABB1-9A18B97D3048}" sibTransId="{684EE997-AB3E-43FA-A9D1-66A712617163}"/>
    <dgm:cxn modelId="{2AEDE625-DE06-49B8-A6A4-1CDD2196AB67}" srcId="{52D54C77-17F9-4181-85AF-D72D1ACD6157}" destId="{A04A2DCC-A23A-4158-A0A1-B942C7800095}" srcOrd="6" destOrd="0" parTransId="{B5B833E0-B985-40DC-A1A0-C1A122D8D91C}" sibTransId="{14C4B084-172C-4FE0-B362-5001D2305F14}"/>
    <dgm:cxn modelId="{BB40792A-0483-4881-9E78-39B0EBFB69BE}" type="presOf" srcId="{5ECA8691-9182-4E7E-B5DA-759C5B8EAB81}" destId="{40356E22-BE60-41EE-99A5-C9BAD6174481}" srcOrd="0" destOrd="0" presId="urn:microsoft.com/office/officeart/2005/8/layout/cycle6"/>
    <dgm:cxn modelId="{F5C44931-8D40-4FBA-8692-39C1DD11EA04}" srcId="{52D54C77-17F9-4181-85AF-D72D1ACD6157}" destId="{58F9B2B4-C9BD-4DFA-9E51-AFA0A4E09CE0}" srcOrd="1" destOrd="0" parTransId="{C20A8129-A1C8-499E-9EA6-C9BF7ED8100E}" sibTransId="{7BE142B4-9DAE-42B2-B653-0371A379306F}"/>
    <dgm:cxn modelId="{D79D7B35-541D-40D2-834E-96316FF205DA}" type="presOf" srcId="{D5E8DEBD-863F-45C8-9E92-AB95C95E38FF}" destId="{9556101E-B14B-4528-80C3-3B9023D0D210}" srcOrd="0" destOrd="0" presId="urn:microsoft.com/office/officeart/2005/8/layout/cycle6"/>
    <dgm:cxn modelId="{BDB3A04A-0005-4F36-A6D9-8FC4BB2EDAFF}" srcId="{52D54C77-17F9-4181-85AF-D72D1ACD6157}" destId="{0B47F300-D78B-44FE-9E7E-E0A816ACA5E0}" srcOrd="5" destOrd="0" parTransId="{295BF111-0EC1-4A2B-9EF1-0F716FE881DE}" sibTransId="{AB548608-2846-43D9-BAAE-9F3B258575D8}"/>
    <dgm:cxn modelId="{757C014F-CECA-4D0A-B444-05D3EAA396A6}" type="presOf" srcId="{14C4B084-172C-4FE0-B362-5001D2305F14}" destId="{C563B150-2532-4113-9E80-BB23ED091A8E}" srcOrd="0" destOrd="0" presId="urn:microsoft.com/office/officeart/2005/8/layout/cycle6"/>
    <dgm:cxn modelId="{34104C52-9C51-4257-A986-0564B01676D8}" type="presOf" srcId="{A04A2DCC-A23A-4158-A0A1-B942C7800095}" destId="{0C49C19D-7E48-4B97-A3ED-11229782C8B7}" srcOrd="0" destOrd="0" presId="urn:microsoft.com/office/officeart/2005/8/layout/cycle6"/>
    <dgm:cxn modelId="{0C8DA659-C0CB-4C82-8331-DD24D6DCCA11}" type="presOf" srcId="{0B47F300-D78B-44FE-9E7E-E0A816ACA5E0}" destId="{84DF0164-76C1-4809-9B8B-34C9F173455C}" srcOrd="0" destOrd="0" presId="urn:microsoft.com/office/officeart/2005/8/layout/cycle6"/>
    <dgm:cxn modelId="{AEC17A61-C488-43D3-95C8-62D87C833334}" type="presOf" srcId="{FF188322-790A-4875-A79F-A3BB62872926}" destId="{33F48B12-602D-4869-81A8-7F4B4EB29D6D}" srcOrd="0" destOrd="0" presId="urn:microsoft.com/office/officeart/2005/8/layout/cycle6"/>
    <dgm:cxn modelId="{75C5E767-81F8-4CC9-B7B6-26D8AB4F055A}" type="presOf" srcId="{DB58894D-D641-40AE-AC8A-CE296ADF5C8A}" destId="{C9EA9431-D5C6-4A78-8743-4C9A17E22E93}" srcOrd="0" destOrd="0" presId="urn:microsoft.com/office/officeart/2005/8/layout/cycle6"/>
    <dgm:cxn modelId="{E3249075-8D37-4126-B45E-A755D227E889}" type="presOf" srcId="{A208DAE8-70F1-43EC-B736-9325F3B6BD2B}" destId="{27CE1AD7-E9BF-4D1A-AADB-6F7C1C8FEB7B}" srcOrd="0" destOrd="0" presId="urn:microsoft.com/office/officeart/2005/8/layout/cycle6"/>
    <dgm:cxn modelId="{147A4C87-508E-495F-A606-E8D6638374F1}" type="presOf" srcId="{8AED0CA2-CC2B-44E9-B5CD-8A69DCC04C93}" destId="{84A2C343-2362-4E61-968C-259277736B4C}" srcOrd="0" destOrd="0" presId="urn:microsoft.com/office/officeart/2005/8/layout/cycle6"/>
    <dgm:cxn modelId="{093ED68C-D4FC-44CD-96EF-AF475ECB3EA4}" type="presOf" srcId="{7E50B9F0-51C7-4DBA-A5BA-D4783BFD477B}" destId="{ED0D485A-22C3-44A9-B92A-F1E12EA6558B}" srcOrd="0" destOrd="0" presId="urn:microsoft.com/office/officeart/2005/8/layout/cycle6"/>
    <dgm:cxn modelId="{D3E7799E-3E7D-48E0-B8AD-1D725FCF86F8}" type="presOf" srcId="{52D54C77-17F9-4181-85AF-D72D1ACD6157}" destId="{69E2815E-AE0C-4BC1-B3FF-BA57051013D0}" srcOrd="0" destOrd="0" presId="urn:microsoft.com/office/officeart/2005/8/layout/cycle6"/>
    <dgm:cxn modelId="{A3AE6F9F-D736-4559-B0CB-CB3C8B5C84A1}" type="presOf" srcId="{BEAFCDDD-238A-462D-8917-9DEF4680342F}" destId="{FE8192BE-060F-432A-AEFF-B7E1E791418B}" srcOrd="0" destOrd="0" presId="urn:microsoft.com/office/officeart/2005/8/layout/cycle6"/>
    <dgm:cxn modelId="{A20646A6-709C-4FCA-9AB8-E2591417EEC0}" type="presOf" srcId="{7AA82388-CA74-4579-8F0F-E5F903E429C0}" destId="{2D381C39-A75D-4BAF-92A7-55384A657F31}" srcOrd="0" destOrd="0" presId="urn:microsoft.com/office/officeart/2005/8/layout/cycle6"/>
    <dgm:cxn modelId="{930308A9-18C0-488B-BE80-A220210CBDDD}" srcId="{52D54C77-17F9-4181-85AF-D72D1ACD6157}" destId="{66CF2516-F5B3-47BA-A025-EE2AC7105D3E}" srcOrd="2" destOrd="0" parTransId="{05A44B89-E341-44CD-96E6-442AFBD8A28A}" sibTransId="{7AA82388-CA74-4579-8F0F-E5F903E429C0}"/>
    <dgm:cxn modelId="{118301B2-466F-4507-90C3-14A335ED5062}" srcId="{52D54C77-17F9-4181-85AF-D72D1ACD6157}" destId="{FF188322-790A-4875-A79F-A3BB62872926}" srcOrd="8" destOrd="0" parTransId="{E92BB757-6A44-4FBD-8FA0-E7B7DEB1D3D2}" sibTransId="{A329DEA1-6759-41A3-ACD0-6BC1369160E0}"/>
    <dgm:cxn modelId="{97F812BB-ECE3-4D99-8FBA-868FFE010C6A}" type="presOf" srcId="{58F9B2B4-C9BD-4DFA-9E51-AFA0A4E09CE0}" destId="{B89FBCFB-2A3F-48AE-927E-5810D4F172EF}" srcOrd="0" destOrd="0" presId="urn:microsoft.com/office/officeart/2005/8/layout/cycle6"/>
    <dgm:cxn modelId="{E66B26C1-6641-43FC-92A4-F70E109CA132}" type="presOf" srcId="{684EE997-AB3E-43FA-A9D1-66A712617163}" destId="{36855975-18F9-4077-BDAF-0C6480616B0A}" srcOrd="0" destOrd="0" presId="urn:microsoft.com/office/officeart/2005/8/layout/cycle6"/>
    <dgm:cxn modelId="{E34B44C2-C897-4DB2-96B2-4C89CABE0FFA}" srcId="{52D54C77-17F9-4181-85AF-D72D1ACD6157}" destId="{8AED0CA2-CC2B-44E9-B5CD-8A69DCC04C93}" srcOrd="7" destOrd="0" parTransId="{94B3E2A0-B0E3-42C4-8B6E-53C1B860D349}" sibTransId="{5ECA8691-9182-4E7E-B5DA-759C5B8EAB81}"/>
    <dgm:cxn modelId="{505C9AC3-637D-4542-A2A5-71419CB8EC17}" srcId="{52D54C77-17F9-4181-85AF-D72D1ACD6157}" destId="{A208DAE8-70F1-43EC-B736-9325F3B6BD2B}" srcOrd="4" destOrd="0" parTransId="{9F96073C-245A-4CD9-97DB-A5EF476E1A53}" sibTransId="{DB58894D-D641-40AE-AC8A-CE296ADF5C8A}"/>
    <dgm:cxn modelId="{526CD3D4-F9F2-4981-BE52-55EC50E7450B}" type="presOf" srcId="{66CF2516-F5B3-47BA-A025-EE2AC7105D3E}" destId="{B81A3E20-2041-457B-9D94-DBDE25C4E6D7}" srcOrd="0" destOrd="0" presId="urn:microsoft.com/office/officeart/2005/8/layout/cycle6"/>
    <dgm:cxn modelId="{EE2EBEEA-FD25-47B8-ABDF-B6D726F25657}" type="presOf" srcId="{AB548608-2846-43D9-BAAE-9F3B258575D8}" destId="{F29D8FAF-331A-46BD-B081-045480DE2C6B}" srcOrd="0" destOrd="0" presId="urn:microsoft.com/office/officeart/2005/8/layout/cycle6"/>
    <dgm:cxn modelId="{C41492F6-3AA1-414A-95C5-9BEBF30A1B08}" type="presOf" srcId="{7BE142B4-9DAE-42B2-B653-0371A379306F}" destId="{E930C1C5-8000-4F5F-BBF7-825D960C7D77}" srcOrd="0" destOrd="0" presId="urn:microsoft.com/office/officeart/2005/8/layout/cycle6"/>
    <dgm:cxn modelId="{65A8B8FB-B71E-45A7-9E54-63153389E0DD}" srcId="{52D54C77-17F9-4181-85AF-D72D1ACD6157}" destId="{BEAFCDDD-238A-462D-8917-9DEF4680342F}" srcOrd="3" destOrd="0" parTransId="{EB38896D-6C62-4058-A3E7-900E5A85B226}" sibTransId="{7E50B9F0-51C7-4DBA-A5BA-D4783BFD477B}"/>
    <dgm:cxn modelId="{5721E9FD-FCB5-4ACB-8D18-8828E6F6C0D5}" type="presParOf" srcId="{69E2815E-AE0C-4BC1-B3FF-BA57051013D0}" destId="{9556101E-B14B-4528-80C3-3B9023D0D210}" srcOrd="0" destOrd="0" presId="urn:microsoft.com/office/officeart/2005/8/layout/cycle6"/>
    <dgm:cxn modelId="{F9A2DB6A-E561-4EEF-AFB0-9066DC82CDED}" type="presParOf" srcId="{69E2815E-AE0C-4BC1-B3FF-BA57051013D0}" destId="{28179F60-D0EA-412A-8F81-A583A50E07AD}" srcOrd="1" destOrd="0" presId="urn:microsoft.com/office/officeart/2005/8/layout/cycle6"/>
    <dgm:cxn modelId="{05CCEAA0-7F31-41D1-BC1B-0DA01332F567}" type="presParOf" srcId="{69E2815E-AE0C-4BC1-B3FF-BA57051013D0}" destId="{36855975-18F9-4077-BDAF-0C6480616B0A}" srcOrd="2" destOrd="0" presId="urn:microsoft.com/office/officeart/2005/8/layout/cycle6"/>
    <dgm:cxn modelId="{BCD3DBEA-D099-450A-8468-1FC4E8D07662}" type="presParOf" srcId="{69E2815E-AE0C-4BC1-B3FF-BA57051013D0}" destId="{B89FBCFB-2A3F-48AE-927E-5810D4F172EF}" srcOrd="3" destOrd="0" presId="urn:microsoft.com/office/officeart/2005/8/layout/cycle6"/>
    <dgm:cxn modelId="{74DA0E81-E15B-4259-8523-4AC08B575BB8}" type="presParOf" srcId="{69E2815E-AE0C-4BC1-B3FF-BA57051013D0}" destId="{1008D9E8-ACC7-4F03-8ABE-F2346B10AA9E}" srcOrd="4" destOrd="0" presId="urn:microsoft.com/office/officeart/2005/8/layout/cycle6"/>
    <dgm:cxn modelId="{E743FBFC-1CF2-4B5B-BCA7-97D6A7670EA1}" type="presParOf" srcId="{69E2815E-AE0C-4BC1-B3FF-BA57051013D0}" destId="{E930C1C5-8000-4F5F-BBF7-825D960C7D77}" srcOrd="5" destOrd="0" presId="urn:microsoft.com/office/officeart/2005/8/layout/cycle6"/>
    <dgm:cxn modelId="{FD1208D6-24CF-4665-A2F9-ECA8D89322AC}" type="presParOf" srcId="{69E2815E-AE0C-4BC1-B3FF-BA57051013D0}" destId="{B81A3E20-2041-457B-9D94-DBDE25C4E6D7}" srcOrd="6" destOrd="0" presId="urn:microsoft.com/office/officeart/2005/8/layout/cycle6"/>
    <dgm:cxn modelId="{4CFDFE37-44CF-48F8-B92F-EE9CC05D1EE5}" type="presParOf" srcId="{69E2815E-AE0C-4BC1-B3FF-BA57051013D0}" destId="{F71836FE-9434-477E-825B-84D834BFAEF5}" srcOrd="7" destOrd="0" presId="urn:microsoft.com/office/officeart/2005/8/layout/cycle6"/>
    <dgm:cxn modelId="{F15FB61E-0F04-4D3B-A42C-38083043E4EE}" type="presParOf" srcId="{69E2815E-AE0C-4BC1-B3FF-BA57051013D0}" destId="{2D381C39-A75D-4BAF-92A7-55384A657F31}" srcOrd="8" destOrd="0" presId="urn:microsoft.com/office/officeart/2005/8/layout/cycle6"/>
    <dgm:cxn modelId="{AEFDB973-0B18-4C20-AE45-69D4279B75DA}" type="presParOf" srcId="{69E2815E-AE0C-4BC1-B3FF-BA57051013D0}" destId="{FE8192BE-060F-432A-AEFF-B7E1E791418B}" srcOrd="9" destOrd="0" presId="urn:microsoft.com/office/officeart/2005/8/layout/cycle6"/>
    <dgm:cxn modelId="{99DA29CC-267B-4E08-8763-B8A1B1703822}" type="presParOf" srcId="{69E2815E-AE0C-4BC1-B3FF-BA57051013D0}" destId="{352E274B-8CF6-4525-B699-1B95D6374714}" srcOrd="10" destOrd="0" presId="urn:microsoft.com/office/officeart/2005/8/layout/cycle6"/>
    <dgm:cxn modelId="{5E409E22-BCFB-49EB-9A73-FCC5FD56E255}" type="presParOf" srcId="{69E2815E-AE0C-4BC1-B3FF-BA57051013D0}" destId="{ED0D485A-22C3-44A9-B92A-F1E12EA6558B}" srcOrd="11" destOrd="0" presId="urn:microsoft.com/office/officeart/2005/8/layout/cycle6"/>
    <dgm:cxn modelId="{A0C7B826-A92D-4D91-BDE7-E2B7D3E409C1}" type="presParOf" srcId="{69E2815E-AE0C-4BC1-B3FF-BA57051013D0}" destId="{27CE1AD7-E9BF-4D1A-AADB-6F7C1C8FEB7B}" srcOrd="12" destOrd="0" presId="urn:microsoft.com/office/officeart/2005/8/layout/cycle6"/>
    <dgm:cxn modelId="{BC6BA4BB-E76C-403A-B303-458238359122}" type="presParOf" srcId="{69E2815E-AE0C-4BC1-B3FF-BA57051013D0}" destId="{B168193F-C901-4600-BE50-F5A4EBCB1DCB}" srcOrd="13" destOrd="0" presId="urn:microsoft.com/office/officeart/2005/8/layout/cycle6"/>
    <dgm:cxn modelId="{08BD6FD6-7775-4EA8-886A-1CE1117980A5}" type="presParOf" srcId="{69E2815E-AE0C-4BC1-B3FF-BA57051013D0}" destId="{C9EA9431-D5C6-4A78-8743-4C9A17E22E93}" srcOrd="14" destOrd="0" presId="urn:microsoft.com/office/officeart/2005/8/layout/cycle6"/>
    <dgm:cxn modelId="{1FADA989-7913-4C07-8695-447C29494FB9}" type="presParOf" srcId="{69E2815E-AE0C-4BC1-B3FF-BA57051013D0}" destId="{84DF0164-76C1-4809-9B8B-34C9F173455C}" srcOrd="15" destOrd="0" presId="urn:microsoft.com/office/officeart/2005/8/layout/cycle6"/>
    <dgm:cxn modelId="{67894EF1-7824-4F39-8E5F-CB4E4999CDC6}" type="presParOf" srcId="{69E2815E-AE0C-4BC1-B3FF-BA57051013D0}" destId="{5129ED86-334A-4002-97AE-5B3E09A6190F}" srcOrd="16" destOrd="0" presId="urn:microsoft.com/office/officeart/2005/8/layout/cycle6"/>
    <dgm:cxn modelId="{DE6245D7-8136-4FA3-925F-8203EA1EDBEC}" type="presParOf" srcId="{69E2815E-AE0C-4BC1-B3FF-BA57051013D0}" destId="{F29D8FAF-331A-46BD-B081-045480DE2C6B}" srcOrd="17" destOrd="0" presId="urn:microsoft.com/office/officeart/2005/8/layout/cycle6"/>
    <dgm:cxn modelId="{0301842F-5A90-409A-8FFE-6E2859292C12}" type="presParOf" srcId="{69E2815E-AE0C-4BC1-B3FF-BA57051013D0}" destId="{0C49C19D-7E48-4B97-A3ED-11229782C8B7}" srcOrd="18" destOrd="0" presId="urn:microsoft.com/office/officeart/2005/8/layout/cycle6"/>
    <dgm:cxn modelId="{1570D924-5C78-431D-83A9-C7DFD5FE8C07}" type="presParOf" srcId="{69E2815E-AE0C-4BC1-B3FF-BA57051013D0}" destId="{EA922E0E-D30D-4B65-BF06-841DC8ADC7BF}" srcOrd="19" destOrd="0" presId="urn:microsoft.com/office/officeart/2005/8/layout/cycle6"/>
    <dgm:cxn modelId="{B59D29D6-A599-4B96-AF78-AD235F9FB88A}" type="presParOf" srcId="{69E2815E-AE0C-4BC1-B3FF-BA57051013D0}" destId="{C563B150-2532-4113-9E80-BB23ED091A8E}" srcOrd="20" destOrd="0" presId="urn:microsoft.com/office/officeart/2005/8/layout/cycle6"/>
    <dgm:cxn modelId="{92EF9161-465B-495B-99BF-595BCD01ED15}" type="presParOf" srcId="{69E2815E-AE0C-4BC1-B3FF-BA57051013D0}" destId="{84A2C343-2362-4E61-968C-259277736B4C}" srcOrd="21" destOrd="0" presId="urn:microsoft.com/office/officeart/2005/8/layout/cycle6"/>
    <dgm:cxn modelId="{1CC06079-34BB-4019-9288-A04D2D15C4FD}" type="presParOf" srcId="{69E2815E-AE0C-4BC1-B3FF-BA57051013D0}" destId="{F06C84F4-985A-495E-AC90-EDED9AD9C095}" srcOrd="22" destOrd="0" presId="urn:microsoft.com/office/officeart/2005/8/layout/cycle6"/>
    <dgm:cxn modelId="{8C277CE5-340C-4C22-B968-DE9574026807}" type="presParOf" srcId="{69E2815E-AE0C-4BC1-B3FF-BA57051013D0}" destId="{40356E22-BE60-41EE-99A5-C9BAD6174481}" srcOrd="23" destOrd="0" presId="urn:microsoft.com/office/officeart/2005/8/layout/cycle6"/>
    <dgm:cxn modelId="{00EAFD79-B322-4E4F-BC2E-EB79214577BC}" type="presParOf" srcId="{69E2815E-AE0C-4BC1-B3FF-BA57051013D0}" destId="{33F48B12-602D-4869-81A8-7F4B4EB29D6D}" srcOrd="24" destOrd="0" presId="urn:microsoft.com/office/officeart/2005/8/layout/cycle6"/>
    <dgm:cxn modelId="{BDA45BD5-0A7E-4B79-AC7B-064FC7B06164}" type="presParOf" srcId="{69E2815E-AE0C-4BC1-B3FF-BA57051013D0}" destId="{7730BDEA-454F-4AC5-BF7E-5DCE8E6DF6F5}" srcOrd="25" destOrd="0" presId="urn:microsoft.com/office/officeart/2005/8/layout/cycle6"/>
    <dgm:cxn modelId="{84D8F553-6B21-4CCF-BAB5-B2BC2190B3A7}" type="presParOf" srcId="{69E2815E-AE0C-4BC1-B3FF-BA57051013D0}" destId="{74A710FD-D4FA-4287-80F5-A3FF826AC57F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56101E-B14B-4528-80C3-3B9023D0D210}">
      <dsp:nvSpPr>
        <dsp:cNvPr id="0" name=""/>
        <dsp:cNvSpPr/>
      </dsp:nvSpPr>
      <dsp:spPr>
        <a:xfrm>
          <a:off x="2678162" y="1406"/>
          <a:ext cx="739675" cy="4807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/>
            <a:t>QC1</a:t>
          </a:r>
        </a:p>
      </dsp:txBody>
      <dsp:txXfrm>
        <a:off x="2701632" y="24876"/>
        <a:ext cx="692735" cy="433849"/>
      </dsp:txXfrm>
    </dsp:sp>
    <dsp:sp modelId="{36855975-18F9-4077-BDAF-0C6480616B0A}">
      <dsp:nvSpPr>
        <dsp:cNvPr id="0" name=""/>
        <dsp:cNvSpPr/>
      </dsp:nvSpPr>
      <dsp:spPr>
        <a:xfrm>
          <a:off x="1202141" y="241801"/>
          <a:ext cx="3691716" cy="3691716"/>
        </a:xfrm>
        <a:custGeom>
          <a:avLst/>
          <a:gdLst/>
          <a:ahLst/>
          <a:cxnLst/>
          <a:rect l="0" t="0" r="0" b="0"/>
          <a:pathLst>
            <a:path>
              <a:moveTo>
                <a:pt x="2220343" y="38386"/>
              </a:moveTo>
              <a:arcTo wR="1845858" hR="1845858" stAng="16902321" swAng="86845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FBCFB-2A3F-48AE-927E-5810D4F172EF}">
      <dsp:nvSpPr>
        <dsp:cNvPr id="0" name=""/>
        <dsp:cNvSpPr/>
      </dsp:nvSpPr>
      <dsp:spPr>
        <a:xfrm>
          <a:off x="3864656" y="433255"/>
          <a:ext cx="739675" cy="4807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/>
            <a:t>QC2</a:t>
          </a:r>
        </a:p>
      </dsp:txBody>
      <dsp:txXfrm>
        <a:off x="3888126" y="456725"/>
        <a:ext cx="692735" cy="433849"/>
      </dsp:txXfrm>
    </dsp:sp>
    <dsp:sp modelId="{E930C1C5-8000-4F5F-BBF7-825D960C7D77}">
      <dsp:nvSpPr>
        <dsp:cNvPr id="0" name=""/>
        <dsp:cNvSpPr/>
      </dsp:nvSpPr>
      <dsp:spPr>
        <a:xfrm>
          <a:off x="1202141" y="241801"/>
          <a:ext cx="3691716" cy="3691716"/>
        </a:xfrm>
        <a:custGeom>
          <a:avLst/>
          <a:gdLst/>
          <a:ahLst/>
          <a:cxnLst/>
          <a:rect l="0" t="0" r="0" b="0"/>
          <a:pathLst>
            <a:path>
              <a:moveTo>
                <a:pt x="3275002" y="677637"/>
              </a:moveTo>
              <a:arcTo wR="1845858" hR="1845858" stAng="19244190" swAng="128135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A3E20-2041-457B-9D94-DBDE25C4E6D7}">
      <dsp:nvSpPr>
        <dsp:cNvPr id="0" name=""/>
        <dsp:cNvSpPr/>
      </dsp:nvSpPr>
      <dsp:spPr>
        <a:xfrm>
          <a:off x="4495977" y="1526734"/>
          <a:ext cx="739675" cy="4807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/>
            <a:t>QC3</a:t>
          </a:r>
        </a:p>
      </dsp:txBody>
      <dsp:txXfrm>
        <a:off x="4519447" y="1550204"/>
        <a:ext cx="692735" cy="433849"/>
      </dsp:txXfrm>
    </dsp:sp>
    <dsp:sp modelId="{2D381C39-A75D-4BAF-92A7-55384A657F31}">
      <dsp:nvSpPr>
        <dsp:cNvPr id="0" name=""/>
        <dsp:cNvSpPr/>
      </dsp:nvSpPr>
      <dsp:spPr>
        <a:xfrm>
          <a:off x="1202141" y="241801"/>
          <a:ext cx="3691716" cy="3691716"/>
        </a:xfrm>
        <a:custGeom>
          <a:avLst/>
          <a:gdLst/>
          <a:ahLst/>
          <a:cxnLst/>
          <a:rect l="0" t="0" r="0" b="0"/>
          <a:pathLst>
            <a:path>
              <a:moveTo>
                <a:pt x="3690295" y="1773451"/>
              </a:moveTo>
              <a:arcTo wR="1845858" hR="1845858" stAng="21465114" swAng="142254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192BE-060F-432A-AEFF-B7E1E791418B}">
      <dsp:nvSpPr>
        <dsp:cNvPr id="0" name=""/>
        <dsp:cNvSpPr/>
      </dsp:nvSpPr>
      <dsp:spPr>
        <a:xfrm>
          <a:off x="4276722" y="2770193"/>
          <a:ext cx="739675" cy="4807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/>
            <a:t>QC4</a:t>
          </a:r>
        </a:p>
      </dsp:txBody>
      <dsp:txXfrm>
        <a:off x="4300192" y="2793663"/>
        <a:ext cx="692735" cy="433849"/>
      </dsp:txXfrm>
    </dsp:sp>
    <dsp:sp modelId="{ED0D485A-22C3-44A9-B92A-F1E12EA6558B}">
      <dsp:nvSpPr>
        <dsp:cNvPr id="0" name=""/>
        <dsp:cNvSpPr/>
      </dsp:nvSpPr>
      <dsp:spPr>
        <a:xfrm>
          <a:off x="1202141" y="241801"/>
          <a:ext cx="3691716" cy="3691716"/>
        </a:xfrm>
        <a:custGeom>
          <a:avLst/>
          <a:gdLst/>
          <a:ahLst/>
          <a:cxnLst/>
          <a:rect l="0" t="0" r="0" b="0"/>
          <a:pathLst>
            <a:path>
              <a:moveTo>
                <a:pt x="3275327" y="3013681"/>
              </a:moveTo>
              <a:arcTo wR="1845858" hR="1845858" stAng="2354853" swAng="106358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E1AD7-E9BF-4D1A-AADB-6F7C1C8FEB7B}">
      <dsp:nvSpPr>
        <dsp:cNvPr id="0" name=""/>
        <dsp:cNvSpPr/>
      </dsp:nvSpPr>
      <dsp:spPr>
        <a:xfrm>
          <a:off x="3309482" y="3581804"/>
          <a:ext cx="739675" cy="4807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/>
            <a:t>QC5</a:t>
          </a:r>
        </a:p>
      </dsp:txBody>
      <dsp:txXfrm>
        <a:off x="3332952" y="3605274"/>
        <a:ext cx="692735" cy="433849"/>
      </dsp:txXfrm>
    </dsp:sp>
    <dsp:sp modelId="{C9EA9431-D5C6-4A78-8743-4C9A17E22E93}">
      <dsp:nvSpPr>
        <dsp:cNvPr id="0" name=""/>
        <dsp:cNvSpPr/>
      </dsp:nvSpPr>
      <dsp:spPr>
        <a:xfrm>
          <a:off x="1202141" y="241801"/>
          <a:ext cx="3691716" cy="3691716"/>
        </a:xfrm>
        <a:custGeom>
          <a:avLst/>
          <a:gdLst/>
          <a:ahLst/>
          <a:cxnLst/>
          <a:rect l="0" t="0" r="0" b="0"/>
          <a:pathLst>
            <a:path>
              <a:moveTo>
                <a:pt x="2102163" y="3673835"/>
              </a:moveTo>
              <a:arcTo wR="1845858" hR="1845858" stAng="4921108" swAng="95778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F0164-76C1-4809-9B8B-34C9F173455C}">
      <dsp:nvSpPr>
        <dsp:cNvPr id="0" name=""/>
        <dsp:cNvSpPr/>
      </dsp:nvSpPr>
      <dsp:spPr>
        <a:xfrm>
          <a:off x="2046841" y="3581804"/>
          <a:ext cx="739675" cy="4807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/>
            <a:t>QC6</a:t>
          </a:r>
        </a:p>
      </dsp:txBody>
      <dsp:txXfrm>
        <a:off x="2070311" y="3605274"/>
        <a:ext cx="692735" cy="433849"/>
      </dsp:txXfrm>
    </dsp:sp>
    <dsp:sp modelId="{F29D8FAF-331A-46BD-B081-045480DE2C6B}">
      <dsp:nvSpPr>
        <dsp:cNvPr id="0" name=""/>
        <dsp:cNvSpPr/>
      </dsp:nvSpPr>
      <dsp:spPr>
        <a:xfrm>
          <a:off x="1202141" y="241801"/>
          <a:ext cx="3691716" cy="3691716"/>
        </a:xfrm>
        <a:custGeom>
          <a:avLst/>
          <a:gdLst/>
          <a:ahLst/>
          <a:cxnLst/>
          <a:rect l="0" t="0" r="0" b="0"/>
          <a:pathLst>
            <a:path>
              <a:moveTo>
                <a:pt x="839829" y="3393469"/>
              </a:moveTo>
              <a:arcTo wR="1845858" hR="1845858" stAng="7381560" swAng="106358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49C19D-7E48-4B97-A3ED-11229782C8B7}">
      <dsp:nvSpPr>
        <dsp:cNvPr id="0" name=""/>
        <dsp:cNvSpPr/>
      </dsp:nvSpPr>
      <dsp:spPr>
        <a:xfrm>
          <a:off x="1079601" y="2770193"/>
          <a:ext cx="739675" cy="4807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/>
            <a:t>QC7</a:t>
          </a:r>
        </a:p>
      </dsp:txBody>
      <dsp:txXfrm>
        <a:off x="1103071" y="2793663"/>
        <a:ext cx="692735" cy="433849"/>
      </dsp:txXfrm>
    </dsp:sp>
    <dsp:sp modelId="{C563B150-2532-4113-9E80-BB23ED091A8E}">
      <dsp:nvSpPr>
        <dsp:cNvPr id="0" name=""/>
        <dsp:cNvSpPr/>
      </dsp:nvSpPr>
      <dsp:spPr>
        <a:xfrm>
          <a:off x="1202141" y="241801"/>
          <a:ext cx="3691716" cy="3691716"/>
        </a:xfrm>
        <a:custGeom>
          <a:avLst/>
          <a:gdLst/>
          <a:ahLst/>
          <a:cxnLst/>
          <a:rect l="0" t="0" r="0" b="0"/>
          <a:pathLst>
            <a:path>
              <a:moveTo>
                <a:pt x="127979" y="2521199"/>
              </a:moveTo>
              <a:arcTo wR="1845858" hR="1845858" stAng="9512337" swAng="142254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2C343-2362-4E61-968C-259277736B4C}">
      <dsp:nvSpPr>
        <dsp:cNvPr id="0" name=""/>
        <dsp:cNvSpPr/>
      </dsp:nvSpPr>
      <dsp:spPr>
        <a:xfrm>
          <a:off x="860346" y="1526734"/>
          <a:ext cx="739675" cy="4807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/>
            <a:t>QC8</a:t>
          </a:r>
        </a:p>
      </dsp:txBody>
      <dsp:txXfrm>
        <a:off x="883816" y="1550204"/>
        <a:ext cx="692735" cy="433849"/>
      </dsp:txXfrm>
    </dsp:sp>
    <dsp:sp modelId="{40356E22-BE60-41EE-99A5-C9BAD6174481}">
      <dsp:nvSpPr>
        <dsp:cNvPr id="0" name=""/>
        <dsp:cNvSpPr/>
      </dsp:nvSpPr>
      <dsp:spPr>
        <a:xfrm>
          <a:off x="1202141" y="241801"/>
          <a:ext cx="3691716" cy="3691716"/>
        </a:xfrm>
        <a:custGeom>
          <a:avLst/>
          <a:gdLst/>
          <a:ahLst/>
          <a:cxnLst/>
          <a:rect l="0" t="0" r="0" b="0"/>
          <a:pathLst>
            <a:path>
              <a:moveTo>
                <a:pt x="89424" y="1278290"/>
              </a:moveTo>
              <a:arcTo wR="1845858" hR="1845858" stAng="11874453" swAng="128135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48B12-602D-4869-81A8-7F4B4EB29D6D}">
      <dsp:nvSpPr>
        <dsp:cNvPr id="0" name=""/>
        <dsp:cNvSpPr/>
      </dsp:nvSpPr>
      <dsp:spPr>
        <a:xfrm>
          <a:off x="1491667" y="433255"/>
          <a:ext cx="739675" cy="4807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/>
            <a:t>QC9</a:t>
          </a:r>
        </a:p>
      </dsp:txBody>
      <dsp:txXfrm>
        <a:off x="1515137" y="456725"/>
        <a:ext cx="692735" cy="433849"/>
      </dsp:txXfrm>
    </dsp:sp>
    <dsp:sp modelId="{74A710FD-D4FA-4287-80F5-A3FF826AC57F}">
      <dsp:nvSpPr>
        <dsp:cNvPr id="0" name=""/>
        <dsp:cNvSpPr/>
      </dsp:nvSpPr>
      <dsp:spPr>
        <a:xfrm>
          <a:off x="1202141" y="241801"/>
          <a:ext cx="3691716" cy="3691716"/>
        </a:xfrm>
        <a:custGeom>
          <a:avLst/>
          <a:gdLst/>
          <a:ahLst/>
          <a:cxnLst/>
          <a:rect l="0" t="0" r="0" b="0"/>
          <a:pathLst>
            <a:path>
              <a:moveTo>
                <a:pt x="1031492" y="189355"/>
              </a:moveTo>
              <a:arcTo wR="1845858" hR="1845858" stAng="14629228" swAng="86845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75A83-B0A0-F941-9E84-37C674E8AF5E}" type="datetimeFigureOut">
              <a:rPr lang="en-US" smtClean="0"/>
              <a:t>12/21/21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C75D0-4E5A-B147-9DD3-9A65C28A7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96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1F39B-BE8A-F84A-9EC6-B803D69CDF81}" type="datetimeFigureOut">
              <a:rPr lang="en-US" smtClean="0"/>
              <a:t>12/21/21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E55C-1D1D-4F47-9F17-CF18EB29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65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E55C-1D1D-4F47-9F17-CF18EB29C2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958394"/>
            <a:ext cx="7772400" cy="1470025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16811"/>
            <a:ext cx="6400800" cy="15359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28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8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48847"/>
            <a:ext cx="2057400" cy="5277316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48847"/>
            <a:ext cx="6019800" cy="5277316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378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067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19946"/>
            <a:ext cx="6400800" cy="13608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Click to edit Master subtitle style</a:t>
            </a:r>
            <a:endParaRPr lang="en-US" dirty="0"/>
          </a:p>
        </p:txBody>
      </p:sp>
      <p:pic>
        <p:nvPicPr>
          <p:cNvPr id="7" name="Picture 6" descr="meetMED-fullcolor-WE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92" y="1013141"/>
            <a:ext cx="5863464" cy="229010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838283" y="2593361"/>
            <a:ext cx="5850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89A3A"/>
                </a:solidFill>
                <a:latin typeface="Arial"/>
                <a:cs typeface="Arial"/>
              </a:rPr>
              <a:t>Mitigation Enabling Energy Transition in the </a:t>
            </a:r>
            <a:r>
              <a:rPr lang="en-US" sz="1400" b="1" dirty="0" err="1">
                <a:solidFill>
                  <a:srgbClr val="189A3A"/>
                </a:solidFill>
                <a:latin typeface="Arial"/>
                <a:cs typeface="Arial"/>
              </a:rPr>
              <a:t>MEDiterranean</a:t>
            </a:r>
            <a:r>
              <a:rPr lang="en-US" sz="1400" b="1" dirty="0">
                <a:solidFill>
                  <a:srgbClr val="189A3A"/>
                </a:solidFill>
                <a:latin typeface="Arial"/>
                <a:cs typeface="Arial"/>
              </a:rPr>
              <a:t> region </a:t>
            </a:r>
            <a:endParaRPr lang="en-US" sz="1400" b="1" dirty="0">
              <a:solidFill>
                <a:srgbClr val="189A3A"/>
              </a:solidFill>
              <a:effectLst/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B7AF10-288E-486E-A9D8-2C6FCAA60A34}"/>
              </a:ext>
            </a:extLst>
          </p:cNvPr>
          <p:cNvSpPr txBox="1"/>
          <p:nvPr userDrawn="1"/>
        </p:nvSpPr>
        <p:spPr>
          <a:xfrm>
            <a:off x="4153455" y="3290501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Proxima Nova Extra Bold"/>
              </a:rPr>
              <a:t>Phase II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7DB7AF10-288E-486E-A9D8-2C6FCAA60A34}"/>
              </a:ext>
            </a:extLst>
          </p:cNvPr>
          <p:cNvSpPr txBox="1"/>
          <p:nvPr userDrawn="1"/>
        </p:nvSpPr>
        <p:spPr>
          <a:xfrm>
            <a:off x="685800" y="6581001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Proxima Nova Extra Bold"/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79161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4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4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18877"/>
            <a:ext cx="4038600" cy="40072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18877"/>
            <a:ext cx="4038600" cy="40072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6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73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84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8362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68363"/>
            <a:ext cx="5111750" cy="50282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30412"/>
            <a:ext cx="3008313" cy="38661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Click to 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3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0995"/>
            <a:ext cx="5486400" cy="36065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Click to edit Master text styles</a:t>
            </a: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3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6479" y="614"/>
            <a:ext cx="9150479" cy="643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eetMED-white-WEB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1" y="-40207"/>
            <a:ext cx="1816729" cy="7095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631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88737"/>
            <a:ext cx="8229600" cy="386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B7AF10-288E-486E-A9D8-2C6FCAA60A34}"/>
              </a:ext>
            </a:extLst>
          </p:cNvPr>
          <p:cNvSpPr txBox="1"/>
          <p:nvPr userDrawn="1"/>
        </p:nvSpPr>
        <p:spPr>
          <a:xfrm>
            <a:off x="545504" y="376673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Proxima Nova Extra Bold"/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299473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8224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8224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8224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8224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8224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220589"/>
            <a:ext cx="9150479" cy="643437"/>
          </a:xfrm>
          <a:prstGeom prst="rect">
            <a:avLst/>
          </a:prstGeom>
          <a:solidFill>
            <a:srgbClr val="189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eetMED-white-WE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3" y="6141502"/>
            <a:ext cx="1816729" cy="709564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107951" y="6327282"/>
            <a:ext cx="1671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www.meetmed.org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05200" y="636931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4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b="1" kern="1200">
          <a:solidFill>
            <a:schemeClr val="accent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hyperlink" Target="http://www.meetmed.org/" TargetMode="Externa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3131971"/>
            <a:ext cx="7772400" cy="58278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53063"/>
                </a:solidFill>
                <a:latin typeface="ProximaNova-Extrabld"/>
                <a:ea typeface="+mn-ea"/>
              </a:rPr>
              <a:t>Quality of Energy Services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6" name="Picture 5" descr="meetMED_EU_fund_150dpi_3.png">
            <a:extLst>
              <a:ext uri="{FF2B5EF4-FFF2-40B4-BE49-F238E27FC236}">
                <a16:creationId xmlns:a16="http://schemas.microsoft.com/office/drawing/2014/main" id="{AB378831-7E3F-4195-876A-EFEFAC413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8" y="247833"/>
            <a:ext cx="877824" cy="92049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916" y="247833"/>
            <a:ext cx="684909" cy="81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93"/>
          <a:stretch/>
        </p:blipFill>
        <p:spPr bwMode="auto">
          <a:xfrm>
            <a:off x="4506216" y="247833"/>
            <a:ext cx="1312314" cy="71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30" y="200523"/>
            <a:ext cx="1765479" cy="80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51" y="316407"/>
            <a:ext cx="967568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1018B28-22C6-824B-8855-9AC2E796C161}"/>
              </a:ext>
            </a:extLst>
          </p:cNvPr>
          <p:cNvSpPr txBox="1">
            <a:spLocks/>
          </p:cNvSpPr>
          <p:nvPr/>
        </p:nvSpPr>
        <p:spPr>
          <a:xfrm>
            <a:off x="755650" y="468471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 err="1">
                <a:solidFill>
                  <a:srgbClr val="053063"/>
                </a:solidFill>
                <a:latin typeface="ProximaNova-Extrabld"/>
                <a:ea typeface="+mn-ea"/>
              </a:rPr>
              <a:t>meetMED</a:t>
            </a:r>
            <a: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  <a:t> II</a:t>
            </a:r>
          </a:p>
          <a:p>
            <a: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  <a:t>Activity 3.1.2 Training Seminar </a:t>
            </a:r>
          </a:p>
          <a:p>
            <a: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  <a:t>“Fundamentals of Energy Services and Energy Performance Contracting”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2488CFA-CD11-1145-8388-9E9A1B842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688" y="3995541"/>
            <a:ext cx="7639050" cy="699551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>
                <a:latin typeface="ProximaNova-Regular"/>
              </a:rPr>
              <a:t>Aristotelis</a:t>
            </a:r>
            <a:r>
              <a:rPr lang="en-US" dirty="0">
                <a:latin typeface="ProximaNova-Regular"/>
              </a:rPr>
              <a:t> </a:t>
            </a:r>
            <a:r>
              <a:rPr lang="en-US" dirty="0" err="1">
                <a:latin typeface="ProximaNova-Regular"/>
              </a:rPr>
              <a:t>Botzios-Valaskakis</a:t>
            </a:r>
            <a:endParaRPr lang="en-US" dirty="0">
              <a:latin typeface="ProximaNova-Regular"/>
            </a:endParaRPr>
          </a:p>
          <a:p>
            <a:r>
              <a:rPr lang="en-US" dirty="0">
                <a:latin typeface="ProximaNova-Regular"/>
              </a:rPr>
              <a:t>Senior Expert, Centre for Renewable Energy Sources and Energy Saving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0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88"/>
    </mc:Choice>
    <mc:Fallback xmlns="">
      <p:transition spd="slow" advTm="18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E6786B5E-22B2-4750-8A93-455A08FC8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360367"/>
              </p:ext>
            </p:extLst>
          </p:nvPr>
        </p:nvGraphicFramePr>
        <p:xfrm>
          <a:off x="309271" y="828292"/>
          <a:ext cx="8643668" cy="3031041"/>
        </p:xfrm>
        <a:graphic>
          <a:graphicData uri="http://schemas.openxmlformats.org/drawingml/2006/table">
            <a:tbl>
              <a:tblPr firstRow="1" firstCol="1" bandRow="1"/>
              <a:tblGrid>
                <a:gridCol w="1052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1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033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QC 9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Comprehensible contractual stipulations for the definition of specific regulatory requirements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037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9-1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Ownership transfer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037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9-2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Handling of energy price risk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037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9-3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Insurances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3037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9-4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Exit regulations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3037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9-5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Legal succession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3037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9-6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Unhindered access rights and right of access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3037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9-7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Permissibility of different types of financing (Cession, Leasing, Forfeiting)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3037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9-8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Regulation on intellectual property rights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309271" y="4369185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In total 9 Quality Criteria with 38 Assessment Criteria along the value chain of EES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8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84"/>
    </mc:Choice>
    <mc:Fallback xmlns="">
      <p:transition spd="slow" advTm="117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1539" y="3479151"/>
            <a:ext cx="8721306" cy="263320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de-AT" dirty="0"/>
              <a:t>A </a:t>
            </a:r>
            <a:r>
              <a:rPr lang="de-AT" b="1" u="sng" dirty="0"/>
              <a:t>quality assurance scheme (QAS) </a:t>
            </a:r>
            <a:r>
              <a:rPr lang="de-AT" dirty="0"/>
              <a:t>is the </a:t>
            </a:r>
            <a:r>
              <a:rPr lang="en-US" i="1" dirty="0"/>
              <a:t>system through which the energy efficiency service is guaranteed to meet pre-established quality criteria</a:t>
            </a:r>
          </a:p>
          <a:p>
            <a:pPr marL="0" indent="0">
              <a:buNone/>
            </a:pPr>
            <a:endParaRPr lang="en-US" i="1" dirty="0"/>
          </a:p>
          <a:p>
            <a:pPr algn="just"/>
            <a:r>
              <a:rPr lang="en-US" dirty="0"/>
              <a:t>The main difference between the certificate and other quality assurance schemes is that the certificate must be issued by an independent and accredited certification body following ISO 17065.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BDFDBA9-8E0F-436B-99E8-E46DACB2BAD9}"/>
              </a:ext>
            </a:extLst>
          </p:cNvPr>
          <p:cNvSpPr/>
          <p:nvPr/>
        </p:nvSpPr>
        <p:spPr>
          <a:xfrm>
            <a:off x="2489810" y="1630045"/>
            <a:ext cx="4513230" cy="484737"/>
          </a:xfrm>
          <a:prstGeom prst="rect">
            <a:avLst/>
          </a:prstGeom>
          <a:solidFill>
            <a:srgbClr val="5856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b="1" dirty="0" err="1"/>
              <a:t>Quality</a:t>
            </a:r>
            <a:r>
              <a:rPr lang="es-ES" b="1" dirty="0"/>
              <a:t> </a:t>
            </a:r>
            <a:r>
              <a:rPr lang="es-ES" b="1" dirty="0" err="1"/>
              <a:t>assurance</a:t>
            </a:r>
            <a:r>
              <a:rPr lang="es-ES" b="1" dirty="0"/>
              <a:t> </a:t>
            </a:r>
            <a:r>
              <a:rPr lang="es-ES" b="1" dirty="0" err="1"/>
              <a:t>scheme</a:t>
            </a:r>
            <a:endParaRPr lang="es-ES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1FB0C0C-EAC9-4EF1-A767-D7AD0AD47C5F}"/>
              </a:ext>
            </a:extLst>
          </p:cNvPr>
          <p:cNvSpPr/>
          <p:nvPr/>
        </p:nvSpPr>
        <p:spPr>
          <a:xfrm>
            <a:off x="2489810" y="2392792"/>
            <a:ext cx="2236425" cy="484737"/>
          </a:xfrm>
          <a:prstGeom prst="rect">
            <a:avLst/>
          </a:prstGeom>
          <a:solidFill>
            <a:srgbClr val="95B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b="1" dirty="0" err="1"/>
              <a:t>Certification</a:t>
            </a:r>
            <a:endParaRPr lang="en-US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45F6767-E81C-4D59-9184-4A26B866593B}"/>
              </a:ext>
            </a:extLst>
          </p:cNvPr>
          <p:cNvSpPr/>
          <p:nvPr/>
        </p:nvSpPr>
        <p:spPr>
          <a:xfrm>
            <a:off x="5053055" y="2392792"/>
            <a:ext cx="1949985" cy="484737"/>
          </a:xfrm>
          <a:prstGeom prst="rect">
            <a:avLst/>
          </a:prstGeom>
          <a:solidFill>
            <a:srgbClr val="95B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b="1" dirty="0" err="1"/>
              <a:t>Other</a:t>
            </a:r>
            <a:r>
              <a:rPr lang="es-ES" b="1" dirty="0"/>
              <a:t> </a:t>
            </a:r>
            <a:r>
              <a:rPr lang="es-ES" b="1" dirty="0" err="1"/>
              <a:t>schemes</a:t>
            </a:r>
            <a:endParaRPr lang="en-US" b="1" dirty="0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0A6A9306-7B84-4D54-89DD-1F981131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300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Quality Assurance Scheme (QAS)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58"/>
    </mc:Choice>
    <mc:Fallback xmlns="">
      <p:transition spd="slow" advTm="80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9219C90-F983-465B-BA9A-DD394B2C1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8" y="776910"/>
            <a:ext cx="8229600" cy="689581"/>
          </a:xfrm>
        </p:spPr>
        <p:txBody>
          <a:bodyPr>
            <a:normAutofit/>
          </a:bodyPr>
          <a:lstStyle/>
          <a:p>
            <a:r>
              <a:rPr lang="en-US" dirty="0"/>
              <a:t>Certification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75E692C-B278-48B0-A679-09C3F5177D13}"/>
              </a:ext>
            </a:extLst>
          </p:cNvPr>
          <p:cNvSpPr txBox="1"/>
          <p:nvPr/>
        </p:nvSpPr>
        <p:spPr>
          <a:xfrm>
            <a:off x="203854" y="3559289"/>
            <a:ext cx="873855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 defTabSz="914400">
              <a:lnSpc>
                <a:spcPct val="90000"/>
              </a:lnSpc>
              <a:spcBef>
                <a:spcPts val="1000"/>
              </a:spcBef>
              <a:buClr>
                <a:srgbClr val="95BE20"/>
              </a:buClr>
              <a:buSzPct val="75000"/>
              <a:buBlip>
                <a:blip r:embed="rId4"/>
              </a:buBlip>
            </a:pPr>
            <a:r>
              <a:rPr lang="en-US" sz="2400" b="1" u="sng" dirty="0">
                <a:solidFill>
                  <a:srgbClr val="595958"/>
                </a:solidFill>
              </a:rPr>
              <a:t>Certification</a:t>
            </a:r>
            <a:r>
              <a:rPr lang="en-US" sz="2400" dirty="0">
                <a:solidFill>
                  <a:srgbClr val="595958"/>
                </a:solidFill>
              </a:rPr>
              <a:t> is the provision by an independent body of written assurance (a certificate) that the product, service or system in question meets specific requirements; certification is also known as third party conformity assessment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7D8F3D7-BE00-4937-8441-8BF1C21BE454}"/>
              </a:ext>
            </a:extLst>
          </p:cNvPr>
          <p:cNvSpPr/>
          <p:nvPr/>
        </p:nvSpPr>
        <p:spPr>
          <a:xfrm>
            <a:off x="2489810" y="1630045"/>
            <a:ext cx="4513230" cy="484737"/>
          </a:xfrm>
          <a:prstGeom prst="rect">
            <a:avLst/>
          </a:prstGeom>
          <a:solidFill>
            <a:srgbClr val="5856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b="1" dirty="0" err="1"/>
              <a:t>Quality</a:t>
            </a:r>
            <a:r>
              <a:rPr lang="es-ES" b="1" dirty="0"/>
              <a:t> </a:t>
            </a:r>
            <a:r>
              <a:rPr lang="es-ES" b="1" dirty="0" err="1"/>
              <a:t>assurance</a:t>
            </a:r>
            <a:r>
              <a:rPr lang="es-ES" b="1" dirty="0"/>
              <a:t> </a:t>
            </a:r>
            <a:r>
              <a:rPr lang="es-ES" b="1" dirty="0" err="1"/>
              <a:t>scheme</a:t>
            </a:r>
            <a:endParaRPr lang="es-ES" b="1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36543A9-3F13-455F-B2E7-6D34D8BE64A0}"/>
              </a:ext>
            </a:extLst>
          </p:cNvPr>
          <p:cNvSpPr/>
          <p:nvPr/>
        </p:nvSpPr>
        <p:spPr>
          <a:xfrm>
            <a:off x="2489810" y="2392792"/>
            <a:ext cx="2236425" cy="484737"/>
          </a:xfrm>
          <a:prstGeom prst="rect">
            <a:avLst/>
          </a:prstGeom>
          <a:solidFill>
            <a:srgbClr val="95BE1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b="1" dirty="0" err="1"/>
              <a:t>Certification</a:t>
            </a:r>
            <a:endParaRPr lang="en-US" b="1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DD24E62-8344-46A3-87ED-2E86F2415A80}"/>
              </a:ext>
            </a:extLst>
          </p:cNvPr>
          <p:cNvSpPr/>
          <p:nvPr/>
        </p:nvSpPr>
        <p:spPr>
          <a:xfrm>
            <a:off x="5053055" y="2392792"/>
            <a:ext cx="1949985" cy="484737"/>
          </a:xfrm>
          <a:prstGeom prst="rect">
            <a:avLst/>
          </a:prstGeom>
          <a:solidFill>
            <a:srgbClr val="ADADAE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b="1" dirty="0" err="1"/>
              <a:t>Other</a:t>
            </a:r>
            <a:r>
              <a:rPr lang="es-ES" b="1" dirty="0"/>
              <a:t> </a:t>
            </a:r>
            <a:r>
              <a:rPr lang="es-ES" b="1" dirty="0" err="1"/>
              <a:t>schemes</a:t>
            </a:r>
            <a:endParaRPr lang="en-US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5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18"/>
    </mc:Choice>
    <mc:Fallback xmlns="">
      <p:transition spd="slow" advTm="33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06BBC1B-6764-488C-A820-3C6E209F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77" y="785536"/>
            <a:ext cx="8229600" cy="525679"/>
          </a:xfrm>
        </p:spPr>
        <p:txBody>
          <a:bodyPr>
            <a:normAutofit fontScale="90000"/>
          </a:bodyPr>
          <a:lstStyle/>
          <a:p>
            <a:r>
              <a:rPr lang="es-ES" dirty="0"/>
              <a:t>General </a:t>
            </a:r>
            <a:r>
              <a:rPr lang="es-ES" dirty="0" err="1"/>
              <a:t>framework</a:t>
            </a:r>
            <a:endParaRPr lang="en-U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0125BCF-E49E-4878-9113-8378FC920915}"/>
              </a:ext>
            </a:extLst>
          </p:cNvPr>
          <p:cNvSpPr/>
          <p:nvPr/>
        </p:nvSpPr>
        <p:spPr>
          <a:xfrm>
            <a:off x="789471" y="1969349"/>
            <a:ext cx="2753119" cy="672006"/>
          </a:xfrm>
          <a:prstGeom prst="rect">
            <a:avLst/>
          </a:prstGeom>
          <a:solidFill>
            <a:srgbClr val="5856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lt1"/>
                </a:solidFill>
              </a:rPr>
              <a:t>National Accreditation Body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CFA1240-A503-47BE-8D4D-18ED5C27F245}"/>
              </a:ext>
            </a:extLst>
          </p:cNvPr>
          <p:cNvSpPr/>
          <p:nvPr/>
        </p:nvSpPr>
        <p:spPr>
          <a:xfrm>
            <a:off x="407577" y="3327571"/>
            <a:ext cx="1080000" cy="500774"/>
          </a:xfrm>
          <a:prstGeom prst="rect">
            <a:avLst/>
          </a:prstGeom>
          <a:solidFill>
            <a:srgbClr val="98BF0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Certification Body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16EDFD6-3374-4274-9D80-012E6C8E093A}"/>
              </a:ext>
            </a:extLst>
          </p:cNvPr>
          <p:cNvSpPr txBox="1"/>
          <p:nvPr/>
        </p:nvSpPr>
        <p:spPr>
          <a:xfrm>
            <a:off x="4404965" y="1550600"/>
            <a:ext cx="4507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Clr>
                <a:srgbClr val="95BE20"/>
              </a:buClr>
              <a:buSzPct val="75000"/>
              <a:buBlip>
                <a:blip r:embed="rId4"/>
              </a:buBlip>
            </a:pPr>
            <a:r>
              <a:rPr lang="en-US" sz="2000" dirty="0">
                <a:solidFill>
                  <a:srgbClr val="595958"/>
                </a:solidFill>
                <a:latin typeface="+mj-lt"/>
              </a:rPr>
              <a:t>The National Accreditation Body accredits the competence and integrity of Certification Bodies operating in the country according to the Regulation 765/2008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5B71AA3-C8ED-4B58-A942-32F24474F4C3}"/>
              </a:ext>
            </a:extLst>
          </p:cNvPr>
          <p:cNvSpPr/>
          <p:nvPr/>
        </p:nvSpPr>
        <p:spPr>
          <a:xfrm>
            <a:off x="1662980" y="3327571"/>
            <a:ext cx="1080000" cy="500774"/>
          </a:xfrm>
          <a:prstGeom prst="rect">
            <a:avLst/>
          </a:prstGeom>
          <a:solidFill>
            <a:srgbClr val="98BF0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 fontAlgn="base"/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Certification Body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12BF4EC-68CF-4760-8D46-D0C55B3FA6DC}"/>
              </a:ext>
            </a:extLst>
          </p:cNvPr>
          <p:cNvSpPr/>
          <p:nvPr/>
        </p:nvSpPr>
        <p:spPr>
          <a:xfrm>
            <a:off x="2872160" y="3327571"/>
            <a:ext cx="1080000" cy="500774"/>
          </a:xfrm>
          <a:prstGeom prst="rect">
            <a:avLst/>
          </a:prstGeom>
          <a:solidFill>
            <a:srgbClr val="98BF0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 fontAlgn="base"/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Certification Body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1A29474-2370-42BD-BE30-6CE2F3AD3778}"/>
              </a:ext>
            </a:extLst>
          </p:cNvPr>
          <p:cNvSpPr txBox="1"/>
          <p:nvPr/>
        </p:nvSpPr>
        <p:spPr>
          <a:xfrm>
            <a:off x="4404965" y="3241619"/>
            <a:ext cx="4507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Clr>
                <a:srgbClr val="95BE20"/>
              </a:buClr>
              <a:buSzPct val="75000"/>
              <a:buBlip>
                <a:blip r:embed="rId4"/>
              </a:buBlip>
            </a:pPr>
            <a:r>
              <a:rPr lang="en-US" sz="2000" dirty="0">
                <a:solidFill>
                  <a:srgbClr val="595958"/>
                </a:solidFill>
                <a:latin typeface="+mj-lt"/>
              </a:rPr>
              <a:t>Certification bodies are organizations accredited by the National Accreditation Body and offer auditing and certifications of objects to standards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FCD9546-8C52-4CCC-96F7-CB830AD73443}"/>
              </a:ext>
            </a:extLst>
          </p:cNvPr>
          <p:cNvSpPr/>
          <p:nvPr/>
        </p:nvSpPr>
        <p:spPr>
          <a:xfrm>
            <a:off x="212762" y="4526846"/>
            <a:ext cx="1080000" cy="500772"/>
          </a:xfrm>
          <a:prstGeom prst="rect">
            <a:avLst/>
          </a:prstGeom>
          <a:solidFill>
            <a:srgbClr val="ADADA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 fontAlgn="base"/>
            <a:r>
              <a:rPr lang="en-US" sz="1400" b="1" dirty="0">
                <a:latin typeface="Calibri Light" panose="020F0302020204030204" pitchFamily="34" charset="0"/>
                <a:cs typeface="Arial" panose="020B0604020202020204" pitchFamily="34" charset="0"/>
              </a:rPr>
              <a:t>Organizations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82785EC-0CDE-4DB0-B19D-DC35893BB6C7}"/>
              </a:ext>
            </a:extLst>
          </p:cNvPr>
          <p:cNvSpPr/>
          <p:nvPr/>
        </p:nvSpPr>
        <p:spPr>
          <a:xfrm>
            <a:off x="1640377" y="4526846"/>
            <a:ext cx="1080000" cy="500772"/>
          </a:xfrm>
          <a:prstGeom prst="rect">
            <a:avLst/>
          </a:prstGeom>
          <a:solidFill>
            <a:srgbClr val="ADADA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 fontAlgn="base"/>
            <a:r>
              <a:rPr lang="en-US" sz="1400" b="1" dirty="0">
                <a:latin typeface="Calibri Light" panose="020F0302020204030204" pitchFamily="34" charset="0"/>
                <a:cs typeface="Arial" panose="020B0604020202020204" pitchFamily="34" charset="0"/>
              </a:rPr>
              <a:t>Systems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D85CA0A-1503-4121-82F6-96FAB853C083}"/>
              </a:ext>
            </a:extLst>
          </p:cNvPr>
          <p:cNvSpPr/>
          <p:nvPr/>
        </p:nvSpPr>
        <p:spPr>
          <a:xfrm>
            <a:off x="3067992" y="4526846"/>
            <a:ext cx="1080000" cy="500772"/>
          </a:xfrm>
          <a:prstGeom prst="rect">
            <a:avLst/>
          </a:prstGeom>
          <a:solidFill>
            <a:srgbClr val="ADADA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 fontAlgn="base"/>
            <a:r>
              <a:rPr lang="en-US" sz="1400" b="1" dirty="0">
                <a:latin typeface="Calibri Light" panose="020F0302020204030204" pitchFamily="34" charset="0"/>
                <a:cs typeface="Arial" panose="020B0604020202020204" pitchFamily="34" charset="0"/>
              </a:rPr>
              <a:t>Products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D7F3E6DB-06FB-490F-8B6B-91E58C28A8AC}"/>
              </a:ext>
            </a:extLst>
          </p:cNvPr>
          <p:cNvSpPr/>
          <p:nvPr/>
        </p:nvSpPr>
        <p:spPr>
          <a:xfrm>
            <a:off x="808731" y="5225347"/>
            <a:ext cx="1080000" cy="500772"/>
          </a:xfrm>
          <a:prstGeom prst="rect">
            <a:avLst/>
          </a:prstGeom>
          <a:solidFill>
            <a:srgbClr val="ADADA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 fontAlgn="base"/>
            <a:r>
              <a:rPr lang="en-US" sz="1400" b="1" dirty="0">
                <a:latin typeface="Calibri Light" panose="020F0302020204030204" pitchFamily="34" charset="0"/>
                <a:cs typeface="Arial" panose="020B0604020202020204" pitchFamily="34" charset="0"/>
              </a:rPr>
              <a:t>Processes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A5C55C5-A411-4990-8E76-C4EC24EB6468}"/>
              </a:ext>
            </a:extLst>
          </p:cNvPr>
          <p:cNvSpPr/>
          <p:nvPr/>
        </p:nvSpPr>
        <p:spPr>
          <a:xfrm>
            <a:off x="2332977" y="5225347"/>
            <a:ext cx="1080000" cy="500772"/>
          </a:xfrm>
          <a:prstGeom prst="rect">
            <a:avLst/>
          </a:prstGeom>
          <a:solidFill>
            <a:srgbClr val="ADADAE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 fontAlgn="base"/>
            <a:r>
              <a:rPr lang="en-US" sz="1400" b="1" dirty="0">
                <a:latin typeface="Calibri Light" panose="020F0302020204030204" pitchFamily="34" charset="0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D4892E9-4D1D-4AA5-90F3-45DA441CF263}"/>
              </a:ext>
            </a:extLst>
          </p:cNvPr>
          <p:cNvSpPr txBox="1"/>
          <p:nvPr/>
        </p:nvSpPr>
        <p:spPr>
          <a:xfrm>
            <a:off x="4404965" y="4819474"/>
            <a:ext cx="4507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Clr>
                <a:srgbClr val="95BE20"/>
              </a:buClr>
              <a:buSzPct val="75000"/>
              <a:buBlip>
                <a:blip r:embed="rId4"/>
              </a:buBlip>
            </a:pPr>
            <a:r>
              <a:rPr lang="en-US" sz="2000" dirty="0">
                <a:solidFill>
                  <a:srgbClr val="595958"/>
                </a:solidFill>
                <a:latin typeface="+mj-lt"/>
              </a:rPr>
              <a:t>Certified objects include organizations, systems, products, processes or services; these objects are the subject of certification.</a:t>
            </a:r>
          </a:p>
        </p:txBody>
      </p:sp>
      <p:sp>
        <p:nvSpPr>
          <p:cNvPr id="26" name="Triángulo isósceles 25">
            <a:extLst>
              <a:ext uri="{FF2B5EF4-FFF2-40B4-BE49-F238E27FC236}">
                <a16:creationId xmlns:a16="http://schemas.microsoft.com/office/drawing/2014/main" id="{20559C6F-A061-4FD4-9104-818BFBE4ED06}"/>
              </a:ext>
            </a:extLst>
          </p:cNvPr>
          <p:cNvSpPr/>
          <p:nvPr/>
        </p:nvSpPr>
        <p:spPr>
          <a:xfrm flipV="1">
            <a:off x="1086031" y="2819826"/>
            <a:ext cx="2160000" cy="291145"/>
          </a:xfrm>
          <a:prstGeom prst="triangle">
            <a:avLst/>
          </a:prstGeom>
          <a:solidFill>
            <a:srgbClr val="8B8A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ángulo isósceles 26">
            <a:extLst>
              <a:ext uri="{FF2B5EF4-FFF2-40B4-BE49-F238E27FC236}">
                <a16:creationId xmlns:a16="http://schemas.microsoft.com/office/drawing/2014/main" id="{9089A001-4222-481C-8694-EE0FFE9B21AD}"/>
              </a:ext>
            </a:extLst>
          </p:cNvPr>
          <p:cNvSpPr/>
          <p:nvPr/>
        </p:nvSpPr>
        <p:spPr>
          <a:xfrm flipV="1">
            <a:off x="1086031" y="4085701"/>
            <a:ext cx="2160000" cy="291145"/>
          </a:xfrm>
          <a:prstGeom prst="triangle">
            <a:avLst/>
          </a:prstGeom>
          <a:solidFill>
            <a:srgbClr val="8B8A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05"/>
    </mc:Choice>
    <mc:Fallback xmlns="">
      <p:transition spd="slow" advTm="81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9177" y="1635588"/>
            <a:ext cx="8196172" cy="4144109"/>
          </a:xfrm>
        </p:spPr>
        <p:txBody>
          <a:bodyPr>
            <a:noAutofit/>
          </a:bodyPr>
          <a:lstStyle/>
          <a:p>
            <a:pPr algn="just"/>
            <a:r>
              <a:rPr lang="en-US" sz="1600" dirty="0"/>
              <a:t>European Standard </a:t>
            </a:r>
            <a:r>
              <a:rPr lang="en-US" sz="1600" b="1" dirty="0"/>
              <a:t>EN ISO 50001:2011 Energy management systems - Requirements with guidance for use</a:t>
            </a:r>
            <a:r>
              <a:rPr lang="en-US" sz="1600" dirty="0"/>
              <a:t> was adopted to enable organizations to establish the systems and processes necessary to improve energy performance, including energy efficiency, use and consumption.</a:t>
            </a:r>
          </a:p>
          <a:p>
            <a:pPr algn="just"/>
            <a:endParaRPr lang="de-AT" sz="1600" dirty="0"/>
          </a:p>
          <a:p>
            <a:pPr lvl="1" algn="just">
              <a:spcBef>
                <a:spcPts val="0"/>
              </a:spcBef>
            </a:pPr>
            <a:r>
              <a:rPr lang="en-US" sz="1600" dirty="0"/>
              <a:t>There has been a rapid growth in number of valid certificates for ISO 50001 for energy management, from 364 in 2011 to 17,102 in 2016 across Europe.</a:t>
            </a:r>
          </a:p>
          <a:p>
            <a:pPr marL="457200" lvl="1" indent="0" algn="just">
              <a:spcBef>
                <a:spcPts val="0"/>
              </a:spcBef>
              <a:buNone/>
            </a:pPr>
            <a:endParaRPr lang="de-AT" sz="1600" dirty="0"/>
          </a:p>
          <a:p>
            <a:pPr algn="just">
              <a:spcBef>
                <a:spcPts val="0"/>
              </a:spcBef>
            </a:pPr>
            <a:endParaRPr lang="de-AT" sz="1600" dirty="0"/>
          </a:p>
          <a:p>
            <a:pPr algn="just">
              <a:spcBef>
                <a:spcPts val="0"/>
              </a:spcBef>
            </a:pPr>
            <a:r>
              <a:rPr lang="en-US" sz="1600" dirty="0"/>
              <a:t>The energy performance certificate or energy certificate is an official document drawn up by a competent technician that includes objective information on the energy characteristics of a building.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81F9398D-BA9E-4C48-842E-141A4B079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3174"/>
            <a:ext cx="8229600" cy="499800"/>
          </a:xfrm>
        </p:spPr>
        <p:txBody>
          <a:bodyPr>
            <a:normAutofit fontScale="90000"/>
          </a:bodyPr>
          <a:lstStyle/>
          <a:p>
            <a:r>
              <a:rPr lang="en-US" dirty="0"/>
              <a:t>Certifications in the energy field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94"/>
    </mc:Choice>
    <mc:Fallback xmlns="">
      <p:transition spd="slow" advTm="12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3218" y="750498"/>
            <a:ext cx="8051055" cy="554267"/>
          </a:xfrm>
        </p:spPr>
        <p:txBody>
          <a:bodyPr>
            <a:normAutofit/>
          </a:bodyPr>
          <a:lstStyle/>
          <a:p>
            <a:r>
              <a:rPr lang="de-AT" dirty="0"/>
              <a:t>Other forms of quality assurance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0790" y="3558448"/>
            <a:ext cx="8251269" cy="2815660"/>
          </a:xfrm>
        </p:spPr>
        <p:txBody>
          <a:bodyPr>
            <a:normAutofit/>
          </a:bodyPr>
          <a:lstStyle/>
          <a:p>
            <a:r>
              <a:rPr lang="de-AT" sz="2000" dirty="0"/>
              <a:t>There are quality assurance schemes that do not have such an exhaustive control than certificates since the issuing body does not need to follow the ISO 17065 standard</a:t>
            </a:r>
          </a:p>
          <a:p>
            <a:endParaRPr lang="de-AT" sz="2000" dirty="0"/>
          </a:p>
          <a:p>
            <a:r>
              <a:rPr lang="de-AT" sz="2000" dirty="0"/>
              <a:t>These schemes are also present in the national energy markets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F968D2B-FA5D-425A-A19C-1C095DDC6F69}"/>
              </a:ext>
            </a:extLst>
          </p:cNvPr>
          <p:cNvSpPr/>
          <p:nvPr/>
        </p:nvSpPr>
        <p:spPr>
          <a:xfrm>
            <a:off x="2489810" y="1630045"/>
            <a:ext cx="4513230" cy="484737"/>
          </a:xfrm>
          <a:prstGeom prst="rect">
            <a:avLst/>
          </a:prstGeom>
          <a:solidFill>
            <a:srgbClr val="5856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b="1" dirty="0" err="1"/>
              <a:t>Quality</a:t>
            </a:r>
            <a:r>
              <a:rPr lang="es-ES" b="1" dirty="0"/>
              <a:t> </a:t>
            </a:r>
            <a:r>
              <a:rPr lang="es-ES" b="1" dirty="0" err="1"/>
              <a:t>assurance</a:t>
            </a:r>
            <a:r>
              <a:rPr lang="es-ES" b="1" dirty="0"/>
              <a:t> </a:t>
            </a:r>
            <a:r>
              <a:rPr lang="es-ES" b="1" dirty="0" err="1"/>
              <a:t>scheme</a:t>
            </a:r>
            <a:endParaRPr lang="es-ES" b="1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6E4A952-49BC-4E18-80B2-78F34BA8105E}"/>
              </a:ext>
            </a:extLst>
          </p:cNvPr>
          <p:cNvSpPr/>
          <p:nvPr/>
        </p:nvSpPr>
        <p:spPr>
          <a:xfrm>
            <a:off x="2489810" y="2351392"/>
            <a:ext cx="2236425" cy="484737"/>
          </a:xfrm>
          <a:prstGeom prst="rect">
            <a:avLst/>
          </a:prstGeom>
          <a:solidFill>
            <a:srgbClr val="ADADAE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b="1" dirty="0" err="1">
                <a:solidFill>
                  <a:schemeClr val="tx1"/>
                </a:solidFill>
              </a:rPr>
              <a:t>Certificate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A7CBAC2-B9A0-4AA4-BB54-D18B840ADAF9}"/>
              </a:ext>
            </a:extLst>
          </p:cNvPr>
          <p:cNvSpPr/>
          <p:nvPr/>
        </p:nvSpPr>
        <p:spPr>
          <a:xfrm>
            <a:off x="5053055" y="2351391"/>
            <a:ext cx="1949985" cy="48473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b="1" dirty="0" err="1"/>
              <a:t>Other</a:t>
            </a:r>
            <a:r>
              <a:rPr lang="es-ES" b="1" dirty="0"/>
              <a:t> </a:t>
            </a:r>
            <a:r>
              <a:rPr lang="es-ES" b="1" dirty="0" err="1"/>
              <a:t>schemes</a:t>
            </a:r>
            <a:endParaRPr lang="en-US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92"/>
    </mc:Choice>
    <mc:Fallback xmlns="">
      <p:transition spd="slow" advTm="3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348" y="665119"/>
            <a:ext cx="8051055" cy="650449"/>
          </a:xfrm>
        </p:spPr>
        <p:txBody>
          <a:bodyPr>
            <a:normAutofit/>
          </a:bodyPr>
          <a:lstStyle/>
          <a:p>
            <a:r>
              <a:rPr lang="de-AT" dirty="0"/>
              <a:t>Other forms of quality assurance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6348" y="2991690"/>
            <a:ext cx="8233823" cy="3415228"/>
          </a:xfrm>
        </p:spPr>
        <p:txBody>
          <a:bodyPr>
            <a:noAutofit/>
          </a:bodyPr>
          <a:lstStyle/>
          <a:p>
            <a:r>
              <a:rPr lang="en-US" sz="1800" dirty="0"/>
              <a:t>Among these schemes:</a:t>
            </a:r>
            <a:r>
              <a:rPr lang="es-ES" sz="1800" dirty="0"/>
              <a:t> </a:t>
            </a:r>
            <a:endParaRPr lang="en-US" sz="1800" dirty="0"/>
          </a:p>
          <a:p>
            <a:pPr lvl="1"/>
            <a:r>
              <a:rPr lang="de-AT" sz="1800" b="1" u="sng" dirty="0"/>
              <a:t>Labels</a:t>
            </a:r>
            <a:r>
              <a:rPr lang="de-AT" sz="1800" dirty="0"/>
              <a:t>: the quality is assured by means of a label </a:t>
            </a:r>
            <a:r>
              <a:rPr lang="en-US" sz="1800" dirty="0"/>
              <a:t>indicating that compliance with certain standards has been verified; 	</a:t>
            </a:r>
          </a:p>
          <a:p>
            <a:pPr lvl="1"/>
            <a:r>
              <a:rPr lang="de-AT" sz="1800" b="1" u="sng" dirty="0"/>
              <a:t>European Code of Conduct for EPC</a:t>
            </a:r>
            <a:r>
              <a:rPr lang="de-AT" sz="1800" dirty="0"/>
              <a:t>: the signing company commits itself to comply with the values and principles contained in the Code; </a:t>
            </a:r>
          </a:p>
          <a:p>
            <a:pPr lvl="1"/>
            <a:r>
              <a:rPr lang="de-AT" sz="1800" b="1" u="sng" dirty="0"/>
              <a:t>Guidelines</a:t>
            </a:r>
            <a:r>
              <a:rPr lang="de-AT" sz="1800" dirty="0"/>
              <a:t>: non-mandatory </a:t>
            </a:r>
            <a:r>
              <a:rPr lang="en-US" sz="1800" dirty="0"/>
              <a:t>statements by which to determine a course of action; </a:t>
            </a:r>
          </a:p>
          <a:p>
            <a:pPr lvl="1"/>
            <a:r>
              <a:rPr lang="de-AT" sz="1800" b="1" u="sng" dirty="0"/>
              <a:t>Contract Templates</a:t>
            </a:r>
            <a:r>
              <a:rPr lang="de-AT" sz="1800" dirty="0"/>
              <a:t>: contract templates containing specific clauses are published by public bodies or through legislation;</a:t>
            </a:r>
          </a:p>
          <a:p>
            <a:pPr lvl="1"/>
            <a:r>
              <a:rPr lang="de-AT" sz="1800" b="1" u="sng" dirty="0"/>
              <a:t>Registration</a:t>
            </a:r>
            <a:r>
              <a:rPr lang="de-AT" sz="1800" dirty="0"/>
              <a:t>: companies must meet specific requirements to access the registry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9EF14F2-8863-4CBD-9076-5C9FB40681E4}"/>
              </a:ext>
            </a:extLst>
          </p:cNvPr>
          <p:cNvSpPr/>
          <p:nvPr/>
        </p:nvSpPr>
        <p:spPr>
          <a:xfrm>
            <a:off x="2489810" y="1630045"/>
            <a:ext cx="4513230" cy="484737"/>
          </a:xfrm>
          <a:prstGeom prst="rect">
            <a:avLst/>
          </a:prstGeom>
          <a:solidFill>
            <a:srgbClr val="5856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b="1" dirty="0" err="1"/>
              <a:t>Quality</a:t>
            </a:r>
            <a:r>
              <a:rPr lang="es-ES" b="1" dirty="0"/>
              <a:t> </a:t>
            </a:r>
            <a:r>
              <a:rPr lang="es-ES" b="1" dirty="0" err="1"/>
              <a:t>assurance</a:t>
            </a:r>
            <a:r>
              <a:rPr lang="es-ES" b="1" dirty="0"/>
              <a:t> </a:t>
            </a:r>
            <a:r>
              <a:rPr lang="es-ES" b="1" dirty="0" err="1"/>
              <a:t>scheme</a:t>
            </a:r>
            <a:endParaRPr lang="es-ES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9481DC4-9E85-4BB8-BFC1-E37C0076A91A}"/>
              </a:ext>
            </a:extLst>
          </p:cNvPr>
          <p:cNvSpPr/>
          <p:nvPr/>
        </p:nvSpPr>
        <p:spPr>
          <a:xfrm>
            <a:off x="2489810" y="2351392"/>
            <a:ext cx="2236425" cy="484737"/>
          </a:xfrm>
          <a:prstGeom prst="rect">
            <a:avLst/>
          </a:prstGeom>
          <a:solidFill>
            <a:srgbClr val="ADADAE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b="1" dirty="0" err="1">
                <a:solidFill>
                  <a:schemeClr val="tx1"/>
                </a:solidFill>
              </a:rPr>
              <a:t>Certificate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1C6413D-B58C-4669-A030-4E8E8E47808E}"/>
              </a:ext>
            </a:extLst>
          </p:cNvPr>
          <p:cNvSpPr/>
          <p:nvPr/>
        </p:nvSpPr>
        <p:spPr>
          <a:xfrm>
            <a:off x="5053055" y="2351392"/>
            <a:ext cx="1949985" cy="48473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b="1" dirty="0" err="1"/>
              <a:t>Other</a:t>
            </a:r>
            <a:r>
              <a:rPr lang="es-ES" b="1" dirty="0"/>
              <a:t> </a:t>
            </a:r>
            <a:r>
              <a:rPr lang="es-ES" b="1" dirty="0" err="1"/>
              <a:t>schemes</a:t>
            </a:r>
            <a:endParaRPr lang="en-US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2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99"/>
    </mc:Choice>
    <mc:Fallback xmlns="">
      <p:transition spd="slow" advTm="88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2946" y="654316"/>
            <a:ext cx="8051055" cy="650449"/>
          </a:xfrm>
        </p:spPr>
        <p:txBody>
          <a:bodyPr>
            <a:normAutofit/>
          </a:bodyPr>
          <a:lstStyle/>
          <a:p>
            <a:r>
              <a:rPr lang="de-AT" dirty="0"/>
              <a:t>Categories of quality assurance schemes</a:t>
            </a:r>
          </a:p>
        </p:txBody>
      </p:sp>
      <p:sp>
        <p:nvSpPr>
          <p:cNvPr id="84" name="Rectangle 3">
            <a:extLst>
              <a:ext uri="{FF2B5EF4-FFF2-40B4-BE49-F238E27FC236}">
                <a16:creationId xmlns:a16="http://schemas.microsoft.com/office/drawing/2014/main" id="{C4557A42-416C-4C10-9414-726536A40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198" y="1928175"/>
            <a:ext cx="1579760" cy="925513"/>
          </a:xfrm>
          <a:prstGeom prst="rect">
            <a:avLst/>
          </a:prstGeom>
          <a:solidFill>
            <a:srgbClr val="95BE1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n-GB" sz="2000" b="1" dirty="0">
                <a:solidFill>
                  <a:schemeClr val="lt1"/>
                </a:solidFill>
                <a:cs typeface="Arial" panose="020B0604020202020204" pitchFamily="34" charset="0"/>
              </a:rPr>
              <a:t>Private schemes</a:t>
            </a:r>
          </a:p>
        </p:txBody>
      </p:sp>
      <p:sp>
        <p:nvSpPr>
          <p:cNvPr id="85" name="Rectangle 3">
            <a:extLst>
              <a:ext uri="{FF2B5EF4-FFF2-40B4-BE49-F238E27FC236}">
                <a16:creationId xmlns:a16="http://schemas.microsoft.com/office/drawing/2014/main" id="{1D26313A-8BF9-4D25-9D7C-9295295F3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199" y="3118650"/>
            <a:ext cx="1579759" cy="1321142"/>
          </a:xfrm>
          <a:prstGeom prst="rect">
            <a:avLst/>
          </a:prstGeom>
          <a:solidFill>
            <a:srgbClr val="95BE1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n-GB" sz="2000" b="1" dirty="0">
                <a:cs typeface="Arial" panose="020B0604020202020204" pitchFamily="34" charset="0"/>
              </a:rPr>
              <a:t>“Semi-Public” schemes</a:t>
            </a:r>
          </a:p>
        </p:txBody>
      </p:sp>
      <p:sp>
        <p:nvSpPr>
          <p:cNvPr id="86" name="Rectangle 3">
            <a:extLst>
              <a:ext uri="{FF2B5EF4-FFF2-40B4-BE49-F238E27FC236}">
                <a16:creationId xmlns:a16="http://schemas.microsoft.com/office/drawing/2014/main" id="{A9C6DFC0-F198-48C2-9D9E-EA624FB37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199" y="4704754"/>
            <a:ext cx="1579759" cy="971687"/>
          </a:xfrm>
          <a:prstGeom prst="rect">
            <a:avLst/>
          </a:prstGeom>
          <a:solidFill>
            <a:srgbClr val="95BE1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n-GB" sz="1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SCHEMES</a:t>
            </a:r>
          </a:p>
        </p:txBody>
      </p:sp>
      <p:sp>
        <p:nvSpPr>
          <p:cNvPr id="87" name="Inhaltsplatzhalter 2">
            <a:extLst>
              <a:ext uri="{FF2B5EF4-FFF2-40B4-BE49-F238E27FC236}">
                <a16:creationId xmlns:a16="http://schemas.microsoft.com/office/drawing/2014/main" id="{2D54FCD5-1006-4554-B756-2867266D3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5103" y="1928175"/>
            <a:ext cx="5865847" cy="925513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The quality is assured by a private entity</a:t>
            </a:r>
          </a:p>
          <a:p>
            <a:r>
              <a:rPr lang="es-ES" sz="1800" dirty="0">
                <a:solidFill>
                  <a:schemeClr val="tx1"/>
                </a:solidFill>
              </a:rPr>
              <a:t>T</a:t>
            </a:r>
            <a:r>
              <a:rPr lang="en-US" sz="1800" dirty="0">
                <a:solidFill>
                  <a:schemeClr val="tx1"/>
                </a:solidFill>
              </a:rPr>
              <a:t>he issuing body is usually an association </a:t>
            </a:r>
            <a:endParaRPr lang="de-AT" sz="1800" dirty="0">
              <a:solidFill>
                <a:schemeClr val="tx1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815AB3C-7DAC-4E72-BC42-4AB345FD3C57}"/>
              </a:ext>
            </a:extLst>
          </p:cNvPr>
          <p:cNvSpPr txBox="1">
            <a:spLocks/>
          </p:cNvSpPr>
          <p:nvPr/>
        </p:nvSpPr>
        <p:spPr>
          <a:xfrm>
            <a:off x="2645102" y="3118650"/>
            <a:ext cx="5865847" cy="1321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5BE20"/>
              </a:buClr>
              <a:buSzPct val="75000"/>
              <a:buFontTx/>
              <a:buBlip>
                <a:blip r:embed="rId4"/>
              </a:buBlip>
              <a:defRPr sz="2000" kern="1200">
                <a:solidFill>
                  <a:srgbClr val="595958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5BE20"/>
              </a:buClr>
              <a:buSzPct val="70000"/>
              <a:buFont typeface="Wingdings" panose="05000000000000000000" pitchFamily="2" charset="2"/>
              <a:buChar char="§"/>
              <a:defRPr sz="1800" kern="1200">
                <a:solidFill>
                  <a:srgbClr val="595958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5BE20"/>
              </a:buClr>
              <a:buSzPct val="90000"/>
              <a:buFont typeface="Calibri" panose="020F0502020204030204" pitchFamily="34" charset="0"/>
              <a:buChar char="—"/>
              <a:defRPr sz="1600" kern="1200">
                <a:solidFill>
                  <a:srgbClr val="595958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5BE20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rgbClr val="595958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5BE20"/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rgbClr val="595958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The quality is assured either by a private entity with public support 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856CDBFF-8990-4EB9-B85C-E40D706BB906}"/>
              </a:ext>
            </a:extLst>
          </p:cNvPr>
          <p:cNvSpPr txBox="1">
            <a:spLocks/>
          </p:cNvSpPr>
          <p:nvPr/>
        </p:nvSpPr>
        <p:spPr>
          <a:xfrm>
            <a:off x="2645102" y="4704754"/>
            <a:ext cx="5865847" cy="971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5BE20"/>
              </a:buClr>
              <a:buSzPct val="75000"/>
              <a:buFontTx/>
              <a:buBlip>
                <a:blip r:embed="rId4"/>
              </a:buBlip>
              <a:defRPr sz="2000" kern="1200">
                <a:solidFill>
                  <a:srgbClr val="595958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5BE20"/>
              </a:buClr>
              <a:buSzPct val="70000"/>
              <a:buFont typeface="Wingdings" panose="05000000000000000000" pitchFamily="2" charset="2"/>
              <a:buChar char="§"/>
              <a:defRPr sz="1800" kern="1200">
                <a:solidFill>
                  <a:srgbClr val="595958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5BE20"/>
              </a:buClr>
              <a:buSzPct val="90000"/>
              <a:buFont typeface="Calibri" panose="020F0502020204030204" pitchFamily="34" charset="0"/>
              <a:buChar char="—"/>
              <a:defRPr sz="1600" kern="1200">
                <a:solidFill>
                  <a:srgbClr val="595958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5BE20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rgbClr val="595958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5BE20"/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rgbClr val="595958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The quality is assured by a purely public entity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D5890DA-2870-4791-B5DF-F89AF403FDAE}"/>
              </a:ext>
            </a:extLst>
          </p:cNvPr>
          <p:cNvCxnSpPr>
            <a:cxnSpLocks/>
          </p:cNvCxnSpPr>
          <p:nvPr/>
        </p:nvCxnSpPr>
        <p:spPr>
          <a:xfrm>
            <a:off x="815923" y="2986169"/>
            <a:ext cx="7695026" cy="0"/>
          </a:xfrm>
          <a:prstGeom prst="line">
            <a:avLst/>
          </a:prstGeom>
          <a:ln>
            <a:solidFill>
              <a:srgbClr val="5756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A5FFF29-9DC1-45A3-8191-4B674F5F400A}"/>
              </a:ext>
            </a:extLst>
          </p:cNvPr>
          <p:cNvCxnSpPr>
            <a:cxnSpLocks/>
          </p:cNvCxnSpPr>
          <p:nvPr/>
        </p:nvCxnSpPr>
        <p:spPr>
          <a:xfrm>
            <a:off x="815923" y="4572273"/>
            <a:ext cx="7695026" cy="0"/>
          </a:xfrm>
          <a:prstGeom prst="line">
            <a:avLst/>
          </a:prstGeom>
          <a:ln>
            <a:solidFill>
              <a:srgbClr val="5756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2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46"/>
    </mc:Choice>
    <mc:Fallback xmlns="">
      <p:transition spd="slow" advTm="60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9896" y="665119"/>
            <a:ext cx="8051055" cy="650449"/>
          </a:xfrm>
        </p:spPr>
        <p:txBody>
          <a:bodyPr>
            <a:normAutofit/>
          </a:bodyPr>
          <a:lstStyle/>
          <a:p>
            <a:r>
              <a:rPr lang="de-AT" dirty="0"/>
              <a:t>DECA Label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4031081" y="6374108"/>
            <a:ext cx="102197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Page </a:t>
            </a:r>
            <a:fld id="{906D9719-ECBF-4673-8D35-FB83F280D78D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9B5E4D8-5BC1-4A1C-80D3-39D8600D9A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2" y="58348"/>
            <a:ext cx="1764106" cy="1690599"/>
          </a:xfrm>
          <a:prstGeom prst="diamond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C400E76-C5AF-41EC-BB67-18412CB0C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" y="3458028"/>
            <a:ext cx="9057901" cy="33706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03B72BA4-0479-4C5A-A602-590648C5A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46" y="1746077"/>
            <a:ext cx="7680956" cy="1400349"/>
          </a:xfrm>
        </p:spPr>
        <p:txBody>
          <a:bodyPr anchor="t">
            <a:noAutofit/>
          </a:bodyPr>
          <a:lstStyle/>
          <a:p>
            <a:r>
              <a:rPr lang="en-US" sz="2000" dirty="0"/>
              <a:t>DECA is an Austrian association made up by 41 relevant ESCO</a:t>
            </a:r>
          </a:p>
          <a:p>
            <a:r>
              <a:rPr lang="es-ES" sz="2000" dirty="0"/>
              <a:t>DECA </a:t>
            </a:r>
            <a:r>
              <a:rPr lang="en-US" sz="2000" dirty="0"/>
              <a:t>Label was launched to the market in 2018</a:t>
            </a:r>
          </a:p>
          <a:p>
            <a:r>
              <a:rPr lang="en-US" sz="2000" dirty="0"/>
              <a:t>This Label follows a “self-declaration with plausibility check” method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E1A5DF29-D856-4B9F-8D77-9BE06CC1D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727" y="23151"/>
            <a:ext cx="864000" cy="468000"/>
          </a:xfrm>
          <a:prstGeom prst="rect">
            <a:avLst/>
          </a:prstGeom>
          <a:solidFill>
            <a:srgbClr val="95BE1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n-GB" sz="1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7DF2108-1DE9-46DB-A734-8260C3B0C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955" y="23151"/>
            <a:ext cx="864000" cy="468000"/>
          </a:xfrm>
          <a:prstGeom prst="rect">
            <a:avLst/>
          </a:prstGeom>
          <a:solidFill>
            <a:srgbClr val="ADADA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endParaRPr lang="en-GB" sz="1200"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9A408AD0-C0E9-45B7-A206-B50BE3131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182" y="23151"/>
            <a:ext cx="864000" cy="468000"/>
          </a:xfrm>
          <a:prstGeom prst="rect">
            <a:avLst/>
          </a:prstGeom>
          <a:solidFill>
            <a:srgbClr val="ADADA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endParaRPr lang="en-GB" sz="1200"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5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97"/>
    </mc:Choice>
    <mc:Fallback xmlns="">
      <p:transition spd="slow" advTm="217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3F54-5C5B-4BAD-B102-A1736941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63957"/>
            <a:ext cx="8229600" cy="934599"/>
          </a:xfrm>
        </p:spPr>
        <p:txBody>
          <a:bodyPr>
            <a:normAutofit/>
          </a:bodyPr>
          <a:lstStyle/>
          <a:p>
            <a:r>
              <a:rPr lang="en-GB" sz="4800" spc="300" dirty="0">
                <a:solidFill>
                  <a:srgbClr val="053062"/>
                </a:solidFill>
                <a:latin typeface="ProximaNova-Extrabld"/>
              </a:rPr>
              <a:t>Cont</a:t>
            </a:r>
            <a:r>
              <a:rPr lang="en-HK" sz="4800" spc="300" dirty="0">
                <a:solidFill>
                  <a:srgbClr val="053062"/>
                </a:solidFill>
                <a:latin typeface="ProximaNova-Extrabld"/>
              </a:rPr>
              <a:t>act</a:t>
            </a:r>
            <a:r>
              <a:rPr lang="fr-BE" sz="4800" spc="300" dirty="0">
                <a:solidFill>
                  <a:srgbClr val="053062"/>
                </a:solidFill>
                <a:latin typeface="ProximaNova-Extrabld"/>
              </a:rPr>
              <a:t> us</a:t>
            </a:r>
            <a:r>
              <a:rPr lang="en-GB" sz="4800" spc="300" dirty="0">
                <a:solidFill>
                  <a:srgbClr val="053062"/>
                </a:solidFill>
                <a:latin typeface="ProximaNova-Extrabld"/>
              </a:rPr>
              <a:t>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420317-E8EA-4414-A281-A01F79C16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5466" y="5376831"/>
            <a:ext cx="2133600" cy="365125"/>
          </a:xfrm>
        </p:spPr>
        <p:txBody>
          <a:bodyPr/>
          <a:lstStyle/>
          <a:p>
            <a:fld id="{4E6B386F-75EA-2347-AA44-8123F513AD2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DE5C5-0BAE-42C9-9A5A-A907D7B9A0FB}"/>
              </a:ext>
            </a:extLst>
          </p:cNvPr>
          <p:cNvSpPr txBox="1"/>
          <p:nvPr/>
        </p:nvSpPr>
        <p:spPr>
          <a:xfrm>
            <a:off x="3802688" y="4316965"/>
            <a:ext cx="2471841" cy="101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053062"/>
                </a:solidFill>
                <a:latin typeface="ProximaNova-Regula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www.meetmed.org</a:t>
            </a:r>
            <a:br>
              <a:rPr lang="fr-BE" dirty="0">
                <a:solidFill>
                  <a:srgbClr val="053062"/>
                </a:solidFill>
                <a:latin typeface="ProximaNova-Regular"/>
              </a:rPr>
            </a:br>
            <a:r>
              <a:rPr lang="en-HK" dirty="0" err="1">
                <a:solidFill>
                  <a:srgbClr val="053062"/>
                </a:solidFill>
                <a:latin typeface="ProximaNova-Regular"/>
              </a:rPr>
              <a:t>meetMED</a:t>
            </a:r>
            <a:r>
              <a:rPr lang="fr-BE" dirty="0">
                <a:solidFill>
                  <a:srgbClr val="053062"/>
                </a:solidFill>
                <a:latin typeface="ProximaNova-Regular"/>
              </a:rPr>
              <a:t> Project</a:t>
            </a:r>
          </a:p>
          <a:p>
            <a:pPr>
              <a:lnSpc>
                <a:spcPct val="150000"/>
              </a:lnSpc>
            </a:pPr>
            <a:r>
              <a:rPr lang="fr-BE" dirty="0">
                <a:solidFill>
                  <a:srgbClr val="053062"/>
                </a:solidFill>
              </a:rPr>
              <a:t>@meetmed1</a:t>
            </a:r>
          </a:p>
        </p:txBody>
      </p:sp>
      <p:pic>
        <p:nvPicPr>
          <p:cNvPr id="1026" name="Picture 2" descr="Risultati immagini per twitter icon">
            <a:extLst>
              <a:ext uri="{FF2B5EF4-FFF2-40B4-BE49-F238E27FC236}">
                <a16:creationId xmlns:a16="http://schemas.microsoft.com/office/drawing/2014/main" id="{220DD3D0-2276-433F-90BA-E2E1A10E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47" y="5033486"/>
            <a:ext cx="261092" cy="26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1">
            <a:extLst>
              <a:ext uri="{FF2B5EF4-FFF2-40B4-BE49-F238E27FC236}">
                <a16:creationId xmlns:a16="http://schemas.microsoft.com/office/drawing/2014/main" id="{C18DE317-50F1-4796-AB3C-F071367D13D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6188" y="4671083"/>
            <a:ext cx="221957" cy="2312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9FC41-4E2F-4914-911A-6839537CE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5" b="93213" l="9211" r="92544">
                        <a14:foregroundMark x1="67982" y1="70136" x2="67982" y2="70136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114" y="4332828"/>
            <a:ext cx="332603" cy="322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99B0BC-6FA7-446A-9802-F48C1DCA66E5}"/>
              </a:ext>
            </a:extLst>
          </p:cNvPr>
          <p:cNvSpPr txBox="1"/>
          <p:nvPr/>
        </p:nvSpPr>
        <p:spPr>
          <a:xfrm>
            <a:off x="2290439" y="2951664"/>
            <a:ext cx="44743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53063"/>
                </a:solidFill>
                <a:latin typeface="ProximaNova-Regular"/>
                <a:cs typeface="Arial"/>
              </a:rPr>
              <a:t>For any inquires or comments, please don’t hesitate to contact 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F2866E-3FC9-4D55-A5D7-E7FAA5E77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931" y="5736410"/>
            <a:ext cx="3409016" cy="800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35E1E6-A6DF-4F31-B004-E56999AAB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0439" y="1765087"/>
            <a:ext cx="4631884" cy="10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80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0215B-3B87-4194-AD0C-FD4290D9F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3174"/>
            <a:ext cx="8229600" cy="603317"/>
          </a:xfrm>
        </p:spPr>
        <p:txBody>
          <a:bodyPr>
            <a:normAutofit/>
          </a:bodyPr>
          <a:lstStyle/>
          <a:p>
            <a:r>
              <a:rPr lang="de-AT" dirty="0"/>
              <a:t>Challenges for EE services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D37CD4-5985-4DA9-871E-B1CBF86F6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644"/>
            <a:ext cx="8229600" cy="41299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Market </a:t>
            </a:r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heterogeneity</a:t>
            </a:r>
          </a:p>
          <a:p>
            <a:pPr marL="0" indent="0">
              <a:buNone/>
            </a:pPr>
            <a:endParaRPr lang="de-A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Market for Energy Efficiency Services is highly heterogeneous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Market has developed considerably  </a:t>
            </a:r>
          </a:p>
          <a:p>
            <a:pPr marL="457200" lvl="1" indent="0"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Due to heterogeneity of Energy Service Providers, it is difficult for investors to differ between “good quality” and “bad quality” services </a:t>
            </a:r>
          </a:p>
          <a:p>
            <a:pPr lvl="1"/>
            <a:endParaRPr lang="de-A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25806"/>
            <a:ext cx="8229600" cy="653234"/>
          </a:xfrm>
        </p:spPr>
        <p:txBody>
          <a:bodyPr>
            <a:normAutofit/>
          </a:bodyPr>
          <a:lstStyle/>
          <a:p>
            <a:r>
              <a:rPr lang="de-AT" dirty="0"/>
              <a:t>Quality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services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6814" y="1379040"/>
            <a:ext cx="8462513" cy="5271926"/>
          </a:xfrm>
        </p:spPr>
        <p:txBody>
          <a:bodyPr>
            <a:noAutofit/>
          </a:bodyPr>
          <a:lstStyle/>
          <a:p>
            <a:pPr algn="just"/>
            <a:r>
              <a:rPr lang="en-GB" sz="2000" dirty="0"/>
              <a:t>Service quality is the ability of a service provider to offer a primarily intangible service, which requires the client‘s involvement, at a certain requirement level that meets client expectations</a:t>
            </a:r>
          </a:p>
          <a:p>
            <a:pPr algn="just"/>
            <a:r>
              <a:rPr lang="en-GB" sz="2000" dirty="0"/>
              <a:t>According to ISO 9000 quality is the „degree to which a set of inherent characteristics fulfils requirement“ </a:t>
            </a:r>
          </a:p>
          <a:p>
            <a:pPr algn="just"/>
            <a:r>
              <a:rPr lang="en-GB" sz="2000" dirty="0"/>
              <a:t>General quality defining aspects can cover the whole value chain of a product or service from the planning phase to monitoring &amp; verification and beyond to secure high-quality projects  </a:t>
            </a:r>
          </a:p>
          <a:p>
            <a:pPr algn="just"/>
            <a:r>
              <a:rPr lang="en-GB" sz="2000" dirty="0"/>
              <a:t>Quality criteria are essential for a systematic planning, implementation and assessment of the quality of projects.</a:t>
            </a:r>
          </a:p>
          <a:p>
            <a:pPr algn="just"/>
            <a:r>
              <a:rPr lang="en-GB" sz="2000" dirty="0">
                <a:sym typeface="Wingdings" panose="05000000000000000000" pitchFamily="2" charset="2"/>
              </a:rPr>
              <a:t>Quality criteria contain quality requirements with reasonably defined  characteristics</a:t>
            </a:r>
          </a:p>
          <a:p>
            <a:pPr algn="just"/>
            <a:r>
              <a:rPr lang="en-GB" sz="2000" dirty="0">
                <a:sym typeface="Wingdings" panose="05000000000000000000" pitchFamily="2" charset="2"/>
              </a:rPr>
              <a:t>Service quality is mainly defined in 3 dimensions: Potential of the service provider (structural quality and capability), process quality, quality of result</a:t>
            </a:r>
          </a:p>
          <a:p>
            <a:pPr algn="just"/>
            <a:r>
              <a:rPr lang="en-GB" sz="2000" dirty="0">
                <a:sym typeface="Wingdings" panose="05000000000000000000" pitchFamily="2" charset="2"/>
              </a:rPr>
              <a:t>Quality underlies a c</a:t>
            </a:r>
            <a:r>
              <a:rPr lang="en-GB" sz="2000" dirty="0"/>
              <a:t>ontinuous improvement process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38"/>
    </mc:Choice>
    <mc:Fallback xmlns="">
      <p:transition spd="slow" advTm="16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5A26-8BEB-4A99-8EA1-B9FFAA7C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7365"/>
            <a:ext cx="8229600" cy="789849"/>
          </a:xfrm>
        </p:spPr>
        <p:txBody>
          <a:bodyPr>
            <a:normAutofit/>
          </a:bodyPr>
          <a:lstStyle/>
          <a:p>
            <a:r>
              <a:rPr lang="en-GB" dirty="0"/>
              <a:t>Quality Criteria Structure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8045B87-9F04-4520-AAC0-40ECB52635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444413"/>
              </p:ext>
            </p:extLst>
          </p:nvPr>
        </p:nvGraphicFramePr>
        <p:xfrm>
          <a:off x="279262" y="1670819"/>
          <a:ext cx="8570796" cy="400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1711">
                  <a:extLst>
                    <a:ext uri="{9D8B030D-6E8A-4147-A177-3AD203B41FA5}">
                      <a16:colId xmlns:a16="http://schemas.microsoft.com/office/drawing/2014/main" val="1130639528"/>
                    </a:ext>
                  </a:extLst>
                </a:gridCol>
                <a:gridCol w="1574975">
                  <a:extLst>
                    <a:ext uri="{9D8B030D-6E8A-4147-A177-3AD203B41FA5}">
                      <a16:colId xmlns:a16="http://schemas.microsoft.com/office/drawing/2014/main" val="276007484"/>
                    </a:ext>
                  </a:extLst>
                </a:gridCol>
                <a:gridCol w="2878718">
                  <a:extLst>
                    <a:ext uri="{9D8B030D-6E8A-4147-A177-3AD203B41FA5}">
                      <a16:colId xmlns:a16="http://schemas.microsoft.com/office/drawing/2014/main" val="3045103236"/>
                    </a:ext>
                  </a:extLst>
                </a:gridCol>
                <a:gridCol w="1495392">
                  <a:extLst>
                    <a:ext uri="{9D8B030D-6E8A-4147-A177-3AD203B41FA5}">
                      <a16:colId xmlns:a16="http://schemas.microsoft.com/office/drawing/2014/main" val="154857814"/>
                    </a:ext>
                  </a:extLst>
                </a:gridCol>
              </a:tblGrid>
              <a:tr h="526211">
                <a:tc>
                  <a:txBody>
                    <a:bodyPr/>
                    <a:lstStyle/>
                    <a:p>
                      <a:pPr algn="ctr" fontAlgn="base"/>
                      <a:r>
                        <a:rPr lang="en-GB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Quality Criterion</a:t>
                      </a:r>
                    </a:p>
                  </a:txBody>
                  <a:tcPr marL="47625" marR="47625" marT="95250" marB="9525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Proof</a:t>
                      </a:r>
                    </a:p>
                  </a:txBody>
                  <a:tcPr marL="47625" marR="47625" marT="95250" marB="9525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Assessment</a:t>
                      </a:r>
                    </a:p>
                  </a:txBody>
                  <a:tcPr marL="47625" marR="47625" marT="95250" marB="9525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Comment</a:t>
                      </a:r>
                    </a:p>
                  </a:txBody>
                  <a:tcPr marL="47625" marR="47625" marT="95250" marB="95250" anchor="ctr"/>
                </a:tc>
                <a:extLst>
                  <a:ext uri="{0D108BD9-81ED-4DB2-BD59-A6C34878D82A}">
                    <a16:rowId xmlns:a16="http://schemas.microsoft.com/office/drawing/2014/main" val="2610201680"/>
                  </a:ext>
                </a:extLst>
              </a:tr>
              <a:tr h="3010621">
                <a:tc>
                  <a:txBody>
                    <a:bodyPr/>
                    <a:lstStyle/>
                    <a:p>
                      <a:pPr algn="ctr" fontAlgn="base"/>
                      <a:r>
                        <a:rPr lang="en-GB" dirty="0">
                          <a:effectLst/>
                          <a:latin typeface="inherit"/>
                        </a:rPr>
                        <a:t>Which specific aspect of the energy efficiency service is being assessed? </a:t>
                      </a:r>
                    </a:p>
                    <a:p>
                      <a:pPr algn="ctr" fontAlgn="base"/>
                      <a:endParaRPr lang="en-GB" dirty="0">
                        <a:effectLst/>
                        <a:latin typeface="inherit"/>
                      </a:endParaRPr>
                    </a:p>
                    <a:p>
                      <a:pPr algn="ctr" fontAlgn="base"/>
                      <a:r>
                        <a:rPr lang="en-GB" dirty="0">
                          <a:effectLst/>
                          <a:latin typeface="inherit"/>
                        </a:rPr>
                        <a:t>What is the ideal requirement for this specific aspect?</a:t>
                      </a:r>
                    </a:p>
                  </a:txBody>
                  <a:tcPr marL="47625" marR="47625" marT="95250" marB="9525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>
                          <a:effectLst/>
                          <a:latin typeface="inherit"/>
                        </a:rPr>
                        <a:t>What evidence should the assessor look for to assess the criterion.</a:t>
                      </a:r>
                    </a:p>
                  </a:txBody>
                  <a:tcPr marL="47625" marR="47625" marT="95250" marB="9525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dirty="0">
                          <a:effectLst/>
                          <a:latin typeface="inherit"/>
                        </a:rPr>
                        <a:t>How should the assessor decide whether the evidence collected demonstrates the criterion has been achieved? </a:t>
                      </a:r>
                    </a:p>
                    <a:p>
                      <a:pPr algn="ctr" fontAlgn="base"/>
                      <a:endParaRPr lang="en-GB" dirty="0">
                        <a:effectLst/>
                        <a:latin typeface="inherit"/>
                      </a:endParaRPr>
                    </a:p>
                    <a:p>
                      <a:pPr algn="ctr" fontAlgn="base"/>
                      <a:r>
                        <a:rPr lang="en-GB" dirty="0">
                          <a:effectLst/>
                          <a:latin typeface="inherit"/>
                        </a:rPr>
                        <a:t>This could be pass/fail presence of the evidence or there may be a set of quality statements to assess against in a rating scale.</a:t>
                      </a:r>
                    </a:p>
                  </a:txBody>
                  <a:tcPr marL="47625" marR="47625" marT="95250" marB="9525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dirty="0">
                          <a:effectLst/>
                          <a:latin typeface="inherit"/>
                        </a:rPr>
                        <a:t>Supporting comments to assist the assessor in coming to their conclusion.</a:t>
                      </a:r>
                    </a:p>
                  </a:txBody>
                  <a:tcPr marL="47625" marR="47625" marT="95250" marB="95250" anchor="ctr"/>
                </a:tc>
                <a:extLst>
                  <a:ext uri="{0D108BD9-81ED-4DB2-BD59-A6C34878D82A}">
                    <a16:rowId xmlns:a16="http://schemas.microsoft.com/office/drawing/2014/main" val="1397629127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0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28"/>
    </mc:Choice>
    <mc:Fallback xmlns="">
      <p:transition spd="slow" advTm="156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5A26-8BEB-4A99-8EA1-B9FFAA7C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3" y="772386"/>
            <a:ext cx="8229600" cy="672328"/>
          </a:xfrm>
        </p:spPr>
        <p:txBody>
          <a:bodyPr>
            <a:normAutofit/>
          </a:bodyPr>
          <a:lstStyle/>
          <a:p>
            <a:r>
              <a:rPr lang="en-GB" dirty="0"/>
              <a:t>Categories of Quality Criteria</a:t>
            </a: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091960778"/>
              </p:ext>
            </p:extLst>
          </p:nvPr>
        </p:nvGraphicFramePr>
        <p:xfrm>
          <a:off x="1547664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3923928" y="2924944"/>
            <a:ext cx="2016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Energy</a:t>
            </a:r>
            <a:r>
              <a:rPr lang="de-AT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efficiency</a:t>
            </a:r>
            <a:r>
              <a:rPr lang="de-AT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service</a:t>
            </a:r>
            <a:r>
              <a:rPr lang="de-AT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quality</a:t>
            </a:r>
            <a:endParaRPr lang="de-AT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300192" y="1772816"/>
            <a:ext cx="284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Quality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implementation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technical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energy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efficiency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improvement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measures</a:t>
            </a:r>
            <a:endParaRPr lang="de-A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912768" y="3429000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Savings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guarantee</a:t>
            </a:r>
            <a:endParaRPr lang="de-A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660232" y="4654877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Verification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energy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savings</a:t>
            </a:r>
            <a:endParaRPr lang="de-A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508104" y="5807005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Value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retention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maintenance</a:t>
            </a:r>
            <a:endParaRPr lang="de-A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9552" y="5734997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Communication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between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EES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provider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client</a:t>
            </a:r>
            <a:endParaRPr lang="de-A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-288032" y="4581128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Compliance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users‘s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comfort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requirements</a:t>
            </a:r>
            <a:endParaRPr lang="de-A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0" y="3297178"/>
            <a:ext cx="230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motivation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users</a:t>
            </a:r>
            <a:endParaRPr lang="de-A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0" y="1628800"/>
            <a:ext cx="29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Comprehensible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contractual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stipulations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definition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specific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regulatory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requirements</a:t>
            </a:r>
            <a:endParaRPr lang="de-A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563888" y="144471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Adequate</a:t>
            </a:r>
            <a:r>
              <a:rPr lang="de-A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analysis</a:t>
            </a:r>
            <a:endParaRPr lang="de-A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3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59"/>
    </mc:Choice>
    <mc:Fallback xmlns="">
      <p:transition spd="slow" advTm="156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5057" y="707898"/>
            <a:ext cx="8229600" cy="499800"/>
          </a:xfrm>
        </p:spPr>
        <p:txBody>
          <a:bodyPr>
            <a:normAutofit fontScale="90000"/>
          </a:bodyPr>
          <a:lstStyle/>
          <a:p>
            <a:r>
              <a:rPr lang="en-GB" dirty="0"/>
              <a:t>Example AC 2-1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8045B87-9F04-4520-AAC0-40ECB52635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021734"/>
              </p:ext>
            </p:extLst>
          </p:nvPr>
        </p:nvGraphicFramePr>
        <p:xfrm>
          <a:off x="662258" y="1285335"/>
          <a:ext cx="7912399" cy="5319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0090">
                  <a:extLst>
                    <a:ext uri="{9D8B030D-6E8A-4147-A177-3AD203B41FA5}">
                      <a16:colId xmlns:a16="http://schemas.microsoft.com/office/drawing/2014/main" val="1130639528"/>
                    </a:ext>
                  </a:extLst>
                </a:gridCol>
                <a:gridCol w="1921158">
                  <a:extLst>
                    <a:ext uri="{9D8B030D-6E8A-4147-A177-3AD203B41FA5}">
                      <a16:colId xmlns:a16="http://schemas.microsoft.com/office/drawing/2014/main" val="276007484"/>
                    </a:ext>
                  </a:extLst>
                </a:gridCol>
                <a:gridCol w="2188536">
                  <a:extLst>
                    <a:ext uri="{9D8B030D-6E8A-4147-A177-3AD203B41FA5}">
                      <a16:colId xmlns:a16="http://schemas.microsoft.com/office/drawing/2014/main" val="3045103236"/>
                    </a:ext>
                  </a:extLst>
                </a:gridCol>
                <a:gridCol w="1772615">
                  <a:extLst>
                    <a:ext uri="{9D8B030D-6E8A-4147-A177-3AD203B41FA5}">
                      <a16:colId xmlns:a16="http://schemas.microsoft.com/office/drawing/2014/main" val="154857814"/>
                    </a:ext>
                  </a:extLst>
                </a:gridCol>
              </a:tblGrid>
              <a:tr h="765520">
                <a:tc>
                  <a:txBody>
                    <a:bodyPr/>
                    <a:lstStyle/>
                    <a:p>
                      <a:pPr algn="ctr" fontAlgn="base"/>
                      <a:r>
                        <a:rPr lang="en-GB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Assessment Criterion</a:t>
                      </a:r>
                    </a:p>
                  </a:txBody>
                  <a:tcPr marL="47625" marR="47625" marT="95250" marB="9525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Proof</a:t>
                      </a:r>
                    </a:p>
                  </a:txBody>
                  <a:tcPr marL="47625" marR="47625" marT="95250" marB="9525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Assessment</a:t>
                      </a:r>
                    </a:p>
                  </a:txBody>
                  <a:tcPr marL="47625" marR="47625" marT="95250" marB="9525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kern="1200" dirty="0">
                          <a:solidFill>
                            <a:srgbClr val="FFFFFF"/>
                          </a:solidFill>
                          <a:effectLst/>
                          <a:latin typeface="inherit"/>
                          <a:ea typeface="+mn-ea"/>
                          <a:cs typeface="+mn-cs"/>
                        </a:rPr>
                        <a:t>Comment</a:t>
                      </a:r>
                    </a:p>
                  </a:txBody>
                  <a:tcPr marL="47625" marR="47625" marT="95250" marB="95250" anchor="ctr"/>
                </a:tc>
                <a:extLst>
                  <a:ext uri="{0D108BD9-81ED-4DB2-BD59-A6C34878D82A}">
                    <a16:rowId xmlns:a16="http://schemas.microsoft.com/office/drawing/2014/main" val="2610201680"/>
                  </a:ext>
                </a:extLst>
              </a:tr>
              <a:tr h="455366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dirty="0">
                          <a:effectLst/>
                          <a:latin typeface="+mn-lt"/>
                        </a:rPr>
                        <a:t>2-1 Performance of services in accordance with applicable</a:t>
                      </a:r>
                      <a:r>
                        <a:rPr lang="en-GB" sz="1400" baseline="0" dirty="0">
                          <a:effectLst/>
                          <a:latin typeface="+mn-lt"/>
                        </a:rPr>
                        <a:t> standards, statutes and official permits</a:t>
                      </a:r>
                      <a:endParaRPr lang="en-GB" sz="1400" dirty="0">
                        <a:effectLst/>
                        <a:latin typeface="+mn-lt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Compliance with technical standards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relevant for the implementation of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technical measures, covering among others the following topics:</a:t>
                      </a:r>
                    </a:p>
                    <a:p>
                      <a:endParaRPr lang="en-GB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 provisions for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 services</a:t>
                      </a:r>
                      <a:endParaRPr lang="en-GB" sz="12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Individual technical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standards for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those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technical systems that are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improved by the EES </a:t>
                      </a:r>
                    </a:p>
                    <a:p>
                      <a:pPr marL="171450" indent="-171450"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Compliance with official permits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that are relevant for the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rendering of EES</a:t>
                      </a:r>
                    </a:p>
                    <a:p>
                      <a:endParaRPr lang="en-GB" sz="12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r>
                        <a:rPr lang="en-US" sz="1200" u="sng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ex‐ante</a:t>
                      </a:r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(a) Does the Contract commit the EES</a:t>
                      </a:r>
                    </a:p>
                    <a:p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provider to comply with the standards stated</a:t>
                      </a:r>
                    </a:p>
                    <a:p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‘proof’ column, with official permits and</a:t>
                      </a:r>
                    </a:p>
                    <a:p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statutory conditions applicable to the object?</a:t>
                      </a:r>
                    </a:p>
                    <a:p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(b) Does the Contract commit the EES</a:t>
                      </a:r>
                    </a:p>
                    <a:p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provider to verify the official permits</a:t>
                      </a:r>
                    </a:p>
                    <a:p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applicable to the object with respect to their</a:t>
                      </a:r>
                    </a:p>
                    <a:p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relevance to the EES to be rendered?</a:t>
                      </a:r>
                    </a:p>
                    <a:p>
                      <a:endParaRPr lang="en-US" sz="1200" u="sng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u="sng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ex‐post</a:t>
                      </a:r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Were the standards, statutory</a:t>
                      </a:r>
                    </a:p>
                    <a:p>
                      <a:r>
                        <a:rPr lang="en-US" sz="1200" u="non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conditions and official permits complied with</a:t>
                      </a:r>
                    </a:p>
                    <a:p>
                      <a:r>
                        <a:rPr lang="en-GB" sz="1200" u="non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while rendering the services?</a:t>
                      </a:r>
                      <a:r>
                        <a:rPr lang="en-GB" sz="1200" u="none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complete,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exhaustive list of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standards to be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complied with cannot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compiled here due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the heterogeneity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EES. Furthermore,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country‐specific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technical standards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must be applied.</a:t>
                      </a:r>
                    </a:p>
                  </a:txBody>
                  <a:tcPr marL="47625" marR="47625" marT="95250" marB="95250"/>
                </a:tc>
                <a:extLst>
                  <a:ext uri="{0D108BD9-81ED-4DB2-BD59-A6C34878D82A}">
                    <a16:rowId xmlns:a16="http://schemas.microsoft.com/office/drawing/2014/main" val="139762912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1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420"/>
    </mc:Choice>
    <mc:Fallback xmlns="">
      <p:transition spd="slow" advTm="311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16525"/>
            <a:ext cx="8229600" cy="551558"/>
          </a:xfrm>
        </p:spPr>
        <p:txBody>
          <a:bodyPr>
            <a:normAutofit/>
          </a:bodyPr>
          <a:lstStyle/>
          <a:p>
            <a:r>
              <a:rPr lang="en-GB" dirty="0"/>
              <a:t>Example AC 3-1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4031081" y="6374108"/>
            <a:ext cx="102197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Page </a:t>
            </a:r>
            <a:fld id="{906D9719-ECBF-4673-8D35-FB83F280D78D}" type="slidenum">
              <a:rPr lang="en-GB" smtClean="0"/>
              <a:pPr/>
              <a:t>7</a:t>
            </a:fld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8045B87-9F04-4520-AAC0-40ECB52635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3778090"/>
              </p:ext>
            </p:extLst>
          </p:nvPr>
        </p:nvGraphicFramePr>
        <p:xfrm>
          <a:off x="379562" y="1414732"/>
          <a:ext cx="8307238" cy="4891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394">
                  <a:extLst>
                    <a:ext uri="{9D8B030D-6E8A-4147-A177-3AD203B41FA5}">
                      <a16:colId xmlns:a16="http://schemas.microsoft.com/office/drawing/2014/main" val="1130639528"/>
                    </a:ext>
                  </a:extLst>
                </a:gridCol>
                <a:gridCol w="2017027">
                  <a:extLst>
                    <a:ext uri="{9D8B030D-6E8A-4147-A177-3AD203B41FA5}">
                      <a16:colId xmlns:a16="http://schemas.microsoft.com/office/drawing/2014/main" val="276007484"/>
                    </a:ext>
                  </a:extLst>
                </a:gridCol>
                <a:gridCol w="1965041">
                  <a:extLst>
                    <a:ext uri="{9D8B030D-6E8A-4147-A177-3AD203B41FA5}">
                      <a16:colId xmlns:a16="http://schemas.microsoft.com/office/drawing/2014/main" val="3045103236"/>
                    </a:ext>
                  </a:extLst>
                </a:gridCol>
                <a:gridCol w="2193776">
                  <a:extLst>
                    <a:ext uri="{9D8B030D-6E8A-4147-A177-3AD203B41FA5}">
                      <a16:colId xmlns:a16="http://schemas.microsoft.com/office/drawing/2014/main" val="154857814"/>
                    </a:ext>
                  </a:extLst>
                </a:gridCol>
              </a:tblGrid>
              <a:tr h="832359">
                <a:tc>
                  <a:txBody>
                    <a:bodyPr/>
                    <a:lstStyle/>
                    <a:p>
                      <a:pPr algn="ctr" fontAlgn="base"/>
                      <a:r>
                        <a:rPr lang="en-GB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Assessment Criterion</a:t>
                      </a:r>
                    </a:p>
                  </a:txBody>
                  <a:tcPr marL="47625" marR="47625" marT="95250" marB="9525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Proof</a:t>
                      </a:r>
                    </a:p>
                  </a:txBody>
                  <a:tcPr marL="47625" marR="47625" marT="95250" marB="9525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Assessment</a:t>
                      </a:r>
                    </a:p>
                  </a:txBody>
                  <a:tcPr marL="47625" marR="47625" marT="95250" marB="9525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kern="1200" dirty="0">
                          <a:solidFill>
                            <a:srgbClr val="FFFFFF"/>
                          </a:solidFill>
                          <a:effectLst/>
                          <a:latin typeface="inherit"/>
                          <a:ea typeface="+mn-ea"/>
                          <a:cs typeface="+mn-cs"/>
                        </a:rPr>
                        <a:t>Comment</a:t>
                      </a:r>
                    </a:p>
                  </a:txBody>
                  <a:tcPr marL="47625" marR="47625" marT="95250" marB="95250" anchor="ctr"/>
                </a:tc>
                <a:extLst>
                  <a:ext uri="{0D108BD9-81ED-4DB2-BD59-A6C34878D82A}">
                    <a16:rowId xmlns:a16="http://schemas.microsoft.com/office/drawing/2014/main" val="2610201680"/>
                  </a:ext>
                </a:extLst>
              </a:tr>
              <a:tr h="405881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dirty="0">
                          <a:effectLst/>
                          <a:latin typeface="+mn-lt"/>
                        </a:rPr>
                        <a:t>3-1 Dependency of remuneration</a:t>
                      </a:r>
                      <a:r>
                        <a:rPr lang="en-GB" sz="1400" baseline="0" dirty="0">
                          <a:effectLst/>
                          <a:latin typeface="+mn-lt"/>
                        </a:rPr>
                        <a:t> on adherence with the savings guarantee</a:t>
                      </a:r>
                      <a:endParaRPr lang="en-GB" sz="1400" dirty="0">
                        <a:effectLst/>
                        <a:latin typeface="+mn-lt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en-GB" sz="14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Saving guarantee type 1: The reduction of remuneration must be, at least, commensurate with the level of non-attainment</a:t>
                      </a:r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a guaranteed energy savings. </a:t>
                      </a:r>
                    </a:p>
                    <a:p>
                      <a:pPr marL="0" algn="l" defTabSz="914400" rtl="0" eaLnBrk="1" fontAlgn="base" latinLnBrk="0" hangingPunct="1"/>
                      <a:endParaRPr lang="en-GB" sz="14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Saving guarantee type 2: The achieved savings will be shared between the EE service-provider and the client in a specific proportion </a:t>
                      </a:r>
                      <a:endParaRPr lang="en-GB" sz="14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en-GB" sz="1400" u="non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 the</a:t>
                      </a:r>
                      <a:r>
                        <a:rPr lang="en-GB" sz="1400" u="none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basis of contractual terms that relate to the guarantee of energy savings </a:t>
                      </a:r>
                      <a:endParaRPr lang="en-GB" sz="1400" u="non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95250" marB="9525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Both types will lead to a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differentiation with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regards to the quality of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guarantee promise: In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general, type 1 is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preferable to clients,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because the maximum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level of payment is known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 front. 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 certain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conditions (e.g. unfeasible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conditions for M&amp;V),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however, type 1 saving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guarantees are difficult to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implement, or even not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preferred by the client.</a:t>
                      </a:r>
                    </a:p>
                  </a:txBody>
                  <a:tcPr marL="47625" marR="47625" marT="95250" marB="95250"/>
                </a:tc>
                <a:extLst>
                  <a:ext uri="{0D108BD9-81ED-4DB2-BD59-A6C34878D82A}">
                    <a16:rowId xmlns:a16="http://schemas.microsoft.com/office/drawing/2014/main" val="1397629127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59"/>
    </mc:Choice>
    <mc:Fallback xmlns="">
      <p:transition spd="slow" advTm="137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4479-486A-42C0-92EF-591685C5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35" y="699272"/>
            <a:ext cx="8229600" cy="439415"/>
          </a:xfrm>
        </p:spPr>
        <p:txBody>
          <a:bodyPr>
            <a:normAutofit fontScale="90000"/>
          </a:bodyPr>
          <a:lstStyle/>
          <a:p>
            <a:r>
              <a:rPr lang="en-GB" dirty="0"/>
              <a:t>Assessment criteria</a:t>
            </a: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55602C59-F61D-4306-B245-DE49F13C9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579312"/>
              </p:ext>
            </p:extLst>
          </p:nvPr>
        </p:nvGraphicFramePr>
        <p:xfrm>
          <a:off x="560716" y="1311211"/>
          <a:ext cx="8039819" cy="5348380"/>
        </p:xfrm>
        <a:graphic>
          <a:graphicData uri="http://schemas.openxmlformats.org/drawingml/2006/table">
            <a:tbl>
              <a:tblPr firstRow="1" firstCol="1" bandRow="1"/>
              <a:tblGrid>
                <a:gridCol w="978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1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QC 1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Adequate analysis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1-1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Agreement on the process of energy analysis pursuant to EN 16247-1 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1-2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Adequate data collection and analysis 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1-3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Adequacy of the derivation of recommended energy efficiency improvement (EEI) measures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QC 2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Quality of implementation of technical energy efficiency improvement measures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2-1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Performance of services in accordance with applicable standards, statutes and official permits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2-2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On-schedule delivery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2-3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Commissioning of services and documentation of services rendered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2-4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Induction of users or operating personnel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2-5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Ensuring the functionality of newly installed facilities after the end of the Contract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QC 3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Savings guarantee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3-1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Dependency of remuneration on adherence with the savings guarantee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3-2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Guaranteed savings achieved (only applicable to saving guarantee type 1)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3-3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Adequate intervals for the verification of compliance with guarantee promise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QC 4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Verification of energy savings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4-1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Application of a standardized method for the calculation of energy-savings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4-2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Selection of the most appropriate approach to the verification of energy savings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AT" sz="12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4-3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Clear definition of the baseline (reference consumption)</a:t>
                      </a:r>
                      <a:endParaRPr lang="de-AT" sz="12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0403097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AT" sz="12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4-4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Clear definition of the basis of adjustment of the energy savings calculation </a:t>
                      </a:r>
                      <a:endParaRPr lang="de-AT" sz="12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212970"/>
                  </a:ext>
                </a:extLst>
              </a:tr>
              <a:tr h="2674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AT" sz="12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4-5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Transparency and agreement of M&amp;V processes and related responsibilities</a:t>
                      </a:r>
                      <a:endParaRPr lang="de-AT" sz="12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0554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59"/>
    </mc:Choice>
    <mc:Fallback xmlns="">
      <p:transition spd="slow" advTm="374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4479-486A-42C0-92EF-591685C5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9657"/>
            <a:ext cx="8229600" cy="448041"/>
          </a:xfrm>
        </p:spPr>
        <p:txBody>
          <a:bodyPr>
            <a:normAutofit fontScale="90000"/>
          </a:bodyPr>
          <a:lstStyle/>
          <a:p>
            <a:r>
              <a:rPr lang="en-GB" dirty="0"/>
              <a:t>Assessment criteria</a:t>
            </a: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55602C59-F61D-4306-B245-DE49F13C9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043199"/>
              </p:ext>
            </p:extLst>
          </p:nvPr>
        </p:nvGraphicFramePr>
        <p:xfrm>
          <a:off x="305096" y="1414731"/>
          <a:ext cx="8272732" cy="1482550"/>
        </p:xfrm>
        <a:graphic>
          <a:graphicData uri="http://schemas.openxmlformats.org/drawingml/2006/table">
            <a:tbl>
              <a:tblPr firstRow="1" firstCol="1" bandRow="1"/>
              <a:tblGrid>
                <a:gridCol w="1006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5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51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QC 5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Value-retention and maintenance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651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5-1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Compliance with the required system availability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651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5-2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Rapid troubleshooting in case of malfunctions of technical systems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9651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5-3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Functionality of facility at the end of the Contract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9651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5-4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Clear definition of responsibilities of the service provider with respect to maintenance and repair</a:t>
                      </a:r>
                      <a:endParaRPr lang="de-AT" sz="12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52A1566-4B28-46FA-B800-C4765AFFD3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255485"/>
              </p:ext>
            </p:extLst>
          </p:nvPr>
        </p:nvGraphicFramePr>
        <p:xfrm>
          <a:off x="305096" y="2966294"/>
          <a:ext cx="8272732" cy="3709355"/>
        </p:xfrm>
        <a:graphic>
          <a:graphicData uri="http://schemas.openxmlformats.org/drawingml/2006/table">
            <a:tbl>
              <a:tblPr firstRow="1" firstCol="1" bandRow="1"/>
              <a:tblGrid>
                <a:gridCol w="1006996">
                  <a:extLst>
                    <a:ext uri="{9D8B030D-6E8A-4147-A177-3AD203B41FA5}">
                      <a16:colId xmlns:a16="http://schemas.microsoft.com/office/drawing/2014/main" val="4081183700"/>
                    </a:ext>
                  </a:extLst>
                </a:gridCol>
                <a:gridCol w="7265736">
                  <a:extLst>
                    <a:ext uri="{9D8B030D-6E8A-4147-A177-3AD203B41FA5}">
                      <a16:colId xmlns:a16="http://schemas.microsoft.com/office/drawing/2014/main" val="4120905685"/>
                    </a:ext>
                  </a:extLst>
                </a:gridCol>
              </a:tblGrid>
              <a:tr h="28533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QC 6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Communication between the EES provider and the client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026307"/>
                  </a:ext>
                </a:extLst>
              </a:tr>
              <a:tr h="28533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6-1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Disclosure of contact persons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5520071"/>
                  </a:ext>
                </a:extLst>
              </a:tr>
              <a:tr h="28533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6-2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Agreement on accessibility of data and data exchange (in both directions)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5939949"/>
                  </a:ext>
                </a:extLst>
              </a:tr>
              <a:tr h="28533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6-3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Capturing and continual updating of all EEI measures taken by the EES provider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213451"/>
                  </a:ext>
                </a:extLst>
              </a:tr>
              <a:tr h="28533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6-4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Organisational measures for committing internal operating personnel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738815"/>
                  </a:ext>
                </a:extLst>
              </a:tr>
              <a:tr h="28533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QC 7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Compliance with users’ comfort requirements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200974"/>
                  </a:ext>
                </a:extLst>
              </a:tr>
              <a:tr h="28533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7-1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Definition of users’ requirements (including regular review) 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626448"/>
                  </a:ext>
                </a:extLst>
              </a:tr>
              <a:tr h="28533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7-2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Regular verification of compliance with physical comfort parameters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365075"/>
                  </a:ext>
                </a:extLst>
              </a:tr>
              <a:tr h="28533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7-3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Assessment of users’ satisfaction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8358690"/>
                  </a:ext>
                </a:extLst>
              </a:tr>
              <a:tr h="28533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QC 8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Information and motivation of users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485093"/>
                  </a:ext>
                </a:extLst>
              </a:tr>
              <a:tr h="28533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8-1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Development of a concept for the motivation of users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813659"/>
                  </a:ext>
                </a:extLst>
              </a:tr>
              <a:tr h="28533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8-2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Establishment of a suggestion scheme for clients to improve energy efficiency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184985"/>
                  </a:ext>
                </a:extLst>
              </a:tr>
              <a:tr h="28533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AC 8-3</a:t>
                      </a:r>
                      <a:endParaRPr lang="de-AT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Provision of action-oriented information on the subject of energy efficiency</a:t>
                      </a:r>
                      <a:endParaRPr lang="de-AT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475" marR="634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54959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77"/>
    </mc:Choice>
    <mc:Fallback xmlns="">
      <p:transition spd="slow" advTm="25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etMED_Theme_2">
  <a:themeElements>
    <a:clrScheme name="meetMED color theme">
      <a:dk1>
        <a:sysClr val="windowText" lastClr="000000"/>
      </a:dk1>
      <a:lt1>
        <a:sysClr val="window" lastClr="FFFFFF"/>
      </a:lt1>
      <a:dk2>
        <a:srgbClr val="08224F"/>
      </a:dk2>
      <a:lt2>
        <a:srgbClr val="E0E0E0"/>
      </a:lt2>
      <a:accent1>
        <a:srgbClr val="189A3A"/>
      </a:accent1>
      <a:accent2>
        <a:srgbClr val="08224F"/>
      </a:accent2>
      <a:accent3>
        <a:srgbClr val="FECD09"/>
      </a:accent3>
      <a:accent4>
        <a:srgbClr val="0C6374"/>
      </a:accent4>
      <a:accent5>
        <a:srgbClr val="F06E2E"/>
      </a:accent5>
      <a:accent6>
        <a:srgbClr val="8DCB8C"/>
      </a:accent6>
      <a:hlink>
        <a:srgbClr val="0C6374"/>
      </a:hlink>
      <a:folHlink>
        <a:srgbClr val="F06E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meetMED color theme">
      <a:dk1>
        <a:sysClr val="windowText" lastClr="000000"/>
      </a:dk1>
      <a:lt1>
        <a:sysClr val="window" lastClr="FFFFFF"/>
      </a:lt1>
      <a:dk2>
        <a:srgbClr val="08224F"/>
      </a:dk2>
      <a:lt2>
        <a:srgbClr val="E0E0E0"/>
      </a:lt2>
      <a:accent1>
        <a:srgbClr val="189A3A"/>
      </a:accent1>
      <a:accent2>
        <a:srgbClr val="08224F"/>
      </a:accent2>
      <a:accent3>
        <a:srgbClr val="FECD09"/>
      </a:accent3>
      <a:accent4>
        <a:srgbClr val="0C6374"/>
      </a:accent4>
      <a:accent5>
        <a:srgbClr val="F06E2E"/>
      </a:accent5>
      <a:accent6>
        <a:srgbClr val="8DCB8C"/>
      </a:accent6>
      <a:hlink>
        <a:srgbClr val="0C6374"/>
      </a:hlink>
      <a:folHlink>
        <a:srgbClr val="F06E2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meetMED_Theme_2.thmx</Template>
  <TotalTime>6540</TotalTime>
  <Words>1769</Words>
  <Application>Microsoft Macintosh PowerPoint</Application>
  <PresentationFormat>On-screen Show (4:3)</PresentationFormat>
  <Paragraphs>284</Paragraphs>
  <Slides>19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inherit</vt:lpstr>
      <vt:lpstr>Proxima Nova Extra Bold</vt:lpstr>
      <vt:lpstr>ProximaNova-Extrabld</vt:lpstr>
      <vt:lpstr>ProximaNova-Regular</vt:lpstr>
      <vt:lpstr>Wingdings</vt:lpstr>
      <vt:lpstr>meetMED_Theme_2</vt:lpstr>
      <vt:lpstr>Custom Design</vt:lpstr>
      <vt:lpstr>Quality of Energy Services</vt:lpstr>
      <vt:lpstr>Challenges for EE services</vt:lpstr>
      <vt:lpstr>Quality of services</vt:lpstr>
      <vt:lpstr>Quality Criteria Structure</vt:lpstr>
      <vt:lpstr>Categories of Quality Criteria</vt:lpstr>
      <vt:lpstr>Example AC 2-1</vt:lpstr>
      <vt:lpstr>Example AC 3-1</vt:lpstr>
      <vt:lpstr>Assessment criteria</vt:lpstr>
      <vt:lpstr>Assessment criteria</vt:lpstr>
      <vt:lpstr>PowerPoint Presentation</vt:lpstr>
      <vt:lpstr>Quality Assurance Scheme (QAS)</vt:lpstr>
      <vt:lpstr>Certification</vt:lpstr>
      <vt:lpstr>General framework</vt:lpstr>
      <vt:lpstr>Certifications in the energy field</vt:lpstr>
      <vt:lpstr>Other forms of quality assurance</vt:lpstr>
      <vt:lpstr>Other forms of quality assurance</vt:lpstr>
      <vt:lpstr>Categories of quality assurance schemes</vt:lpstr>
      <vt:lpstr>DECA Label </vt:lpstr>
      <vt:lpstr>Contact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Filipa</dc:creator>
  <cp:lastModifiedBy>Microsoft Office User</cp:lastModifiedBy>
  <cp:revision>264</cp:revision>
  <dcterms:created xsi:type="dcterms:W3CDTF">2018-09-19T13:21:33Z</dcterms:created>
  <dcterms:modified xsi:type="dcterms:W3CDTF">2021-12-21T13:01:18Z</dcterms:modified>
</cp:coreProperties>
</file>