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9"/>
  </p:notesMasterIdLst>
  <p:handoutMasterIdLst>
    <p:handoutMasterId r:id="rId10"/>
  </p:handoutMasterIdLst>
  <p:sldIdLst>
    <p:sldId id="260" r:id="rId3"/>
    <p:sldId id="293" r:id="rId4"/>
    <p:sldId id="294" r:id="rId5"/>
    <p:sldId id="295" r:id="rId6"/>
    <p:sldId id="296" r:id="rId7"/>
    <p:sldId id="297"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iallombardo" initials="A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702" autoAdjust="0"/>
  </p:normalViewPr>
  <p:slideViewPr>
    <p:cSldViewPr snapToGrid="0" snapToObjects="1">
      <p:cViewPr varScale="1">
        <p:scale>
          <a:sx n="113" d="100"/>
          <a:sy n="113" d="100"/>
        </p:scale>
        <p:origin x="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D75A83-B0A0-F941-9E84-37C674E8AF5E}" type="datetimeFigureOut">
              <a:rPr lang="en-US" smtClean="0"/>
              <a:t>12/21/21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75D0-4E5A-B147-9DD3-9A65C28A77A4}" type="slidenum">
              <a:rPr lang="en-US" smtClean="0"/>
              <a:t>‹#›</a:t>
            </a:fld>
            <a:endParaRPr lang="en-US"/>
          </a:p>
        </p:txBody>
      </p:sp>
    </p:spTree>
    <p:extLst>
      <p:ext uri="{BB962C8B-B14F-4D97-AF65-F5344CB8AC3E}">
        <p14:creationId xmlns:p14="http://schemas.microsoft.com/office/powerpoint/2010/main" val="119599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1F39B-BE8A-F84A-9EC6-B803D69CDF81}" type="datetimeFigureOut">
              <a:rPr lang="en-US" smtClean="0"/>
              <a:t>12/21/21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E55C-1D1D-4F47-9F17-CF18EB29C25F}" type="slidenum">
              <a:rPr lang="en-US" smtClean="0"/>
              <a:t>‹#›</a:t>
            </a:fld>
            <a:endParaRPr lang="en-US"/>
          </a:p>
        </p:txBody>
      </p:sp>
    </p:spTree>
    <p:extLst>
      <p:ext uri="{BB962C8B-B14F-4D97-AF65-F5344CB8AC3E}">
        <p14:creationId xmlns:p14="http://schemas.microsoft.com/office/powerpoint/2010/main" val="98826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00E55C-1D1D-4F47-9F17-CF18EB29C25F}" type="slidenum">
              <a:rPr lang="en-US" smtClean="0"/>
              <a:t>1</a:t>
            </a:fld>
            <a:endParaRPr lang="en-US"/>
          </a:p>
        </p:txBody>
      </p:sp>
    </p:spTree>
    <p:extLst>
      <p:ext uri="{BB962C8B-B14F-4D97-AF65-F5344CB8AC3E}">
        <p14:creationId xmlns:p14="http://schemas.microsoft.com/office/powerpoint/2010/main" val="42635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58394"/>
            <a:ext cx="7772400" cy="1470025"/>
          </a:xfrm>
        </p:spPr>
        <p:txBody>
          <a:bodyPr>
            <a:normAutofit/>
          </a:bodyPr>
          <a:lstStyle>
            <a:lvl1pPr>
              <a:defRPr sz="3000" b="1">
                <a:solidFill>
                  <a:schemeClr val="tx2"/>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1371600" y="4516811"/>
            <a:ext cx="6400800" cy="1535990"/>
          </a:xfrm>
        </p:spPr>
        <p:txBody>
          <a:bodyPr/>
          <a:lstStyle>
            <a:lvl1pPr marL="0" indent="0" algn="ctr">
              <a:buNone/>
              <a:defRPr>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
        <p:nvSpPr>
          <p:cNvPr id="2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41872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60358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48847"/>
            <a:ext cx="2057400" cy="5277316"/>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848847"/>
            <a:ext cx="6019800" cy="5277316"/>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6303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589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06725"/>
            <a:ext cx="7772400" cy="1470025"/>
          </a:xfrm>
          <a:prstGeom prst="rect">
            <a:avLst/>
          </a:prstGeom>
        </p:spPr>
        <p:txBody>
          <a:bodyPr/>
          <a:lstStyle/>
          <a:p>
            <a:r>
              <a:rPr lang="nl-BE" dirty="0"/>
              <a:t>CLICK TO EDIT MASTER TITLE STYLE</a:t>
            </a:r>
            <a:endParaRPr lang="en-US" dirty="0"/>
          </a:p>
        </p:txBody>
      </p:sp>
      <p:sp>
        <p:nvSpPr>
          <p:cNvPr id="3" name="Subtitle 2"/>
          <p:cNvSpPr>
            <a:spLocks noGrp="1"/>
          </p:cNvSpPr>
          <p:nvPr>
            <p:ph type="subTitle" idx="1"/>
          </p:nvPr>
        </p:nvSpPr>
        <p:spPr>
          <a:xfrm>
            <a:off x="1371600" y="4619946"/>
            <a:ext cx="6400800" cy="1360859"/>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pic>
        <p:nvPicPr>
          <p:cNvPr id="7" name="Picture 6" descr="meetMED-fullcolor-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9092" y="1013141"/>
            <a:ext cx="5863464" cy="2290108"/>
          </a:xfrm>
          <a:prstGeom prst="rect">
            <a:avLst/>
          </a:prstGeom>
        </p:spPr>
      </p:pic>
      <p:sp>
        <p:nvSpPr>
          <p:cNvPr id="8" name="TextBox 7"/>
          <p:cNvSpPr txBox="1"/>
          <p:nvPr userDrawn="1"/>
        </p:nvSpPr>
        <p:spPr>
          <a:xfrm>
            <a:off x="1851816" y="2560716"/>
            <a:ext cx="5850580" cy="307777"/>
          </a:xfrm>
          <a:prstGeom prst="rect">
            <a:avLst/>
          </a:prstGeom>
          <a:noFill/>
        </p:spPr>
        <p:txBody>
          <a:bodyPr wrap="none" rtlCol="0">
            <a:spAutoFit/>
          </a:bodyPr>
          <a:lstStyle/>
          <a:p>
            <a:r>
              <a:rPr lang="en-US" sz="1400" b="1" dirty="0">
                <a:solidFill>
                  <a:srgbClr val="189A3A"/>
                </a:solidFill>
                <a:latin typeface="Arial"/>
                <a:cs typeface="Arial"/>
              </a:rPr>
              <a:t>Mitigation Enabling Energy Transition in the </a:t>
            </a:r>
            <a:r>
              <a:rPr lang="en-US" sz="1400" b="1" dirty="0" err="1">
                <a:solidFill>
                  <a:srgbClr val="189A3A"/>
                </a:solidFill>
                <a:latin typeface="Arial"/>
                <a:cs typeface="Arial"/>
              </a:rPr>
              <a:t>MEDiterranean</a:t>
            </a:r>
            <a:r>
              <a:rPr lang="en-US" sz="1400" b="1" dirty="0">
                <a:solidFill>
                  <a:srgbClr val="189A3A"/>
                </a:solidFill>
                <a:latin typeface="Arial"/>
                <a:cs typeface="Arial"/>
              </a:rPr>
              <a:t> region </a:t>
            </a:r>
            <a:endParaRPr lang="en-US" sz="1400" b="1" dirty="0">
              <a:solidFill>
                <a:srgbClr val="189A3A"/>
              </a:solidFill>
              <a:effectLst/>
              <a:latin typeface="Arial"/>
              <a:cs typeface="Arial"/>
            </a:endParaRPr>
          </a:p>
        </p:txBody>
      </p:sp>
      <p:sp>
        <p:nvSpPr>
          <p:cNvPr id="6" name="TextBox 5">
            <a:extLst>
              <a:ext uri="{FF2B5EF4-FFF2-40B4-BE49-F238E27FC236}">
                <a16:creationId xmlns:a16="http://schemas.microsoft.com/office/drawing/2014/main" id="{7DB7AF10-288E-486E-A9D8-2C6FCAA60A34}"/>
              </a:ext>
            </a:extLst>
          </p:cNvPr>
          <p:cNvSpPr txBox="1"/>
          <p:nvPr userDrawn="1"/>
        </p:nvSpPr>
        <p:spPr>
          <a:xfrm>
            <a:off x="545504" y="6617015"/>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7916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BE"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334504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8"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809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1976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0" name="Slide Number Placeholder 4"/>
          <p:cNvSpPr>
            <a:spLocks noGrp="1"/>
          </p:cNvSpPr>
          <p:nvPr>
            <p:ph type="sldNum" sz="quarter" idx="10"/>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4492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to edit Master title style</a:t>
            </a:r>
            <a:endParaRPr lang="en-US" dirty="0"/>
          </a:p>
        </p:txBody>
      </p:sp>
      <p:sp>
        <p:nvSpPr>
          <p:cNvPr id="6"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11073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6"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9818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3008313" cy="1162050"/>
          </a:xfrm>
        </p:spPr>
        <p:txBody>
          <a:bodyPr anchor="b"/>
          <a:lstStyle>
            <a:lvl1pPr algn="l">
              <a:defRPr sz="2000" b="1">
                <a:latin typeface="Arial"/>
                <a:cs typeface="Arial"/>
              </a:defRPr>
            </a:lvl1pPr>
          </a:lstStyle>
          <a:p>
            <a:r>
              <a:rPr lang="nl-BE"/>
              <a:t>Click to edit Master title style</a:t>
            </a:r>
            <a:endParaRPr lang="en-US"/>
          </a:p>
        </p:txBody>
      </p:sp>
      <p:sp>
        <p:nvSpPr>
          <p:cNvPr id="3" name="Content Placeholder 2"/>
          <p:cNvSpPr>
            <a:spLocks noGrp="1"/>
          </p:cNvSpPr>
          <p:nvPr>
            <p:ph idx="1"/>
          </p:nvPr>
        </p:nvSpPr>
        <p:spPr>
          <a:xfrm>
            <a:off x="3575050" y="868363"/>
            <a:ext cx="5111750" cy="5028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p:nvPr>
        </p:nvSpPr>
        <p:spPr>
          <a:xfrm>
            <a:off x="457200" y="2030412"/>
            <a:ext cx="3008313" cy="38661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8137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dirty="0"/>
              <a:t>Click to edit Master title style</a:t>
            </a:r>
            <a:endParaRPr lang="en-US" dirty="0"/>
          </a:p>
        </p:txBody>
      </p:sp>
      <p:sp>
        <p:nvSpPr>
          <p:cNvPr id="3" name="Picture Placeholder 2"/>
          <p:cNvSpPr>
            <a:spLocks noGrp="1"/>
          </p:cNvSpPr>
          <p:nvPr>
            <p:ph type="pic" idx="1"/>
          </p:nvPr>
        </p:nvSpPr>
        <p:spPr>
          <a:xfrm>
            <a:off x="1792288" y="1120995"/>
            <a:ext cx="5486400" cy="36065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4446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6479" y="614"/>
            <a:ext cx="9150479" cy="643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9611" y="-40207"/>
            <a:ext cx="1816729" cy="709564"/>
          </a:xfrm>
          <a:prstGeom prst="rect">
            <a:avLst/>
          </a:prstGeom>
        </p:spPr>
      </p:pic>
      <p:sp>
        <p:nvSpPr>
          <p:cNvPr id="2" name="Title Placeholder 1"/>
          <p:cNvSpPr>
            <a:spLocks noGrp="1"/>
          </p:cNvSpPr>
          <p:nvPr>
            <p:ph type="title"/>
          </p:nvPr>
        </p:nvSpPr>
        <p:spPr>
          <a:xfrm>
            <a:off x="457200" y="863174"/>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2188737"/>
            <a:ext cx="8229600" cy="3863346"/>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
        <p:nvSpPr>
          <p:cNvPr id="7" name="TextBox 6">
            <a:extLst>
              <a:ext uri="{FF2B5EF4-FFF2-40B4-BE49-F238E27FC236}">
                <a16:creationId xmlns:a16="http://schemas.microsoft.com/office/drawing/2014/main" id="{7DB7AF10-288E-486E-A9D8-2C6FCAA60A34}"/>
              </a:ext>
            </a:extLst>
          </p:cNvPr>
          <p:cNvSpPr txBox="1"/>
          <p:nvPr userDrawn="1"/>
        </p:nvSpPr>
        <p:spPr>
          <a:xfrm>
            <a:off x="545504" y="376673"/>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2994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defTabSz="457200" rtl="0" eaLnBrk="1" latinLnBrk="0" hangingPunct="1">
        <a:spcBef>
          <a:spcPct val="0"/>
        </a:spcBef>
        <a:buNone/>
        <a:defRPr sz="3000" b="1"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8224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8224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8224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8224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822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1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5" name="Rectangle 14"/>
          <p:cNvSpPr/>
          <p:nvPr userDrawn="1"/>
        </p:nvSpPr>
        <p:spPr>
          <a:xfrm>
            <a:off x="0" y="6220589"/>
            <a:ext cx="9150479" cy="643437"/>
          </a:xfrm>
          <a:prstGeom prst="rect">
            <a:avLst/>
          </a:prstGeom>
          <a:solidFill>
            <a:srgbClr val="189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613" y="6141502"/>
            <a:ext cx="1816729" cy="709564"/>
          </a:xfrm>
          <a:prstGeom prst="rect">
            <a:avLst/>
          </a:prstGeom>
        </p:spPr>
      </p:pic>
      <p:sp>
        <p:nvSpPr>
          <p:cNvPr id="17" name="TextBox 16"/>
          <p:cNvSpPr txBox="1"/>
          <p:nvPr userDrawn="1"/>
        </p:nvSpPr>
        <p:spPr>
          <a:xfrm>
            <a:off x="7107951" y="6327282"/>
            <a:ext cx="1671363" cy="307777"/>
          </a:xfrm>
          <a:prstGeom prst="rect">
            <a:avLst/>
          </a:prstGeom>
          <a:noFill/>
        </p:spPr>
        <p:txBody>
          <a:bodyPr wrap="none" rtlCol="0">
            <a:spAutoFit/>
          </a:bodyPr>
          <a:lstStyle/>
          <a:p>
            <a:r>
              <a:rPr lang="en-US" sz="1400" dirty="0" err="1">
                <a:solidFill>
                  <a:schemeClr val="bg1"/>
                </a:solidFill>
                <a:latin typeface="Arial"/>
                <a:cs typeface="Arial"/>
              </a:rPr>
              <a:t>www.meetmed.org</a:t>
            </a:r>
            <a:endParaRPr lang="en-US" sz="1400" dirty="0">
              <a:solidFill>
                <a:schemeClr val="bg1"/>
              </a:solidFill>
              <a:latin typeface="Arial"/>
              <a:cs typeface="Arial"/>
            </a:endParaRPr>
          </a:p>
        </p:txBody>
      </p:sp>
      <p:sp>
        <p:nvSpPr>
          <p:cNvPr id="18" name="Slide Number Placeholder 4"/>
          <p:cNvSpPr>
            <a:spLocks noGrp="1"/>
          </p:cNvSpPr>
          <p:nvPr>
            <p:ph type="sldNum" sz="quarter" idx="4"/>
          </p:nvPr>
        </p:nvSpPr>
        <p:spPr>
          <a:xfrm>
            <a:off x="3505200" y="6369310"/>
            <a:ext cx="2133600" cy="365125"/>
          </a:xfrm>
          <a:prstGeom prst="rect">
            <a:avLst/>
          </a:prstGeom>
        </p:spPr>
        <p:txBody>
          <a:bodyPr/>
          <a:lstStyle>
            <a:lvl1pPr algn="ctr">
              <a:defRPr sz="1000">
                <a:solidFill>
                  <a:schemeClr val="bg1"/>
                </a:solidFill>
              </a:defRPr>
            </a:lvl1pPr>
          </a:lstStyle>
          <a:p>
            <a:fld id="{4E6B386F-75EA-2347-AA44-8123F513AD26}" type="slidenum">
              <a:rPr lang="en-US" smtClean="0"/>
              <a:pPr/>
              <a:t>‹#›</a:t>
            </a:fld>
            <a:endParaRPr lang="en-US" dirty="0"/>
          </a:p>
        </p:txBody>
      </p:sp>
    </p:spTree>
    <p:extLst>
      <p:ext uri="{BB962C8B-B14F-4D97-AF65-F5344CB8AC3E}">
        <p14:creationId xmlns:p14="http://schemas.microsoft.com/office/powerpoint/2010/main" val="116014483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3000" b="1" kern="1200">
          <a:solidFill>
            <a:schemeClr val="accent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meetmed.org/" TargetMode="Externa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3131970"/>
            <a:ext cx="7772400" cy="586015"/>
          </a:xfrm>
        </p:spPr>
        <p:txBody>
          <a:bodyPr>
            <a:noAutofit/>
          </a:bodyPr>
          <a:lstStyle/>
          <a:p>
            <a:r>
              <a:rPr lang="en-US" sz="3600" dirty="0">
                <a:solidFill>
                  <a:srgbClr val="053063"/>
                </a:solidFill>
                <a:latin typeface="ProximaNova-Extrabld"/>
                <a:ea typeface="+mn-ea"/>
              </a:rPr>
              <a:t>Performance Risk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6" name="Picture 5" descr="meetMED_EU_fund_150dpi_3.png">
            <a:extLst>
              <a:ext uri="{FF2B5EF4-FFF2-40B4-BE49-F238E27FC236}">
                <a16:creationId xmlns:a16="http://schemas.microsoft.com/office/drawing/2014/main" id="{AB378831-7E3F-4195-876A-EFEFAC413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38" y="247833"/>
            <a:ext cx="877824" cy="920496"/>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916" y="247833"/>
            <a:ext cx="684909" cy="8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293"/>
          <a:stretch/>
        </p:blipFill>
        <p:spPr bwMode="auto">
          <a:xfrm>
            <a:off x="4506216" y="247833"/>
            <a:ext cx="1312314" cy="7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530" y="200523"/>
            <a:ext cx="1765479" cy="80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6851" y="316407"/>
            <a:ext cx="96756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15BF4987-E94B-2E4C-919F-28D94D9C92A1}"/>
              </a:ext>
            </a:extLst>
          </p:cNvPr>
          <p:cNvSpPr txBox="1">
            <a:spLocks/>
          </p:cNvSpPr>
          <p:nvPr/>
        </p:nvSpPr>
        <p:spPr>
          <a:xfrm>
            <a:off x="755650" y="468471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1" kern="1200">
                <a:solidFill>
                  <a:schemeClr val="accent2"/>
                </a:solidFill>
                <a:latin typeface="Arial"/>
                <a:ea typeface="+mj-ea"/>
                <a:cs typeface="Arial"/>
              </a:defRPr>
            </a:lvl1pPr>
          </a:lstStyle>
          <a:p>
            <a:r>
              <a:rPr lang="en-US" sz="2400" dirty="0" err="1">
                <a:solidFill>
                  <a:srgbClr val="053063"/>
                </a:solidFill>
                <a:latin typeface="ProximaNova-Extrabld"/>
                <a:ea typeface="+mn-ea"/>
              </a:rPr>
              <a:t>meetMED</a:t>
            </a:r>
            <a:r>
              <a:rPr lang="en-US" sz="2400" dirty="0">
                <a:solidFill>
                  <a:srgbClr val="053063"/>
                </a:solidFill>
                <a:latin typeface="ProximaNova-Extrabld"/>
                <a:ea typeface="+mn-ea"/>
              </a:rPr>
              <a:t> II</a:t>
            </a:r>
          </a:p>
          <a:p>
            <a:r>
              <a:rPr lang="en-US" sz="2400" dirty="0">
                <a:solidFill>
                  <a:srgbClr val="053063"/>
                </a:solidFill>
                <a:latin typeface="ProximaNova-Extrabld"/>
                <a:ea typeface="+mn-ea"/>
              </a:rPr>
              <a:t>Activity 3.1.2 Training Seminar </a:t>
            </a:r>
          </a:p>
          <a:p>
            <a:r>
              <a:rPr lang="en-US" sz="2400" dirty="0">
                <a:solidFill>
                  <a:srgbClr val="053063"/>
                </a:solidFill>
                <a:latin typeface="ProximaNova-Extrabld"/>
                <a:ea typeface="+mn-ea"/>
              </a:rPr>
              <a:t>“Fundamentals of Energy Services and Energy Performance Contracting”</a:t>
            </a:r>
          </a:p>
        </p:txBody>
      </p:sp>
      <p:sp>
        <p:nvSpPr>
          <p:cNvPr id="14" name="Subtitle 2">
            <a:extLst>
              <a:ext uri="{FF2B5EF4-FFF2-40B4-BE49-F238E27FC236}">
                <a16:creationId xmlns:a16="http://schemas.microsoft.com/office/drawing/2014/main" id="{D98B8221-007D-F54F-AA4E-905065E2EE6E}"/>
              </a:ext>
            </a:extLst>
          </p:cNvPr>
          <p:cNvSpPr>
            <a:spLocks noGrp="1"/>
          </p:cNvSpPr>
          <p:nvPr>
            <p:ph type="subTitle" idx="1"/>
          </p:nvPr>
        </p:nvSpPr>
        <p:spPr>
          <a:xfrm>
            <a:off x="801688" y="3995541"/>
            <a:ext cx="7639050" cy="699551"/>
          </a:xfrm>
        </p:spPr>
        <p:txBody>
          <a:bodyPr>
            <a:normAutofit fontScale="62500" lnSpcReduction="20000"/>
          </a:bodyPr>
          <a:lstStyle/>
          <a:p>
            <a:r>
              <a:rPr lang="en-US" dirty="0" err="1">
                <a:latin typeface="ProximaNova-Regular"/>
              </a:rPr>
              <a:t>Aristotelis</a:t>
            </a:r>
            <a:r>
              <a:rPr lang="en-US" dirty="0">
                <a:latin typeface="ProximaNova-Regular"/>
              </a:rPr>
              <a:t> </a:t>
            </a:r>
            <a:r>
              <a:rPr lang="en-US" dirty="0" err="1">
                <a:latin typeface="ProximaNova-Regular"/>
              </a:rPr>
              <a:t>Botzios-Valaskakis</a:t>
            </a:r>
            <a:endParaRPr lang="en-US" dirty="0">
              <a:latin typeface="ProximaNova-Regular"/>
            </a:endParaRPr>
          </a:p>
          <a:p>
            <a:r>
              <a:rPr lang="en-US" dirty="0">
                <a:latin typeface="ProximaNova-Regular"/>
              </a:rPr>
              <a:t>Senior Expert, Centre for Renewable Energy Sources and Energy Saving</a:t>
            </a:r>
            <a:endParaRPr lang="en-US" dirty="0"/>
          </a:p>
        </p:txBody>
      </p:sp>
    </p:spTree>
    <p:extLst>
      <p:ext uri="{BB962C8B-B14F-4D97-AF65-F5344CB8AC3E}">
        <p14:creationId xmlns:p14="http://schemas.microsoft.com/office/powerpoint/2010/main" val="3537039517"/>
      </p:ext>
    </p:extLst>
  </p:cSld>
  <p:clrMapOvr>
    <a:masterClrMapping/>
  </p:clrMapOvr>
  <mc:AlternateContent xmlns:mc="http://schemas.openxmlformats.org/markup-compatibility/2006" xmlns:p14="http://schemas.microsoft.com/office/powerpoint/2010/main">
    <mc:Choice Requires="p14">
      <p:transition spd="slow" p14:dur="2000" advTm="98487"/>
    </mc:Choice>
    <mc:Fallback xmlns="">
      <p:transition spd="slow" advTm="9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343" y="940280"/>
            <a:ext cx="8091578" cy="4708981"/>
          </a:xfrm>
          <a:prstGeom prst="rect">
            <a:avLst/>
          </a:prstGeom>
          <a:noFill/>
        </p:spPr>
        <p:txBody>
          <a:bodyPr wrap="square" rtlCol="0">
            <a:spAutoFit/>
          </a:bodyPr>
          <a:lstStyle/>
          <a:p>
            <a:pPr algn="just"/>
            <a:r>
              <a:rPr lang="en-US" sz="2000" dirty="0"/>
              <a:t>To cover the performance risk of an energy efficiency project with guaranteed savings, energy service providers have to be able to provide the Client with the necessary guarantees. This can be achieved with one of the following methods:</a:t>
            </a:r>
          </a:p>
          <a:p>
            <a:pPr algn="just"/>
            <a:endParaRPr lang="en-US" sz="2000" b="1" dirty="0"/>
          </a:p>
          <a:p>
            <a:pPr marL="285750" indent="-285750" algn="just">
              <a:buFont typeface="Arial" panose="020B0604020202020204" pitchFamily="34" charset="0"/>
              <a:buChar char="•"/>
            </a:pPr>
            <a:r>
              <a:rPr lang="en-US" sz="2000" b="1" dirty="0"/>
              <a:t>Bank guarantees </a:t>
            </a:r>
            <a:r>
              <a:rPr lang="en-US" sz="2000" dirty="0"/>
              <a:t>– However, banks are usually reluctant to assess the performance risks due to high due diligence costs. This can be partially overcome with standardized energy services. Furthermore, the banks are also not willing to offer guarantees based on the future cash flows of the project (cost savings rather than generated income) and, in most cases, demand collateral.</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b="1" dirty="0"/>
              <a:t>Public guarantee funds </a:t>
            </a:r>
            <a:endParaRPr lang="en-US" sz="2000" dirty="0"/>
          </a:p>
          <a:p>
            <a:pPr algn="just"/>
            <a:endParaRPr lang="en-US" sz="2000" dirty="0"/>
          </a:p>
          <a:p>
            <a:pPr marL="285750" indent="-285750" algn="just">
              <a:buFont typeface="Arial" panose="020B0604020202020204" pitchFamily="34" charset="0"/>
              <a:buChar char="•"/>
            </a:pPr>
            <a:r>
              <a:rPr lang="en-US" sz="2000" b="1" dirty="0"/>
              <a:t>Insurance schemes</a:t>
            </a:r>
            <a:r>
              <a:rPr lang="en-US" sz="2000" dirty="0"/>
              <a:t>.</a:t>
            </a:r>
            <a:endParaRPr lang="el-GR"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93752242"/>
      </p:ext>
    </p:extLst>
  </p:cSld>
  <p:clrMapOvr>
    <a:masterClrMapping/>
  </p:clrMapOvr>
  <mc:AlternateContent xmlns:mc="http://schemas.openxmlformats.org/markup-compatibility/2006" xmlns:p14="http://schemas.microsoft.com/office/powerpoint/2010/main">
    <mc:Choice Requires="p14">
      <p:transition spd="slow" p14:dur="2000" advTm="143622"/>
    </mc:Choice>
    <mc:Fallback xmlns="">
      <p:transition spd="slow" advTm="14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343" y="940280"/>
            <a:ext cx="8091578" cy="3477875"/>
          </a:xfrm>
          <a:prstGeom prst="rect">
            <a:avLst/>
          </a:prstGeom>
          <a:noFill/>
        </p:spPr>
        <p:txBody>
          <a:bodyPr wrap="square" rtlCol="0">
            <a:spAutoFit/>
          </a:bodyPr>
          <a:lstStyle/>
          <a:p>
            <a:pPr algn="just" fontAlgn="base"/>
            <a:r>
              <a:rPr lang="en-US" sz="2000" dirty="0"/>
              <a:t>Energy savings insurance is a policy to cover clients in the event that promised energy savings are not achieved, and that the energy service provider cannot fulfil its commitments.</a:t>
            </a:r>
          </a:p>
          <a:p>
            <a:pPr algn="just" fontAlgn="base"/>
            <a:endParaRPr lang="en-US" sz="2000" dirty="0"/>
          </a:p>
          <a:p>
            <a:pPr algn="just" fontAlgn="base"/>
            <a:r>
              <a:rPr lang="en-US" sz="2000" dirty="0"/>
              <a:t>The goals of the energy savings insurance are to:</a:t>
            </a:r>
          </a:p>
          <a:p>
            <a:pPr algn="just" fontAlgn="base"/>
            <a:endParaRPr lang="en-US" sz="2000" dirty="0"/>
          </a:p>
          <a:p>
            <a:pPr marL="342900" indent="-342900" algn="just" fontAlgn="base">
              <a:buFont typeface="Arial" panose="020B0604020202020204" pitchFamily="34" charset="0"/>
              <a:buChar char="•"/>
            </a:pPr>
            <a:r>
              <a:rPr lang="en-US" sz="2000" dirty="0"/>
              <a:t>Provide a guarantee that reduces the energy efficiency investment risk for clients by insuring the energy service providers’ savings guarantee commitment</a:t>
            </a:r>
          </a:p>
          <a:p>
            <a:pPr marL="342900" indent="-342900" algn="just" fontAlgn="base">
              <a:buFont typeface="Arial" panose="020B0604020202020204" pitchFamily="34" charset="0"/>
              <a:buChar char="•"/>
            </a:pPr>
            <a:r>
              <a:rPr lang="en-US" sz="2000" dirty="0"/>
              <a:t>Increase the commercial banks’ willingness to lend to the clients for these project types given the reduced default risk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64360772"/>
      </p:ext>
    </p:extLst>
  </p:cSld>
  <p:clrMapOvr>
    <a:masterClrMapping/>
  </p:clrMapOvr>
  <mc:AlternateContent xmlns:mc="http://schemas.openxmlformats.org/markup-compatibility/2006" xmlns:p14="http://schemas.microsoft.com/office/powerpoint/2010/main">
    <mc:Choice Requires="p14">
      <p:transition spd="slow" p14:dur="2000" advTm="175351"/>
    </mc:Choice>
    <mc:Fallback xmlns="">
      <p:transition spd="slow" advTm="17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42" y="776377"/>
            <a:ext cx="6424398" cy="590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54484" y="776377"/>
            <a:ext cx="2225614" cy="3139321"/>
          </a:xfrm>
          <a:prstGeom prst="rect">
            <a:avLst/>
          </a:prstGeom>
        </p:spPr>
        <p:txBody>
          <a:bodyPr wrap="square">
            <a:spAutoFit/>
          </a:bodyPr>
          <a:lstStyle/>
          <a:p>
            <a:pPr algn="just"/>
            <a:r>
              <a:rPr lang="en-US" dirty="0"/>
              <a:t>The energy savings insurance is a surety bond type of insurance, which is a contractual agreement among three parties: the energy service provider, the insurance company and the client.</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63652177"/>
      </p:ext>
    </p:extLst>
  </p:cSld>
  <p:clrMapOvr>
    <a:masterClrMapping/>
  </p:clrMapOvr>
  <mc:AlternateContent xmlns:mc="http://schemas.openxmlformats.org/markup-compatibility/2006" xmlns:p14="http://schemas.microsoft.com/office/powerpoint/2010/main">
    <mc:Choice Requires="p14">
      <p:transition spd="slow" p14:dur="2000" advTm="97266"/>
    </mc:Choice>
    <mc:Fallback xmlns="">
      <p:transition spd="slow" advTm="9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2391" y="802257"/>
            <a:ext cx="2777707" cy="5586145"/>
          </a:xfrm>
          <a:prstGeom prst="rect">
            <a:avLst/>
          </a:prstGeom>
        </p:spPr>
        <p:txBody>
          <a:bodyPr wrap="square">
            <a:spAutoFit/>
          </a:bodyPr>
          <a:lstStyle/>
          <a:p>
            <a:pPr fontAlgn="base"/>
            <a:r>
              <a:rPr lang="en-US" sz="1700" dirty="0"/>
              <a:t>The energy savings insurance is linked to the energy performance contract and is triggered if specific clauses of the contract are not met.</a:t>
            </a:r>
          </a:p>
          <a:p>
            <a:pPr fontAlgn="base"/>
            <a:endParaRPr lang="en-US" sz="1700" dirty="0"/>
          </a:p>
          <a:p>
            <a:pPr fontAlgn="base"/>
            <a:r>
              <a:rPr lang="en-US" sz="1700" dirty="0"/>
              <a:t>In the  case of reported energy savings that are not agreed by the Client and energy service provider, an arbitration process is initiated. </a:t>
            </a:r>
          </a:p>
          <a:p>
            <a:pPr fontAlgn="base"/>
            <a:endParaRPr lang="en-US" sz="1700" dirty="0"/>
          </a:p>
          <a:p>
            <a:pPr fontAlgn="base"/>
            <a:r>
              <a:rPr lang="en-US" sz="1700" dirty="0"/>
              <a:t>The Validation Entity carries out the arbitration procedure, which includes evaluating the reported energy savings and assessing potential energy savings defaults to be compensated to the Client.</a:t>
            </a:r>
          </a:p>
        </p:txBody>
      </p:sp>
      <p:pic>
        <p:nvPicPr>
          <p:cNvPr id="2050" name="Picture 2" descr="Insurance Cla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69" y="707367"/>
            <a:ext cx="6081622" cy="608162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08619210"/>
      </p:ext>
    </p:extLst>
  </p:cSld>
  <p:clrMapOvr>
    <a:masterClrMapping/>
  </p:clrMapOvr>
  <mc:AlternateContent xmlns:mc="http://schemas.openxmlformats.org/markup-compatibility/2006" xmlns:p14="http://schemas.microsoft.com/office/powerpoint/2010/main">
    <mc:Choice Requires="p14">
      <p:transition spd="slow" p14:dur="2000" advTm="65703"/>
    </mc:Choice>
    <mc:Fallback xmlns="">
      <p:transition spd="slow" advTm="6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F54-5C5B-4BAD-B102-A1736941620D}"/>
              </a:ext>
            </a:extLst>
          </p:cNvPr>
          <p:cNvSpPr>
            <a:spLocks noGrp="1"/>
          </p:cNvSpPr>
          <p:nvPr>
            <p:ph type="title"/>
          </p:nvPr>
        </p:nvSpPr>
        <p:spPr>
          <a:xfrm>
            <a:off x="457199" y="663957"/>
            <a:ext cx="8229600" cy="934599"/>
          </a:xfrm>
        </p:spPr>
        <p:txBody>
          <a:bodyPr>
            <a:normAutofit/>
          </a:bodyPr>
          <a:lstStyle/>
          <a:p>
            <a:r>
              <a:rPr lang="en-GB" sz="4800" spc="300" dirty="0">
                <a:solidFill>
                  <a:srgbClr val="053062"/>
                </a:solidFill>
                <a:latin typeface="ProximaNova-Extrabld"/>
              </a:rPr>
              <a:t>Cont</a:t>
            </a:r>
            <a:r>
              <a:rPr lang="en-HK" sz="4800" spc="300" dirty="0">
                <a:solidFill>
                  <a:srgbClr val="053062"/>
                </a:solidFill>
                <a:latin typeface="ProximaNova-Extrabld"/>
              </a:rPr>
              <a:t>act</a:t>
            </a:r>
            <a:r>
              <a:rPr lang="fr-BE" sz="4800" spc="300" dirty="0">
                <a:solidFill>
                  <a:srgbClr val="053062"/>
                </a:solidFill>
                <a:latin typeface="ProximaNova-Extrabld"/>
              </a:rPr>
              <a:t> us</a:t>
            </a:r>
            <a:r>
              <a:rPr lang="en-GB" sz="4800" spc="300" dirty="0">
                <a:solidFill>
                  <a:srgbClr val="053062"/>
                </a:solidFill>
                <a:latin typeface="ProximaNova-Extrabld"/>
              </a:rPr>
              <a:t>!</a:t>
            </a:r>
          </a:p>
        </p:txBody>
      </p:sp>
      <p:sp>
        <p:nvSpPr>
          <p:cNvPr id="3" name="Slide Number Placeholder 2">
            <a:extLst>
              <a:ext uri="{FF2B5EF4-FFF2-40B4-BE49-F238E27FC236}">
                <a16:creationId xmlns:a16="http://schemas.microsoft.com/office/drawing/2014/main" id="{EA420317-E8EA-4414-A281-A01F79C16404}"/>
              </a:ext>
            </a:extLst>
          </p:cNvPr>
          <p:cNvSpPr>
            <a:spLocks noGrp="1"/>
          </p:cNvSpPr>
          <p:nvPr>
            <p:ph type="sldNum" sz="quarter" idx="4"/>
          </p:nvPr>
        </p:nvSpPr>
        <p:spPr>
          <a:xfrm>
            <a:off x="3485466" y="5376831"/>
            <a:ext cx="2133600" cy="365125"/>
          </a:xfrm>
        </p:spPr>
        <p:txBody>
          <a:bodyPr/>
          <a:lstStyle/>
          <a:p>
            <a:fld id="{4E6B386F-75EA-2347-AA44-8123F513AD26}" type="slidenum">
              <a:rPr lang="en-US" smtClean="0"/>
              <a:pPr/>
              <a:t>6</a:t>
            </a:fld>
            <a:endParaRPr lang="en-US" dirty="0"/>
          </a:p>
        </p:txBody>
      </p:sp>
      <p:sp>
        <p:nvSpPr>
          <p:cNvPr id="5" name="TextBox 4">
            <a:extLst>
              <a:ext uri="{FF2B5EF4-FFF2-40B4-BE49-F238E27FC236}">
                <a16:creationId xmlns:a16="http://schemas.microsoft.com/office/drawing/2014/main" id="{65FDE5C5-0BAE-42C9-9A5A-A907D7B9A0FB}"/>
              </a:ext>
            </a:extLst>
          </p:cNvPr>
          <p:cNvSpPr txBox="1"/>
          <p:nvPr/>
        </p:nvSpPr>
        <p:spPr>
          <a:xfrm>
            <a:off x="3802688" y="4316965"/>
            <a:ext cx="2471841" cy="1018869"/>
          </a:xfrm>
          <a:prstGeom prst="rect">
            <a:avLst/>
          </a:prstGeom>
          <a:noFill/>
        </p:spPr>
        <p:txBody>
          <a:bodyPr wrap="square" rtlCol="0">
            <a:spAutoFit/>
          </a:bodyPr>
          <a:lstStyle/>
          <a:p>
            <a:r>
              <a:rPr lang="fr-BE" dirty="0">
                <a:solidFill>
                  <a:srgbClr val="053062"/>
                </a:solidFill>
                <a:latin typeface="ProximaNova-Regular"/>
                <a:hlinkClick r:id="rId2">
                  <a:extLst>
                    <a:ext uri="{A12FA001-AC4F-418D-AE19-62706E023703}">
                      <ahyp:hlinkClr xmlns:ahyp="http://schemas.microsoft.com/office/drawing/2018/hyperlinkcolor" val="tx"/>
                    </a:ext>
                  </a:extLst>
                </a:hlinkClick>
              </a:rPr>
              <a:t>www.meetmed.org</a:t>
            </a:r>
            <a:br>
              <a:rPr lang="fr-BE" dirty="0">
                <a:solidFill>
                  <a:srgbClr val="053062"/>
                </a:solidFill>
                <a:latin typeface="ProximaNova-Regular"/>
              </a:rPr>
            </a:br>
            <a:r>
              <a:rPr lang="en-HK" dirty="0" err="1">
                <a:solidFill>
                  <a:srgbClr val="053062"/>
                </a:solidFill>
                <a:latin typeface="ProximaNova-Regular"/>
              </a:rPr>
              <a:t>meetMED</a:t>
            </a:r>
            <a:r>
              <a:rPr lang="fr-BE" dirty="0">
                <a:solidFill>
                  <a:srgbClr val="053062"/>
                </a:solidFill>
                <a:latin typeface="ProximaNova-Regular"/>
              </a:rPr>
              <a:t> Project</a:t>
            </a:r>
          </a:p>
          <a:p>
            <a:pPr>
              <a:lnSpc>
                <a:spcPct val="150000"/>
              </a:lnSpc>
            </a:pPr>
            <a:r>
              <a:rPr lang="fr-BE" dirty="0">
                <a:solidFill>
                  <a:srgbClr val="053062"/>
                </a:solidFill>
              </a:rPr>
              <a:t>@meetmed1</a:t>
            </a:r>
          </a:p>
        </p:txBody>
      </p:sp>
      <p:pic>
        <p:nvPicPr>
          <p:cNvPr id="1026" name="Picture 2" descr="Risultati immagini per twitter icon">
            <a:extLst>
              <a:ext uri="{FF2B5EF4-FFF2-40B4-BE49-F238E27FC236}">
                <a16:creationId xmlns:a16="http://schemas.microsoft.com/office/drawing/2014/main" id="{220DD3D0-2276-433F-90BA-E2E1A10EAE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9647" y="5033486"/>
            <a:ext cx="261092" cy="2610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C18DE317-50F1-4796-AB3C-F071367D13DA}"/>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626188" y="4671083"/>
            <a:ext cx="221957" cy="231224"/>
          </a:xfrm>
          <a:prstGeom prst="rect">
            <a:avLst/>
          </a:prstGeom>
          <a:solidFill>
            <a:srgbClr val="FFFFFF"/>
          </a:solidFill>
          <a:ln w="9525">
            <a:noFill/>
            <a:miter lim="800000"/>
            <a:headEnd/>
            <a:tailEnd/>
          </a:ln>
        </p:spPr>
      </p:pic>
      <p:pic>
        <p:nvPicPr>
          <p:cNvPr id="12" name="Picture 11">
            <a:extLst>
              <a:ext uri="{FF2B5EF4-FFF2-40B4-BE49-F238E27FC236}">
                <a16:creationId xmlns:a16="http://schemas.microsoft.com/office/drawing/2014/main" id="{0819FC41-4E2F-4914-911A-6839537CEE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5" b="93213" l="9211" r="92544">
                        <a14:foregroundMark x1="67982" y1="70136" x2="67982" y2="70136"/>
                      </a14:backgroundRemoval>
                    </a14:imgEffect>
                    <a14:imgEffect>
                      <a14:brightnessContrast contrast="-40000"/>
                    </a14:imgEffect>
                  </a14:imgLayer>
                </a14:imgProps>
              </a:ext>
            </a:extLst>
          </a:blip>
          <a:stretch>
            <a:fillRect/>
          </a:stretch>
        </p:blipFill>
        <p:spPr>
          <a:xfrm>
            <a:off x="3540114" y="4332828"/>
            <a:ext cx="332603" cy="322392"/>
          </a:xfrm>
          <a:prstGeom prst="rect">
            <a:avLst/>
          </a:prstGeom>
        </p:spPr>
      </p:pic>
      <p:sp>
        <p:nvSpPr>
          <p:cNvPr id="6" name="TextBox 5">
            <a:extLst>
              <a:ext uri="{FF2B5EF4-FFF2-40B4-BE49-F238E27FC236}">
                <a16:creationId xmlns:a16="http://schemas.microsoft.com/office/drawing/2014/main" id="{EF99B0BC-6FA7-446A-9802-F48C1DCA66E5}"/>
              </a:ext>
            </a:extLst>
          </p:cNvPr>
          <p:cNvSpPr txBox="1"/>
          <p:nvPr/>
        </p:nvSpPr>
        <p:spPr>
          <a:xfrm>
            <a:off x="2290439" y="2951664"/>
            <a:ext cx="4474345" cy="1246495"/>
          </a:xfrm>
          <a:prstGeom prst="rect">
            <a:avLst/>
          </a:prstGeom>
          <a:noFill/>
        </p:spPr>
        <p:txBody>
          <a:bodyPr wrap="square" rtlCol="0">
            <a:spAutoFit/>
          </a:bodyPr>
          <a:lstStyle/>
          <a:p>
            <a:r>
              <a:rPr lang="en-US" sz="2500" dirty="0">
                <a:solidFill>
                  <a:srgbClr val="053063"/>
                </a:solidFill>
                <a:latin typeface="ProximaNova-Regular"/>
                <a:cs typeface="Arial"/>
              </a:rPr>
              <a:t>For any inquires or comments, please don’t hesitate to contact us</a:t>
            </a:r>
          </a:p>
        </p:txBody>
      </p:sp>
      <p:pic>
        <p:nvPicPr>
          <p:cNvPr id="9" name="Picture 8">
            <a:extLst>
              <a:ext uri="{FF2B5EF4-FFF2-40B4-BE49-F238E27FC236}">
                <a16:creationId xmlns:a16="http://schemas.microsoft.com/office/drawing/2014/main" id="{84F2866E-3FC9-4D55-A5D7-E7FAA5E770F8}"/>
              </a:ext>
            </a:extLst>
          </p:cNvPr>
          <p:cNvPicPr>
            <a:picLocks noChangeAspect="1"/>
          </p:cNvPicPr>
          <p:nvPr/>
        </p:nvPicPr>
        <p:blipFill>
          <a:blip r:embed="rId7"/>
          <a:stretch>
            <a:fillRect/>
          </a:stretch>
        </p:blipFill>
        <p:spPr>
          <a:xfrm>
            <a:off x="585931" y="5736410"/>
            <a:ext cx="3409016" cy="800239"/>
          </a:xfrm>
          <a:prstGeom prst="rect">
            <a:avLst/>
          </a:prstGeom>
        </p:spPr>
      </p:pic>
      <p:pic>
        <p:nvPicPr>
          <p:cNvPr id="10" name="Picture 9">
            <a:extLst>
              <a:ext uri="{FF2B5EF4-FFF2-40B4-BE49-F238E27FC236}">
                <a16:creationId xmlns:a16="http://schemas.microsoft.com/office/drawing/2014/main" id="{8935E1E6-A6DF-4F31-B004-E56999AAB25E}"/>
              </a:ext>
            </a:extLst>
          </p:cNvPr>
          <p:cNvPicPr>
            <a:picLocks noChangeAspect="1"/>
          </p:cNvPicPr>
          <p:nvPr/>
        </p:nvPicPr>
        <p:blipFill>
          <a:blip r:embed="rId8"/>
          <a:stretch>
            <a:fillRect/>
          </a:stretch>
        </p:blipFill>
        <p:spPr>
          <a:xfrm>
            <a:off x="2290439" y="1765087"/>
            <a:ext cx="4631884" cy="1099979"/>
          </a:xfrm>
          <a:prstGeom prst="rect">
            <a:avLst/>
          </a:prstGeom>
        </p:spPr>
      </p:pic>
    </p:spTree>
    <p:extLst>
      <p:ext uri="{BB962C8B-B14F-4D97-AF65-F5344CB8AC3E}">
        <p14:creationId xmlns:p14="http://schemas.microsoft.com/office/powerpoint/2010/main" val="2474759752"/>
      </p:ext>
    </p:extLst>
  </p:cSld>
  <p:clrMapOvr>
    <a:masterClrMapping/>
  </p:clrMapOvr>
</p:sld>
</file>

<file path=ppt/theme/theme1.xml><?xml version="1.0" encoding="utf-8"?>
<a:theme xmlns:a="http://schemas.openxmlformats.org/drawingml/2006/main" name="meetMED_Theme_2">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meetMED_Theme_2.thmx</Template>
  <TotalTime>6396</TotalTime>
  <Words>368</Words>
  <Application>Microsoft Macintosh PowerPoint</Application>
  <PresentationFormat>On-screen Show (4:3)</PresentationFormat>
  <Paragraphs>31</Paragraphs>
  <Slides>6</Slides>
  <Notes>1</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Arial</vt:lpstr>
      <vt:lpstr>Calibri</vt:lpstr>
      <vt:lpstr>Proxima Nova Extra Bold</vt:lpstr>
      <vt:lpstr>ProximaNova-Extrabld</vt:lpstr>
      <vt:lpstr>ProximaNova-Regular</vt:lpstr>
      <vt:lpstr>meetMED_Theme_2</vt:lpstr>
      <vt:lpstr>Custom Design</vt:lpstr>
      <vt:lpstr>Performance Risk</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Filipa</dc:creator>
  <cp:lastModifiedBy>Microsoft Office User</cp:lastModifiedBy>
  <cp:revision>254</cp:revision>
  <dcterms:created xsi:type="dcterms:W3CDTF">2018-09-19T13:21:33Z</dcterms:created>
  <dcterms:modified xsi:type="dcterms:W3CDTF">2021-12-21T13:01:43Z</dcterms:modified>
</cp:coreProperties>
</file>