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16"/>
  </p:notesMasterIdLst>
  <p:handoutMasterIdLst>
    <p:handoutMasterId r:id="rId17"/>
  </p:handoutMasterIdLst>
  <p:sldIdLst>
    <p:sldId id="260" r:id="rId3"/>
    <p:sldId id="312" r:id="rId4"/>
    <p:sldId id="313" r:id="rId5"/>
    <p:sldId id="314" r:id="rId6"/>
    <p:sldId id="315" r:id="rId7"/>
    <p:sldId id="316" r:id="rId8"/>
    <p:sldId id="317" r:id="rId9"/>
    <p:sldId id="318" r:id="rId10"/>
    <p:sldId id="319" r:id="rId11"/>
    <p:sldId id="320" r:id="rId12"/>
    <p:sldId id="321" r:id="rId13"/>
    <p:sldId id="322" r:id="rId14"/>
    <p:sldId id="323"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ce Giallombardo" initials="AG"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A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4702" autoAdjust="0"/>
  </p:normalViewPr>
  <p:slideViewPr>
    <p:cSldViewPr snapToGrid="0" snapToObjects="1">
      <p:cViewPr varScale="1">
        <p:scale>
          <a:sx n="113" d="100"/>
          <a:sy n="113" d="100"/>
        </p:scale>
        <p:origin x="49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6DF941-D1D4-40B6-9F93-8660680629CD}" type="doc">
      <dgm:prSet loTypeId="urn:microsoft.com/office/officeart/2005/8/layout/pyramid1" loCatId="pyramid" qsTypeId="urn:microsoft.com/office/officeart/2005/8/quickstyle/simple3" qsCatId="simple" csTypeId="urn:microsoft.com/office/officeart/2005/8/colors/accent1_2" csCatId="accent1" phldr="1"/>
      <dgm:spPr/>
      <dgm:t>
        <a:bodyPr/>
        <a:lstStyle/>
        <a:p>
          <a:endParaRPr lang="en-GB"/>
        </a:p>
      </dgm:t>
    </dgm:pt>
    <dgm:pt modelId="{EACD385A-D0D9-4728-A663-A01297474EBB}">
      <dgm:prSet phldrT="[Text]" custT="1"/>
      <dgm:spPr>
        <a:solidFill>
          <a:schemeClr val="bg1">
            <a:lumMod val="75000"/>
          </a:schemeClr>
        </a:solidFill>
      </dgm:spPr>
      <dgm:t>
        <a:bodyPr/>
        <a:lstStyle/>
        <a:p>
          <a:pPr>
            <a:lnSpc>
              <a:spcPct val="100000"/>
            </a:lnSpc>
          </a:pPr>
          <a:r>
            <a:rPr lang="en-GB" sz="1400" dirty="0"/>
            <a:t>The Borrower (the ESCO and/or the Client) has strong commitment = provides </a:t>
          </a:r>
          <a:r>
            <a:rPr lang="en-GB" sz="1400" b="1" dirty="0"/>
            <a:t>Equity</a:t>
          </a:r>
        </a:p>
      </dgm:t>
    </dgm:pt>
    <dgm:pt modelId="{74E0E4AA-5553-4976-92A9-1923994753A3}" type="parTrans" cxnId="{B5B9C314-C26D-413E-8D54-52A5330DEEF5}">
      <dgm:prSet/>
      <dgm:spPr/>
      <dgm:t>
        <a:bodyPr/>
        <a:lstStyle/>
        <a:p>
          <a:pPr>
            <a:lnSpc>
              <a:spcPct val="100000"/>
            </a:lnSpc>
          </a:pPr>
          <a:endParaRPr lang="en-GB" sz="1200"/>
        </a:p>
      </dgm:t>
    </dgm:pt>
    <dgm:pt modelId="{304A7527-9A85-43CC-8F88-CC4775BD878B}" type="sibTrans" cxnId="{B5B9C314-C26D-413E-8D54-52A5330DEEF5}">
      <dgm:prSet/>
      <dgm:spPr/>
      <dgm:t>
        <a:bodyPr/>
        <a:lstStyle/>
        <a:p>
          <a:pPr>
            <a:lnSpc>
              <a:spcPct val="100000"/>
            </a:lnSpc>
          </a:pPr>
          <a:endParaRPr lang="en-GB" sz="1200"/>
        </a:p>
      </dgm:t>
    </dgm:pt>
    <dgm:pt modelId="{D14F97B0-21F7-4926-B6CB-8E3AA1BA1575}">
      <dgm:prSet phldrT="[Text]" custT="1"/>
      <dgm:spPr>
        <a:solidFill>
          <a:schemeClr val="bg1">
            <a:lumMod val="65000"/>
          </a:schemeClr>
        </a:solidFill>
      </dgm:spPr>
      <dgm:t>
        <a:bodyPr/>
        <a:lstStyle/>
        <a:p>
          <a:pPr>
            <a:lnSpc>
              <a:spcPct val="100000"/>
            </a:lnSpc>
          </a:pPr>
          <a:r>
            <a:rPr lang="en-GB" sz="1400" dirty="0">
              <a:latin typeface="+mj-lt"/>
            </a:rPr>
            <a:t>The </a:t>
          </a:r>
          <a:r>
            <a:rPr lang="en-GB" sz="1400" b="1" dirty="0">
              <a:latin typeface="+mj-lt"/>
            </a:rPr>
            <a:t>Client</a:t>
          </a:r>
          <a:r>
            <a:rPr lang="en-GB" sz="1400" dirty="0">
              <a:latin typeface="+mj-lt"/>
            </a:rPr>
            <a:t> has proven payment discipline</a:t>
          </a:r>
          <a:endParaRPr lang="en-GB" sz="1400" dirty="0"/>
        </a:p>
      </dgm:t>
    </dgm:pt>
    <dgm:pt modelId="{92AB6ED0-2C3A-46D3-96DA-BD75F430A187}" type="parTrans" cxnId="{C48A84D5-CBE8-4E05-A11B-009C3069C46A}">
      <dgm:prSet/>
      <dgm:spPr/>
      <dgm:t>
        <a:bodyPr/>
        <a:lstStyle/>
        <a:p>
          <a:pPr>
            <a:lnSpc>
              <a:spcPct val="100000"/>
            </a:lnSpc>
          </a:pPr>
          <a:endParaRPr lang="en-GB" sz="1200"/>
        </a:p>
      </dgm:t>
    </dgm:pt>
    <dgm:pt modelId="{C6A5908A-F544-4A1B-87AF-0E759DFE545D}" type="sibTrans" cxnId="{C48A84D5-CBE8-4E05-A11B-009C3069C46A}">
      <dgm:prSet/>
      <dgm:spPr/>
      <dgm:t>
        <a:bodyPr/>
        <a:lstStyle/>
        <a:p>
          <a:pPr>
            <a:lnSpc>
              <a:spcPct val="100000"/>
            </a:lnSpc>
          </a:pPr>
          <a:endParaRPr lang="en-GB" sz="1200"/>
        </a:p>
      </dgm:t>
    </dgm:pt>
    <dgm:pt modelId="{B956E0E1-025A-43C9-AAEC-F5CFC044F90F}">
      <dgm:prSet phldrT="[Text]" custT="1"/>
      <dgm:spPr>
        <a:solidFill>
          <a:schemeClr val="bg1">
            <a:lumMod val="50000"/>
          </a:schemeClr>
        </a:solidFill>
      </dgm:spPr>
      <dgm:t>
        <a:bodyPr/>
        <a:lstStyle/>
        <a:p>
          <a:pPr>
            <a:lnSpc>
              <a:spcPct val="100000"/>
            </a:lnSpc>
          </a:pPr>
          <a:r>
            <a:rPr lang="en-GB" sz="1400" dirty="0">
              <a:solidFill>
                <a:schemeClr val="bg1"/>
              </a:solidFill>
              <a:latin typeface="+mj-lt"/>
            </a:rPr>
            <a:t>The </a:t>
          </a:r>
          <a:r>
            <a:rPr lang="en-GB" sz="1400" b="1" dirty="0">
              <a:solidFill>
                <a:schemeClr val="bg1"/>
              </a:solidFill>
              <a:latin typeface="+mj-lt"/>
            </a:rPr>
            <a:t>ESCO</a:t>
          </a:r>
          <a:r>
            <a:rPr lang="en-GB" sz="1400" dirty="0">
              <a:solidFill>
                <a:schemeClr val="bg1"/>
              </a:solidFill>
              <a:latin typeface="+mj-lt"/>
            </a:rPr>
            <a:t> has proven track records in the proposed business demonstrating the ability to implement the project and in carrying out required administration and management activities </a:t>
          </a:r>
          <a:endParaRPr lang="en-GB" sz="1400" dirty="0">
            <a:solidFill>
              <a:schemeClr val="bg1"/>
            </a:solidFill>
          </a:endParaRPr>
        </a:p>
      </dgm:t>
    </dgm:pt>
    <dgm:pt modelId="{17F89B56-6918-49BB-975A-78CF81EE26CC}" type="parTrans" cxnId="{835832F1-0B1C-4EEC-9045-A85723C17C9E}">
      <dgm:prSet/>
      <dgm:spPr/>
      <dgm:t>
        <a:bodyPr/>
        <a:lstStyle/>
        <a:p>
          <a:pPr>
            <a:lnSpc>
              <a:spcPct val="100000"/>
            </a:lnSpc>
          </a:pPr>
          <a:endParaRPr lang="en-GB" sz="1200"/>
        </a:p>
      </dgm:t>
    </dgm:pt>
    <dgm:pt modelId="{071A72CF-CE6D-4046-8CF4-5B36B1A37588}" type="sibTrans" cxnId="{835832F1-0B1C-4EEC-9045-A85723C17C9E}">
      <dgm:prSet/>
      <dgm:spPr/>
      <dgm:t>
        <a:bodyPr/>
        <a:lstStyle/>
        <a:p>
          <a:pPr>
            <a:lnSpc>
              <a:spcPct val="100000"/>
            </a:lnSpc>
          </a:pPr>
          <a:endParaRPr lang="en-GB" sz="1200"/>
        </a:p>
      </dgm:t>
    </dgm:pt>
    <dgm:pt modelId="{2E0EE2FE-9DCE-42A6-9943-C8DA48BD8580}">
      <dgm:prSet phldrT="[Text]" custT="1"/>
      <dgm:spPr>
        <a:solidFill>
          <a:schemeClr val="bg1">
            <a:lumMod val="85000"/>
          </a:schemeClr>
        </a:solidFill>
      </dgm:spPr>
      <dgm:t>
        <a:bodyPr/>
        <a:lstStyle/>
        <a:p>
          <a:pPr>
            <a:lnSpc>
              <a:spcPct val="100000"/>
            </a:lnSpc>
          </a:pPr>
          <a:r>
            <a:rPr lang="en-GB" sz="1400" dirty="0"/>
            <a:t>There is a clear ownership and title or property right between the Client and the ESCO in the project</a:t>
          </a:r>
        </a:p>
      </dgm:t>
    </dgm:pt>
    <dgm:pt modelId="{8A49AFB9-6EC7-4B29-A40E-42041E1D2E41}" type="parTrans" cxnId="{C9F0017F-3FFA-4AC8-BE39-CDFF302F474E}">
      <dgm:prSet/>
      <dgm:spPr/>
      <dgm:t>
        <a:bodyPr/>
        <a:lstStyle/>
        <a:p>
          <a:pPr>
            <a:lnSpc>
              <a:spcPct val="100000"/>
            </a:lnSpc>
          </a:pPr>
          <a:endParaRPr lang="en-GB" sz="1200"/>
        </a:p>
      </dgm:t>
    </dgm:pt>
    <dgm:pt modelId="{4DE55223-50B9-4D59-A0B6-523333709CF5}" type="sibTrans" cxnId="{C9F0017F-3FFA-4AC8-BE39-CDFF302F474E}">
      <dgm:prSet/>
      <dgm:spPr/>
      <dgm:t>
        <a:bodyPr/>
        <a:lstStyle/>
        <a:p>
          <a:pPr>
            <a:lnSpc>
              <a:spcPct val="100000"/>
            </a:lnSpc>
          </a:pPr>
          <a:endParaRPr lang="en-GB" sz="1200"/>
        </a:p>
      </dgm:t>
    </dgm:pt>
    <dgm:pt modelId="{92219A93-EF19-4EC3-BEA7-EF40E9E85B07}">
      <dgm:prSet phldrT="[Text]" custT="1"/>
      <dgm:spPr>
        <a:solidFill>
          <a:schemeClr val="bg2"/>
        </a:solidFill>
      </dgm:spPr>
      <dgm:t>
        <a:bodyPr/>
        <a:lstStyle/>
        <a:p>
          <a:pPr>
            <a:lnSpc>
              <a:spcPct val="100000"/>
            </a:lnSpc>
            <a:spcAft>
              <a:spcPts val="0"/>
            </a:spcAft>
          </a:pPr>
          <a:r>
            <a:rPr lang="en-GB" sz="1400" dirty="0"/>
            <a:t>The Borrower is</a:t>
          </a:r>
        </a:p>
        <a:p>
          <a:pPr>
            <a:lnSpc>
              <a:spcPct val="100000"/>
            </a:lnSpc>
            <a:spcAft>
              <a:spcPct val="35000"/>
            </a:spcAft>
          </a:pPr>
          <a:r>
            <a:rPr lang="en-GB" sz="1400" dirty="0"/>
            <a:t> creditworthy</a:t>
          </a:r>
        </a:p>
      </dgm:t>
    </dgm:pt>
    <dgm:pt modelId="{A7E4736F-A175-47ED-8A44-F7389D4E49B1}" type="parTrans" cxnId="{911A91DF-4532-4F76-B8D4-43BFA9524708}">
      <dgm:prSet/>
      <dgm:spPr/>
      <dgm:t>
        <a:bodyPr/>
        <a:lstStyle/>
        <a:p>
          <a:pPr>
            <a:lnSpc>
              <a:spcPct val="100000"/>
            </a:lnSpc>
          </a:pPr>
          <a:endParaRPr lang="en-GB" sz="1200"/>
        </a:p>
      </dgm:t>
    </dgm:pt>
    <dgm:pt modelId="{F9613C38-CBE9-49B2-9E81-57B9FE267B78}" type="sibTrans" cxnId="{911A91DF-4532-4F76-B8D4-43BFA9524708}">
      <dgm:prSet/>
      <dgm:spPr/>
      <dgm:t>
        <a:bodyPr/>
        <a:lstStyle/>
        <a:p>
          <a:pPr>
            <a:lnSpc>
              <a:spcPct val="100000"/>
            </a:lnSpc>
          </a:pPr>
          <a:endParaRPr lang="en-GB" sz="1200"/>
        </a:p>
      </dgm:t>
    </dgm:pt>
    <dgm:pt modelId="{D6AA7611-276B-45B5-B719-A3EEA5590794}">
      <dgm:prSet phldrT="[Text]" custT="1"/>
      <dgm:spPr>
        <a:solidFill>
          <a:schemeClr val="bg1">
            <a:lumMod val="95000"/>
          </a:schemeClr>
        </a:solidFill>
      </dgm:spPr>
      <dgm:t>
        <a:bodyPr/>
        <a:lstStyle/>
        <a:p>
          <a:pPr>
            <a:lnSpc>
              <a:spcPct val="100000"/>
            </a:lnSpc>
            <a:spcAft>
              <a:spcPct val="35000"/>
            </a:spcAft>
          </a:pPr>
          <a:endParaRPr lang="en-GB" sz="1400" dirty="0"/>
        </a:p>
        <a:p>
          <a:pPr>
            <a:lnSpc>
              <a:spcPct val="100000"/>
            </a:lnSpc>
            <a:spcAft>
              <a:spcPts val="0"/>
            </a:spcAft>
          </a:pPr>
          <a:r>
            <a:rPr lang="en-GB" sz="1400" dirty="0"/>
            <a:t>Debt</a:t>
          </a:r>
        </a:p>
        <a:p>
          <a:pPr>
            <a:lnSpc>
              <a:spcPct val="100000"/>
            </a:lnSpc>
            <a:spcAft>
              <a:spcPts val="0"/>
            </a:spcAft>
          </a:pPr>
          <a:r>
            <a:rPr lang="en-GB" sz="1400" dirty="0"/>
            <a:t>coverage ratio</a:t>
          </a:r>
        </a:p>
      </dgm:t>
    </dgm:pt>
    <dgm:pt modelId="{AB411B1A-2435-403A-B2F2-841A959BEF77}" type="parTrans" cxnId="{56859AA0-52BB-4B18-B81D-DB0091C2F442}">
      <dgm:prSet/>
      <dgm:spPr/>
      <dgm:t>
        <a:bodyPr/>
        <a:lstStyle/>
        <a:p>
          <a:pPr>
            <a:lnSpc>
              <a:spcPct val="100000"/>
            </a:lnSpc>
          </a:pPr>
          <a:endParaRPr lang="en-GB" sz="1200"/>
        </a:p>
      </dgm:t>
    </dgm:pt>
    <dgm:pt modelId="{52907C6D-D51A-4CAC-8BAC-EF76346304E1}" type="sibTrans" cxnId="{56859AA0-52BB-4B18-B81D-DB0091C2F442}">
      <dgm:prSet/>
      <dgm:spPr/>
      <dgm:t>
        <a:bodyPr/>
        <a:lstStyle/>
        <a:p>
          <a:pPr>
            <a:lnSpc>
              <a:spcPct val="100000"/>
            </a:lnSpc>
          </a:pPr>
          <a:endParaRPr lang="en-GB" sz="1200"/>
        </a:p>
      </dgm:t>
    </dgm:pt>
    <dgm:pt modelId="{2713687D-B4BE-4F16-B630-053326BF4D15}" type="pres">
      <dgm:prSet presAssocID="{1B6DF941-D1D4-40B6-9F93-8660680629CD}" presName="Name0" presStyleCnt="0">
        <dgm:presLayoutVars>
          <dgm:dir/>
          <dgm:animLvl val="lvl"/>
          <dgm:resizeHandles val="exact"/>
        </dgm:presLayoutVars>
      </dgm:prSet>
      <dgm:spPr/>
    </dgm:pt>
    <dgm:pt modelId="{88B926DB-4A12-442F-94A0-541F07C3ABA1}" type="pres">
      <dgm:prSet presAssocID="{D6AA7611-276B-45B5-B719-A3EEA5590794}" presName="Name8" presStyleCnt="0"/>
      <dgm:spPr/>
    </dgm:pt>
    <dgm:pt modelId="{D17C2E43-96DD-49DE-916E-07A5986122FC}" type="pres">
      <dgm:prSet presAssocID="{D6AA7611-276B-45B5-B719-A3EEA5590794}" presName="level" presStyleLbl="node1" presStyleIdx="0" presStyleCnt="6" custScaleX="99631">
        <dgm:presLayoutVars>
          <dgm:chMax val="1"/>
          <dgm:bulletEnabled val="1"/>
        </dgm:presLayoutVars>
      </dgm:prSet>
      <dgm:spPr/>
    </dgm:pt>
    <dgm:pt modelId="{DA32943D-E02D-494C-8F52-57E3B42050F5}" type="pres">
      <dgm:prSet presAssocID="{D6AA7611-276B-45B5-B719-A3EEA5590794}" presName="levelTx" presStyleLbl="revTx" presStyleIdx="0" presStyleCnt="0">
        <dgm:presLayoutVars>
          <dgm:chMax val="1"/>
          <dgm:bulletEnabled val="1"/>
        </dgm:presLayoutVars>
      </dgm:prSet>
      <dgm:spPr/>
    </dgm:pt>
    <dgm:pt modelId="{AB6DA86A-353C-4DD3-94F7-10C81590DA7C}" type="pres">
      <dgm:prSet presAssocID="{92219A93-EF19-4EC3-BEA7-EF40E9E85B07}" presName="Name8" presStyleCnt="0"/>
      <dgm:spPr/>
    </dgm:pt>
    <dgm:pt modelId="{74057C77-257F-42B7-B9E9-D6E681C5D2F2}" type="pres">
      <dgm:prSet presAssocID="{92219A93-EF19-4EC3-BEA7-EF40E9E85B07}" presName="level" presStyleLbl="node1" presStyleIdx="1" presStyleCnt="6">
        <dgm:presLayoutVars>
          <dgm:chMax val="1"/>
          <dgm:bulletEnabled val="1"/>
        </dgm:presLayoutVars>
      </dgm:prSet>
      <dgm:spPr/>
    </dgm:pt>
    <dgm:pt modelId="{51687EBB-6912-4AF4-8595-2B0224BB7CE4}" type="pres">
      <dgm:prSet presAssocID="{92219A93-EF19-4EC3-BEA7-EF40E9E85B07}" presName="levelTx" presStyleLbl="revTx" presStyleIdx="0" presStyleCnt="0">
        <dgm:presLayoutVars>
          <dgm:chMax val="1"/>
          <dgm:bulletEnabled val="1"/>
        </dgm:presLayoutVars>
      </dgm:prSet>
      <dgm:spPr/>
    </dgm:pt>
    <dgm:pt modelId="{D2FC6ADA-B72D-4AF3-9E3F-83C0FEB069DD}" type="pres">
      <dgm:prSet presAssocID="{2E0EE2FE-9DCE-42A6-9943-C8DA48BD8580}" presName="Name8" presStyleCnt="0"/>
      <dgm:spPr/>
    </dgm:pt>
    <dgm:pt modelId="{AE8554C6-0CD0-49E3-B923-C7F91DBB1FAF}" type="pres">
      <dgm:prSet presAssocID="{2E0EE2FE-9DCE-42A6-9943-C8DA48BD8580}" presName="level" presStyleLbl="node1" presStyleIdx="2" presStyleCnt="6">
        <dgm:presLayoutVars>
          <dgm:chMax val="1"/>
          <dgm:bulletEnabled val="1"/>
        </dgm:presLayoutVars>
      </dgm:prSet>
      <dgm:spPr/>
    </dgm:pt>
    <dgm:pt modelId="{AA81AEE0-F084-4B82-B6BC-C9B8F3382491}" type="pres">
      <dgm:prSet presAssocID="{2E0EE2FE-9DCE-42A6-9943-C8DA48BD8580}" presName="levelTx" presStyleLbl="revTx" presStyleIdx="0" presStyleCnt="0">
        <dgm:presLayoutVars>
          <dgm:chMax val="1"/>
          <dgm:bulletEnabled val="1"/>
        </dgm:presLayoutVars>
      </dgm:prSet>
      <dgm:spPr/>
    </dgm:pt>
    <dgm:pt modelId="{3A2688B6-9BDE-4A71-90E8-7E347F0ECC09}" type="pres">
      <dgm:prSet presAssocID="{EACD385A-D0D9-4728-A663-A01297474EBB}" presName="Name8" presStyleCnt="0"/>
      <dgm:spPr/>
    </dgm:pt>
    <dgm:pt modelId="{5817166E-3630-4EA9-ADE8-0765D79A881B}" type="pres">
      <dgm:prSet presAssocID="{EACD385A-D0D9-4728-A663-A01297474EBB}" presName="level" presStyleLbl="node1" presStyleIdx="3" presStyleCnt="6">
        <dgm:presLayoutVars>
          <dgm:chMax val="1"/>
          <dgm:bulletEnabled val="1"/>
        </dgm:presLayoutVars>
      </dgm:prSet>
      <dgm:spPr/>
    </dgm:pt>
    <dgm:pt modelId="{5A5D5145-AA93-45AC-AB02-DBBEFCF3165A}" type="pres">
      <dgm:prSet presAssocID="{EACD385A-D0D9-4728-A663-A01297474EBB}" presName="levelTx" presStyleLbl="revTx" presStyleIdx="0" presStyleCnt="0">
        <dgm:presLayoutVars>
          <dgm:chMax val="1"/>
          <dgm:bulletEnabled val="1"/>
        </dgm:presLayoutVars>
      </dgm:prSet>
      <dgm:spPr/>
    </dgm:pt>
    <dgm:pt modelId="{8FE35C9B-ED1A-470D-8894-09E3C8453B00}" type="pres">
      <dgm:prSet presAssocID="{D14F97B0-21F7-4926-B6CB-8E3AA1BA1575}" presName="Name8" presStyleCnt="0"/>
      <dgm:spPr/>
    </dgm:pt>
    <dgm:pt modelId="{1B43E8D8-2342-437F-99CF-7F4E1255DF36}" type="pres">
      <dgm:prSet presAssocID="{D14F97B0-21F7-4926-B6CB-8E3AA1BA1575}" presName="level" presStyleLbl="node1" presStyleIdx="4" presStyleCnt="6">
        <dgm:presLayoutVars>
          <dgm:chMax val="1"/>
          <dgm:bulletEnabled val="1"/>
        </dgm:presLayoutVars>
      </dgm:prSet>
      <dgm:spPr/>
    </dgm:pt>
    <dgm:pt modelId="{35C1075F-29E0-4906-8C6D-9A538224C58B}" type="pres">
      <dgm:prSet presAssocID="{D14F97B0-21F7-4926-B6CB-8E3AA1BA1575}" presName="levelTx" presStyleLbl="revTx" presStyleIdx="0" presStyleCnt="0">
        <dgm:presLayoutVars>
          <dgm:chMax val="1"/>
          <dgm:bulletEnabled val="1"/>
        </dgm:presLayoutVars>
      </dgm:prSet>
      <dgm:spPr/>
    </dgm:pt>
    <dgm:pt modelId="{0D1DD482-64C9-4843-91CD-C13F975F2699}" type="pres">
      <dgm:prSet presAssocID="{B956E0E1-025A-43C9-AAEC-F5CFC044F90F}" presName="Name8" presStyleCnt="0"/>
      <dgm:spPr/>
    </dgm:pt>
    <dgm:pt modelId="{1A2A5853-668F-48F7-9901-116A1CBAA9D2}" type="pres">
      <dgm:prSet presAssocID="{B956E0E1-025A-43C9-AAEC-F5CFC044F90F}" presName="level" presStyleLbl="node1" presStyleIdx="5" presStyleCnt="6">
        <dgm:presLayoutVars>
          <dgm:chMax val="1"/>
          <dgm:bulletEnabled val="1"/>
        </dgm:presLayoutVars>
      </dgm:prSet>
      <dgm:spPr/>
    </dgm:pt>
    <dgm:pt modelId="{E12479F2-EC18-48C0-ADCC-972CA436300D}" type="pres">
      <dgm:prSet presAssocID="{B956E0E1-025A-43C9-AAEC-F5CFC044F90F}" presName="levelTx" presStyleLbl="revTx" presStyleIdx="0" presStyleCnt="0">
        <dgm:presLayoutVars>
          <dgm:chMax val="1"/>
          <dgm:bulletEnabled val="1"/>
        </dgm:presLayoutVars>
      </dgm:prSet>
      <dgm:spPr/>
    </dgm:pt>
  </dgm:ptLst>
  <dgm:cxnLst>
    <dgm:cxn modelId="{7ADC2C07-2FA0-41D9-A250-FDDDCA55AE3F}" type="presOf" srcId="{2E0EE2FE-9DCE-42A6-9943-C8DA48BD8580}" destId="{AE8554C6-0CD0-49E3-B923-C7F91DBB1FAF}" srcOrd="0" destOrd="0" presId="urn:microsoft.com/office/officeart/2005/8/layout/pyramid1"/>
    <dgm:cxn modelId="{B5B9C314-C26D-413E-8D54-52A5330DEEF5}" srcId="{1B6DF941-D1D4-40B6-9F93-8660680629CD}" destId="{EACD385A-D0D9-4728-A663-A01297474EBB}" srcOrd="3" destOrd="0" parTransId="{74E0E4AA-5553-4976-92A9-1923994753A3}" sibTransId="{304A7527-9A85-43CC-8F88-CC4775BD878B}"/>
    <dgm:cxn modelId="{F51B3C2B-E69E-4A0E-BC5E-47B66004032F}" type="presOf" srcId="{D6AA7611-276B-45B5-B719-A3EEA5590794}" destId="{D17C2E43-96DD-49DE-916E-07A5986122FC}" srcOrd="0" destOrd="0" presId="urn:microsoft.com/office/officeart/2005/8/layout/pyramid1"/>
    <dgm:cxn modelId="{F6E01F46-9EF9-4F7F-9E47-10FA468C7EB3}" type="presOf" srcId="{92219A93-EF19-4EC3-BEA7-EF40E9E85B07}" destId="{51687EBB-6912-4AF4-8595-2B0224BB7CE4}" srcOrd="1" destOrd="0" presId="urn:microsoft.com/office/officeart/2005/8/layout/pyramid1"/>
    <dgm:cxn modelId="{474E6762-ED42-41C3-95DF-CA1A5C8E8531}" type="presOf" srcId="{D14F97B0-21F7-4926-B6CB-8E3AA1BA1575}" destId="{1B43E8D8-2342-437F-99CF-7F4E1255DF36}" srcOrd="0" destOrd="0" presId="urn:microsoft.com/office/officeart/2005/8/layout/pyramid1"/>
    <dgm:cxn modelId="{93C7417C-DF75-4E3D-B2AA-890634340190}" type="presOf" srcId="{1B6DF941-D1D4-40B6-9F93-8660680629CD}" destId="{2713687D-B4BE-4F16-B630-053326BF4D15}" srcOrd="0" destOrd="0" presId="urn:microsoft.com/office/officeart/2005/8/layout/pyramid1"/>
    <dgm:cxn modelId="{C9F0017F-3FFA-4AC8-BE39-CDFF302F474E}" srcId="{1B6DF941-D1D4-40B6-9F93-8660680629CD}" destId="{2E0EE2FE-9DCE-42A6-9943-C8DA48BD8580}" srcOrd="2" destOrd="0" parTransId="{8A49AFB9-6EC7-4B29-A40E-42041E1D2E41}" sibTransId="{4DE55223-50B9-4D59-A0B6-523333709CF5}"/>
    <dgm:cxn modelId="{D2AE7C8D-6D26-4FE3-8816-52DEE9D56326}" type="presOf" srcId="{92219A93-EF19-4EC3-BEA7-EF40E9E85B07}" destId="{74057C77-257F-42B7-B9E9-D6E681C5D2F2}" srcOrd="0" destOrd="0" presId="urn:microsoft.com/office/officeart/2005/8/layout/pyramid1"/>
    <dgm:cxn modelId="{863E8C9B-C1E7-40A6-AF4E-D0F54B050E3E}" type="presOf" srcId="{D14F97B0-21F7-4926-B6CB-8E3AA1BA1575}" destId="{35C1075F-29E0-4906-8C6D-9A538224C58B}" srcOrd="1" destOrd="0" presId="urn:microsoft.com/office/officeart/2005/8/layout/pyramid1"/>
    <dgm:cxn modelId="{56859AA0-52BB-4B18-B81D-DB0091C2F442}" srcId="{1B6DF941-D1D4-40B6-9F93-8660680629CD}" destId="{D6AA7611-276B-45B5-B719-A3EEA5590794}" srcOrd="0" destOrd="0" parTransId="{AB411B1A-2435-403A-B2F2-841A959BEF77}" sibTransId="{52907C6D-D51A-4CAC-8BAC-EF76346304E1}"/>
    <dgm:cxn modelId="{5108D1BE-9400-4F3E-A795-D26A421EC6E1}" type="presOf" srcId="{EACD385A-D0D9-4728-A663-A01297474EBB}" destId="{5817166E-3630-4EA9-ADE8-0765D79A881B}" srcOrd="0" destOrd="0" presId="urn:microsoft.com/office/officeart/2005/8/layout/pyramid1"/>
    <dgm:cxn modelId="{1BA041C4-1D6F-4023-93F7-F9B48FC0161E}" type="presOf" srcId="{EACD385A-D0D9-4728-A663-A01297474EBB}" destId="{5A5D5145-AA93-45AC-AB02-DBBEFCF3165A}" srcOrd="1" destOrd="0" presId="urn:microsoft.com/office/officeart/2005/8/layout/pyramid1"/>
    <dgm:cxn modelId="{C84294C5-C651-4868-9F71-955D3296523D}" type="presOf" srcId="{B956E0E1-025A-43C9-AAEC-F5CFC044F90F}" destId="{1A2A5853-668F-48F7-9901-116A1CBAA9D2}" srcOrd="0" destOrd="0" presId="urn:microsoft.com/office/officeart/2005/8/layout/pyramid1"/>
    <dgm:cxn modelId="{C48A84D5-CBE8-4E05-A11B-009C3069C46A}" srcId="{1B6DF941-D1D4-40B6-9F93-8660680629CD}" destId="{D14F97B0-21F7-4926-B6CB-8E3AA1BA1575}" srcOrd="4" destOrd="0" parTransId="{92AB6ED0-2C3A-46D3-96DA-BD75F430A187}" sibTransId="{C6A5908A-F544-4A1B-87AF-0E759DFE545D}"/>
    <dgm:cxn modelId="{911A91DF-4532-4F76-B8D4-43BFA9524708}" srcId="{1B6DF941-D1D4-40B6-9F93-8660680629CD}" destId="{92219A93-EF19-4EC3-BEA7-EF40E9E85B07}" srcOrd="1" destOrd="0" parTransId="{A7E4736F-A175-47ED-8A44-F7389D4E49B1}" sibTransId="{F9613C38-CBE9-49B2-9E81-57B9FE267B78}"/>
    <dgm:cxn modelId="{B87263E2-18CD-40DC-A74C-4FA618CC9F84}" type="presOf" srcId="{D6AA7611-276B-45B5-B719-A3EEA5590794}" destId="{DA32943D-E02D-494C-8F52-57E3B42050F5}" srcOrd="1" destOrd="0" presId="urn:microsoft.com/office/officeart/2005/8/layout/pyramid1"/>
    <dgm:cxn modelId="{835832F1-0B1C-4EEC-9045-A85723C17C9E}" srcId="{1B6DF941-D1D4-40B6-9F93-8660680629CD}" destId="{B956E0E1-025A-43C9-AAEC-F5CFC044F90F}" srcOrd="5" destOrd="0" parTransId="{17F89B56-6918-49BB-975A-78CF81EE26CC}" sibTransId="{071A72CF-CE6D-4046-8CF4-5B36B1A37588}"/>
    <dgm:cxn modelId="{CB579DF1-36D0-4707-B8AA-E97205A55B39}" type="presOf" srcId="{2E0EE2FE-9DCE-42A6-9943-C8DA48BD8580}" destId="{AA81AEE0-F084-4B82-B6BC-C9B8F3382491}" srcOrd="1" destOrd="0" presId="urn:microsoft.com/office/officeart/2005/8/layout/pyramid1"/>
    <dgm:cxn modelId="{197826F2-E7AB-4985-938C-6416299F41CF}" type="presOf" srcId="{B956E0E1-025A-43C9-AAEC-F5CFC044F90F}" destId="{E12479F2-EC18-48C0-ADCC-972CA436300D}" srcOrd="1" destOrd="0" presId="urn:microsoft.com/office/officeart/2005/8/layout/pyramid1"/>
    <dgm:cxn modelId="{1D627449-2EA6-4C7F-BD37-7EEB143AD62A}" type="presParOf" srcId="{2713687D-B4BE-4F16-B630-053326BF4D15}" destId="{88B926DB-4A12-442F-94A0-541F07C3ABA1}" srcOrd="0" destOrd="0" presId="urn:microsoft.com/office/officeart/2005/8/layout/pyramid1"/>
    <dgm:cxn modelId="{0CB3D72B-3C93-43B6-AD4B-7FC295883588}" type="presParOf" srcId="{88B926DB-4A12-442F-94A0-541F07C3ABA1}" destId="{D17C2E43-96DD-49DE-916E-07A5986122FC}" srcOrd="0" destOrd="0" presId="urn:microsoft.com/office/officeart/2005/8/layout/pyramid1"/>
    <dgm:cxn modelId="{2183F48A-ED13-47B7-9AC1-59BF65C9CCE4}" type="presParOf" srcId="{88B926DB-4A12-442F-94A0-541F07C3ABA1}" destId="{DA32943D-E02D-494C-8F52-57E3B42050F5}" srcOrd="1" destOrd="0" presId="urn:microsoft.com/office/officeart/2005/8/layout/pyramid1"/>
    <dgm:cxn modelId="{F94F2548-3AEE-45A3-8F2D-9F3AFCB2DC8E}" type="presParOf" srcId="{2713687D-B4BE-4F16-B630-053326BF4D15}" destId="{AB6DA86A-353C-4DD3-94F7-10C81590DA7C}" srcOrd="1" destOrd="0" presId="urn:microsoft.com/office/officeart/2005/8/layout/pyramid1"/>
    <dgm:cxn modelId="{6CBA447C-B21C-4AC5-A00C-EE783F03F86D}" type="presParOf" srcId="{AB6DA86A-353C-4DD3-94F7-10C81590DA7C}" destId="{74057C77-257F-42B7-B9E9-D6E681C5D2F2}" srcOrd="0" destOrd="0" presId="urn:microsoft.com/office/officeart/2005/8/layout/pyramid1"/>
    <dgm:cxn modelId="{76F989AD-4EB2-401C-B979-A35A4D84317E}" type="presParOf" srcId="{AB6DA86A-353C-4DD3-94F7-10C81590DA7C}" destId="{51687EBB-6912-4AF4-8595-2B0224BB7CE4}" srcOrd="1" destOrd="0" presId="urn:microsoft.com/office/officeart/2005/8/layout/pyramid1"/>
    <dgm:cxn modelId="{BA40B2BF-9B7C-4836-B61E-AA016547D53E}" type="presParOf" srcId="{2713687D-B4BE-4F16-B630-053326BF4D15}" destId="{D2FC6ADA-B72D-4AF3-9E3F-83C0FEB069DD}" srcOrd="2" destOrd="0" presId="urn:microsoft.com/office/officeart/2005/8/layout/pyramid1"/>
    <dgm:cxn modelId="{DA8262D2-18F6-426F-B21B-686DB603B93B}" type="presParOf" srcId="{D2FC6ADA-B72D-4AF3-9E3F-83C0FEB069DD}" destId="{AE8554C6-0CD0-49E3-B923-C7F91DBB1FAF}" srcOrd="0" destOrd="0" presId="urn:microsoft.com/office/officeart/2005/8/layout/pyramid1"/>
    <dgm:cxn modelId="{74CFBDD3-9395-4CD0-B92D-CFACC3ED42F3}" type="presParOf" srcId="{D2FC6ADA-B72D-4AF3-9E3F-83C0FEB069DD}" destId="{AA81AEE0-F084-4B82-B6BC-C9B8F3382491}" srcOrd="1" destOrd="0" presId="urn:microsoft.com/office/officeart/2005/8/layout/pyramid1"/>
    <dgm:cxn modelId="{B29E5431-FEE0-4043-84BB-82EB25C21434}" type="presParOf" srcId="{2713687D-B4BE-4F16-B630-053326BF4D15}" destId="{3A2688B6-9BDE-4A71-90E8-7E347F0ECC09}" srcOrd="3" destOrd="0" presId="urn:microsoft.com/office/officeart/2005/8/layout/pyramid1"/>
    <dgm:cxn modelId="{76E46E54-43DE-4193-B7D4-0A34F805CA51}" type="presParOf" srcId="{3A2688B6-9BDE-4A71-90E8-7E347F0ECC09}" destId="{5817166E-3630-4EA9-ADE8-0765D79A881B}" srcOrd="0" destOrd="0" presId="urn:microsoft.com/office/officeart/2005/8/layout/pyramid1"/>
    <dgm:cxn modelId="{79FDEF11-9230-43EE-A3E6-32ED9AA6857C}" type="presParOf" srcId="{3A2688B6-9BDE-4A71-90E8-7E347F0ECC09}" destId="{5A5D5145-AA93-45AC-AB02-DBBEFCF3165A}" srcOrd="1" destOrd="0" presId="urn:microsoft.com/office/officeart/2005/8/layout/pyramid1"/>
    <dgm:cxn modelId="{3851B3D3-752E-40B3-BF64-E6D3D4F41AA9}" type="presParOf" srcId="{2713687D-B4BE-4F16-B630-053326BF4D15}" destId="{8FE35C9B-ED1A-470D-8894-09E3C8453B00}" srcOrd="4" destOrd="0" presId="urn:microsoft.com/office/officeart/2005/8/layout/pyramid1"/>
    <dgm:cxn modelId="{71C38C0E-BC18-42E9-A39B-BFE64D346D90}" type="presParOf" srcId="{8FE35C9B-ED1A-470D-8894-09E3C8453B00}" destId="{1B43E8D8-2342-437F-99CF-7F4E1255DF36}" srcOrd="0" destOrd="0" presId="urn:microsoft.com/office/officeart/2005/8/layout/pyramid1"/>
    <dgm:cxn modelId="{72EE8ED1-9984-4B07-A43E-E62CD09629FC}" type="presParOf" srcId="{8FE35C9B-ED1A-470D-8894-09E3C8453B00}" destId="{35C1075F-29E0-4906-8C6D-9A538224C58B}" srcOrd="1" destOrd="0" presId="urn:microsoft.com/office/officeart/2005/8/layout/pyramid1"/>
    <dgm:cxn modelId="{39D41C95-061F-4DEF-9B19-7959D3C5016B}" type="presParOf" srcId="{2713687D-B4BE-4F16-B630-053326BF4D15}" destId="{0D1DD482-64C9-4843-91CD-C13F975F2699}" srcOrd="5" destOrd="0" presId="urn:microsoft.com/office/officeart/2005/8/layout/pyramid1"/>
    <dgm:cxn modelId="{879F3F61-3DE3-4635-A226-08B9B4D3DE65}" type="presParOf" srcId="{0D1DD482-64C9-4843-91CD-C13F975F2699}" destId="{1A2A5853-668F-48F7-9901-116A1CBAA9D2}" srcOrd="0" destOrd="0" presId="urn:microsoft.com/office/officeart/2005/8/layout/pyramid1"/>
    <dgm:cxn modelId="{F8490828-81CB-497E-AC81-9D27F59F02C5}" type="presParOf" srcId="{0D1DD482-64C9-4843-91CD-C13F975F2699}" destId="{E12479F2-EC18-48C0-ADCC-972CA436300D}"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C2E43-96DD-49DE-916E-07A5986122FC}">
      <dsp:nvSpPr>
        <dsp:cNvPr id="0" name=""/>
        <dsp:cNvSpPr/>
      </dsp:nvSpPr>
      <dsp:spPr>
        <a:xfrm>
          <a:off x="3679789" y="0"/>
          <a:ext cx="1465402" cy="826460"/>
        </a:xfrm>
        <a:prstGeom prst="trapezoid">
          <a:avLst>
            <a:gd name="adj" fmla="val 88984"/>
          </a:avLst>
        </a:prstGeom>
        <a:solidFill>
          <a:schemeClr val="bg1">
            <a:lumMod val="9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ct val="35000"/>
            </a:spcAft>
            <a:buNone/>
          </a:pPr>
          <a:endParaRPr lang="en-GB" sz="1400" kern="1200" dirty="0"/>
        </a:p>
        <a:p>
          <a:pPr marL="0" lvl="0" indent="0" algn="ctr" defTabSz="622300">
            <a:lnSpc>
              <a:spcPct val="100000"/>
            </a:lnSpc>
            <a:spcBef>
              <a:spcPct val="0"/>
            </a:spcBef>
            <a:spcAft>
              <a:spcPts val="0"/>
            </a:spcAft>
            <a:buNone/>
          </a:pPr>
          <a:r>
            <a:rPr lang="en-GB" sz="1400" kern="1200" dirty="0"/>
            <a:t>Debt</a:t>
          </a:r>
        </a:p>
        <a:p>
          <a:pPr marL="0" lvl="0" indent="0" algn="ctr" defTabSz="622300">
            <a:lnSpc>
              <a:spcPct val="100000"/>
            </a:lnSpc>
            <a:spcBef>
              <a:spcPct val="0"/>
            </a:spcBef>
            <a:spcAft>
              <a:spcPts val="0"/>
            </a:spcAft>
            <a:buNone/>
          </a:pPr>
          <a:r>
            <a:rPr lang="en-GB" sz="1400" kern="1200" dirty="0"/>
            <a:t>coverage ratio</a:t>
          </a:r>
        </a:p>
      </dsp:txBody>
      <dsp:txXfrm>
        <a:off x="3679789" y="0"/>
        <a:ext cx="1465402" cy="826460"/>
      </dsp:txXfrm>
    </dsp:sp>
    <dsp:sp modelId="{74057C77-257F-42B7-B9E9-D6E681C5D2F2}">
      <dsp:nvSpPr>
        <dsp:cNvPr id="0" name=""/>
        <dsp:cNvSpPr/>
      </dsp:nvSpPr>
      <dsp:spPr>
        <a:xfrm>
          <a:off x="2941660" y="826460"/>
          <a:ext cx="2941660" cy="826460"/>
        </a:xfrm>
        <a:prstGeom prst="trapezoid">
          <a:avLst>
            <a:gd name="adj" fmla="val 88984"/>
          </a:avLst>
        </a:prstGeom>
        <a:solidFill>
          <a:schemeClr val="bg2"/>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ts val="0"/>
            </a:spcAft>
            <a:buNone/>
          </a:pPr>
          <a:r>
            <a:rPr lang="en-GB" sz="1400" kern="1200" dirty="0"/>
            <a:t>The Borrower is</a:t>
          </a:r>
        </a:p>
        <a:p>
          <a:pPr marL="0" lvl="0" indent="0" algn="ctr" defTabSz="622300">
            <a:lnSpc>
              <a:spcPct val="100000"/>
            </a:lnSpc>
            <a:spcBef>
              <a:spcPct val="0"/>
            </a:spcBef>
            <a:spcAft>
              <a:spcPct val="35000"/>
            </a:spcAft>
            <a:buNone/>
          </a:pPr>
          <a:r>
            <a:rPr lang="en-GB" sz="1400" kern="1200" dirty="0"/>
            <a:t> creditworthy</a:t>
          </a:r>
        </a:p>
      </dsp:txBody>
      <dsp:txXfrm>
        <a:off x="3456451" y="826460"/>
        <a:ext cx="1912079" cy="826460"/>
      </dsp:txXfrm>
    </dsp:sp>
    <dsp:sp modelId="{AE8554C6-0CD0-49E3-B923-C7F91DBB1FAF}">
      <dsp:nvSpPr>
        <dsp:cNvPr id="0" name=""/>
        <dsp:cNvSpPr/>
      </dsp:nvSpPr>
      <dsp:spPr>
        <a:xfrm>
          <a:off x="2206245" y="1652920"/>
          <a:ext cx="4412491" cy="826460"/>
        </a:xfrm>
        <a:prstGeom prst="trapezoid">
          <a:avLst>
            <a:gd name="adj" fmla="val 88984"/>
          </a:avLst>
        </a:prstGeom>
        <a:solidFill>
          <a:schemeClr val="bg1">
            <a:lumMod val="8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ct val="35000"/>
            </a:spcAft>
            <a:buNone/>
          </a:pPr>
          <a:r>
            <a:rPr lang="en-GB" sz="1400" kern="1200" dirty="0"/>
            <a:t>There is a clear ownership and title or property right between the Client and the ESCO in the project</a:t>
          </a:r>
        </a:p>
      </dsp:txBody>
      <dsp:txXfrm>
        <a:off x="2978431" y="1652920"/>
        <a:ext cx="2868119" cy="826460"/>
      </dsp:txXfrm>
    </dsp:sp>
    <dsp:sp modelId="{5817166E-3630-4EA9-ADE8-0765D79A881B}">
      <dsp:nvSpPr>
        <dsp:cNvPr id="0" name=""/>
        <dsp:cNvSpPr/>
      </dsp:nvSpPr>
      <dsp:spPr>
        <a:xfrm>
          <a:off x="1470830" y="2479381"/>
          <a:ext cx="5883321" cy="826460"/>
        </a:xfrm>
        <a:prstGeom prst="trapezoid">
          <a:avLst>
            <a:gd name="adj" fmla="val 88984"/>
          </a:avLst>
        </a:prstGeom>
        <a:solidFill>
          <a:schemeClr val="bg1">
            <a:lumMod val="7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ct val="35000"/>
            </a:spcAft>
            <a:buNone/>
          </a:pPr>
          <a:r>
            <a:rPr lang="en-GB" sz="1400" kern="1200" dirty="0"/>
            <a:t>The Borrower (the ESCO and/or the Client) has strong commitment = provides </a:t>
          </a:r>
          <a:r>
            <a:rPr lang="en-GB" sz="1400" b="1" kern="1200" dirty="0"/>
            <a:t>Equity</a:t>
          </a:r>
        </a:p>
      </dsp:txBody>
      <dsp:txXfrm>
        <a:off x="2500411" y="2479381"/>
        <a:ext cx="3824158" cy="826460"/>
      </dsp:txXfrm>
    </dsp:sp>
    <dsp:sp modelId="{1B43E8D8-2342-437F-99CF-7F4E1255DF36}">
      <dsp:nvSpPr>
        <dsp:cNvPr id="0" name=""/>
        <dsp:cNvSpPr/>
      </dsp:nvSpPr>
      <dsp:spPr>
        <a:xfrm>
          <a:off x="735415" y="3305841"/>
          <a:ext cx="7354151" cy="826460"/>
        </a:xfrm>
        <a:prstGeom prst="trapezoid">
          <a:avLst>
            <a:gd name="adj" fmla="val 88984"/>
          </a:avLst>
        </a:prstGeom>
        <a:solidFill>
          <a:schemeClr val="bg1">
            <a:lumMod val="6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ct val="35000"/>
            </a:spcAft>
            <a:buNone/>
          </a:pPr>
          <a:r>
            <a:rPr lang="en-GB" sz="1400" kern="1200" dirty="0">
              <a:latin typeface="+mj-lt"/>
            </a:rPr>
            <a:t>The </a:t>
          </a:r>
          <a:r>
            <a:rPr lang="en-GB" sz="1400" b="1" kern="1200" dirty="0">
              <a:latin typeface="+mj-lt"/>
            </a:rPr>
            <a:t>Client</a:t>
          </a:r>
          <a:r>
            <a:rPr lang="en-GB" sz="1400" kern="1200" dirty="0">
              <a:latin typeface="+mj-lt"/>
            </a:rPr>
            <a:t> has proven payment discipline</a:t>
          </a:r>
          <a:endParaRPr lang="en-GB" sz="1400" kern="1200" dirty="0"/>
        </a:p>
      </dsp:txBody>
      <dsp:txXfrm>
        <a:off x="2022391" y="3305841"/>
        <a:ext cx="4780198" cy="826460"/>
      </dsp:txXfrm>
    </dsp:sp>
    <dsp:sp modelId="{1A2A5853-668F-48F7-9901-116A1CBAA9D2}">
      <dsp:nvSpPr>
        <dsp:cNvPr id="0" name=""/>
        <dsp:cNvSpPr/>
      </dsp:nvSpPr>
      <dsp:spPr>
        <a:xfrm>
          <a:off x="0" y="4132301"/>
          <a:ext cx="8824982" cy="826460"/>
        </a:xfrm>
        <a:prstGeom prst="trapezoid">
          <a:avLst>
            <a:gd name="adj" fmla="val 88984"/>
          </a:avLst>
        </a:prstGeom>
        <a:solidFill>
          <a:schemeClr val="bg1">
            <a:lumMod val="5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ct val="35000"/>
            </a:spcAft>
            <a:buNone/>
          </a:pPr>
          <a:r>
            <a:rPr lang="en-GB" sz="1400" kern="1200" dirty="0">
              <a:solidFill>
                <a:schemeClr val="bg1"/>
              </a:solidFill>
              <a:latin typeface="+mj-lt"/>
            </a:rPr>
            <a:t>The </a:t>
          </a:r>
          <a:r>
            <a:rPr lang="en-GB" sz="1400" b="1" kern="1200" dirty="0">
              <a:solidFill>
                <a:schemeClr val="bg1"/>
              </a:solidFill>
              <a:latin typeface="+mj-lt"/>
            </a:rPr>
            <a:t>ESCO</a:t>
          </a:r>
          <a:r>
            <a:rPr lang="en-GB" sz="1400" kern="1200" dirty="0">
              <a:solidFill>
                <a:schemeClr val="bg1"/>
              </a:solidFill>
              <a:latin typeface="+mj-lt"/>
            </a:rPr>
            <a:t> has proven track records in the proposed business demonstrating the ability to implement the project and in carrying out required administration and management activities </a:t>
          </a:r>
          <a:endParaRPr lang="en-GB" sz="1400" kern="1200" dirty="0">
            <a:solidFill>
              <a:schemeClr val="bg1"/>
            </a:solidFill>
          </a:endParaRPr>
        </a:p>
      </dsp:txBody>
      <dsp:txXfrm>
        <a:off x="1544371" y="4132301"/>
        <a:ext cx="5736238" cy="82646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6D75A83-B0A0-F941-9E84-37C674E8AF5E}" type="datetimeFigureOut">
              <a:rPr lang="en-US" smtClean="0"/>
              <a:t>12/21/21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2C75D0-4E5A-B147-9DD3-9A65C28A77A4}" type="slidenum">
              <a:rPr lang="en-US" smtClean="0"/>
              <a:t>‹#›</a:t>
            </a:fld>
            <a:endParaRPr lang="en-US"/>
          </a:p>
        </p:txBody>
      </p:sp>
    </p:spTree>
    <p:extLst>
      <p:ext uri="{BB962C8B-B14F-4D97-AF65-F5344CB8AC3E}">
        <p14:creationId xmlns:p14="http://schemas.microsoft.com/office/powerpoint/2010/main" val="11959964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51F39B-BE8A-F84A-9EC6-B803D69CDF81}" type="datetimeFigureOut">
              <a:rPr lang="en-US" smtClean="0"/>
              <a:t>12/21/21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00E55C-1D1D-4F47-9F17-CF18EB29C25F}" type="slidenum">
              <a:rPr lang="en-US" smtClean="0"/>
              <a:t>‹#›</a:t>
            </a:fld>
            <a:endParaRPr lang="en-US"/>
          </a:p>
        </p:txBody>
      </p:sp>
    </p:spTree>
    <p:extLst>
      <p:ext uri="{BB962C8B-B14F-4D97-AF65-F5344CB8AC3E}">
        <p14:creationId xmlns:p14="http://schemas.microsoft.com/office/powerpoint/2010/main" val="9882654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E00E55C-1D1D-4F47-9F17-CF18EB29C25F}" type="slidenum">
              <a:rPr lang="en-US" smtClean="0"/>
              <a:t>1</a:t>
            </a:fld>
            <a:endParaRPr lang="en-US"/>
          </a:p>
        </p:txBody>
      </p:sp>
    </p:spTree>
    <p:extLst>
      <p:ext uri="{BB962C8B-B14F-4D97-AF65-F5344CB8AC3E}">
        <p14:creationId xmlns:p14="http://schemas.microsoft.com/office/powerpoint/2010/main" val="426358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E00E55C-1D1D-4F47-9F17-CF18EB29C25F}" type="slidenum">
              <a:rPr lang="en-US" smtClean="0"/>
              <a:t>7</a:t>
            </a:fld>
            <a:endParaRPr lang="en-US"/>
          </a:p>
        </p:txBody>
      </p:sp>
    </p:spTree>
    <p:extLst>
      <p:ext uri="{BB962C8B-B14F-4D97-AF65-F5344CB8AC3E}">
        <p14:creationId xmlns:p14="http://schemas.microsoft.com/office/powerpoint/2010/main" val="685951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958394"/>
            <a:ext cx="7772400" cy="1470025"/>
          </a:xfrm>
        </p:spPr>
        <p:txBody>
          <a:bodyPr>
            <a:normAutofit/>
          </a:bodyPr>
          <a:lstStyle>
            <a:lvl1pPr>
              <a:defRPr sz="3000" b="1">
                <a:solidFill>
                  <a:schemeClr val="tx2"/>
                </a:solidFill>
              </a:defRPr>
            </a:lvl1pPr>
          </a:lstStyle>
          <a:p>
            <a:r>
              <a:rPr lang="nl-BE" dirty="0"/>
              <a:t>CLICK TO EDIT MASTER TITLE STYLE</a:t>
            </a:r>
            <a:endParaRPr lang="en-US" dirty="0"/>
          </a:p>
        </p:txBody>
      </p:sp>
      <p:sp>
        <p:nvSpPr>
          <p:cNvPr id="3" name="Subtitle 2"/>
          <p:cNvSpPr>
            <a:spLocks noGrp="1"/>
          </p:cNvSpPr>
          <p:nvPr>
            <p:ph type="subTitle" idx="1"/>
          </p:nvPr>
        </p:nvSpPr>
        <p:spPr>
          <a:xfrm>
            <a:off x="1371600" y="4516811"/>
            <a:ext cx="6400800" cy="1535990"/>
          </a:xfrm>
        </p:spPr>
        <p:txBody>
          <a:bodyPr/>
          <a:lstStyle>
            <a:lvl1pPr marL="0" indent="0" algn="ctr">
              <a:buNone/>
              <a:defRPr>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a:t>Click to edit Master subtitle style</a:t>
            </a:r>
            <a:endParaRPr lang="en-US" dirty="0"/>
          </a:p>
        </p:txBody>
      </p:sp>
      <p:sp>
        <p:nvSpPr>
          <p:cNvPr id="20" name="Slide Number Placeholder 4"/>
          <p:cNvSpPr>
            <a:spLocks noGrp="1"/>
          </p:cNvSpPr>
          <p:nvPr>
            <p:ph type="sldNum" sz="quarter" idx="4"/>
          </p:nvPr>
        </p:nvSpPr>
        <p:spPr>
          <a:xfrm>
            <a:off x="8248228" y="194111"/>
            <a:ext cx="438572" cy="365125"/>
          </a:xfrm>
          <a:prstGeom prst="rect">
            <a:avLst/>
          </a:prstGeom>
        </p:spPr>
        <p:txBody>
          <a:bodyPr/>
          <a:lstStyle>
            <a:lvl1pPr algn="r">
              <a:defRPr sz="1200">
                <a:solidFill>
                  <a:srgbClr val="FFFFFF"/>
                </a:solidFill>
              </a:defRPr>
            </a:lvl1pPr>
          </a:lstStyle>
          <a:p>
            <a:r>
              <a:rPr lang="en-US" dirty="0"/>
              <a:t>. </a:t>
            </a:r>
            <a:fld id="{4E6B386F-75EA-2347-AA44-8123F513AD26}" type="slidenum">
              <a:rPr lang="en-US" smtClean="0"/>
              <a:pPr/>
              <a:t>‹#›</a:t>
            </a:fld>
            <a:endParaRPr lang="en-US" dirty="0"/>
          </a:p>
        </p:txBody>
      </p:sp>
    </p:spTree>
    <p:extLst>
      <p:ext uri="{BB962C8B-B14F-4D97-AF65-F5344CB8AC3E}">
        <p14:creationId xmlns:p14="http://schemas.microsoft.com/office/powerpoint/2010/main" val="418728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603588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48847"/>
            <a:ext cx="2057400" cy="5277316"/>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457200" y="848847"/>
            <a:ext cx="6019800" cy="5277316"/>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1630378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006725"/>
            <a:ext cx="7772400" cy="1470025"/>
          </a:xfrm>
          <a:prstGeom prst="rect">
            <a:avLst/>
          </a:prstGeom>
        </p:spPr>
        <p:txBody>
          <a:bodyPr/>
          <a:lstStyle/>
          <a:p>
            <a:r>
              <a:rPr lang="nl-BE" dirty="0"/>
              <a:t>CLICK TO EDIT MASTER TITLE STYLE</a:t>
            </a:r>
            <a:endParaRPr lang="en-US" dirty="0"/>
          </a:p>
        </p:txBody>
      </p:sp>
      <p:sp>
        <p:nvSpPr>
          <p:cNvPr id="3" name="Subtitle 2"/>
          <p:cNvSpPr>
            <a:spLocks noGrp="1"/>
          </p:cNvSpPr>
          <p:nvPr>
            <p:ph type="subTitle" idx="1"/>
          </p:nvPr>
        </p:nvSpPr>
        <p:spPr>
          <a:xfrm>
            <a:off x="1371600" y="4619946"/>
            <a:ext cx="6400800" cy="1360859"/>
          </a:xfrm>
          <a:prstGeom prst="rect">
            <a:avLst/>
          </a:prstGeo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a:t>Click to edit Master subtitle style</a:t>
            </a:r>
            <a:endParaRPr lang="en-US" dirty="0"/>
          </a:p>
        </p:txBody>
      </p:sp>
      <p:pic>
        <p:nvPicPr>
          <p:cNvPr id="7" name="Picture 6" descr="meetMED-fullcolor-WE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9092" y="1013141"/>
            <a:ext cx="5863464" cy="2290108"/>
          </a:xfrm>
          <a:prstGeom prst="rect">
            <a:avLst/>
          </a:prstGeom>
        </p:spPr>
      </p:pic>
      <p:sp>
        <p:nvSpPr>
          <p:cNvPr id="8" name="TextBox 7"/>
          <p:cNvSpPr txBox="1"/>
          <p:nvPr userDrawn="1"/>
        </p:nvSpPr>
        <p:spPr>
          <a:xfrm>
            <a:off x="1921820" y="2575432"/>
            <a:ext cx="5850580" cy="307777"/>
          </a:xfrm>
          <a:prstGeom prst="rect">
            <a:avLst/>
          </a:prstGeom>
          <a:noFill/>
        </p:spPr>
        <p:txBody>
          <a:bodyPr wrap="none" rtlCol="0">
            <a:spAutoFit/>
          </a:bodyPr>
          <a:lstStyle/>
          <a:p>
            <a:r>
              <a:rPr lang="en-US" sz="1400" b="1" dirty="0">
                <a:solidFill>
                  <a:srgbClr val="189A3A"/>
                </a:solidFill>
                <a:latin typeface="Arial"/>
                <a:cs typeface="Arial"/>
              </a:rPr>
              <a:t>Mitigation Enabling Energy Transition in the </a:t>
            </a:r>
            <a:r>
              <a:rPr lang="en-US" sz="1400" b="1" dirty="0" err="1">
                <a:solidFill>
                  <a:srgbClr val="189A3A"/>
                </a:solidFill>
                <a:latin typeface="Arial"/>
                <a:cs typeface="Arial"/>
              </a:rPr>
              <a:t>MEDiterranean</a:t>
            </a:r>
            <a:r>
              <a:rPr lang="en-US" sz="1400" b="1" dirty="0">
                <a:solidFill>
                  <a:srgbClr val="189A3A"/>
                </a:solidFill>
                <a:latin typeface="Arial"/>
                <a:cs typeface="Arial"/>
              </a:rPr>
              <a:t> region </a:t>
            </a:r>
            <a:endParaRPr lang="en-US" sz="1400" b="1" dirty="0">
              <a:solidFill>
                <a:srgbClr val="189A3A"/>
              </a:solidFill>
              <a:effectLst/>
              <a:latin typeface="Arial"/>
              <a:cs typeface="Arial"/>
            </a:endParaRPr>
          </a:p>
        </p:txBody>
      </p:sp>
      <p:sp>
        <p:nvSpPr>
          <p:cNvPr id="6" name="TextBox 5">
            <a:extLst>
              <a:ext uri="{FF2B5EF4-FFF2-40B4-BE49-F238E27FC236}">
                <a16:creationId xmlns:a16="http://schemas.microsoft.com/office/drawing/2014/main" id="{7DB7AF10-288E-486E-A9D8-2C6FCAA60A34}"/>
              </a:ext>
            </a:extLst>
          </p:cNvPr>
          <p:cNvSpPr txBox="1"/>
          <p:nvPr userDrawn="1"/>
        </p:nvSpPr>
        <p:spPr>
          <a:xfrm>
            <a:off x="545504" y="6617015"/>
            <a:ext cx="837089" cy="276999"/>
          </a:xfrm>
          <a:prstGeom prst="rect">
            <a:avLst/>
          </a:prstGeom>
          <a:noFill/>
        </p:spPr>
        <p:txBody>
          <a:bodyPr wrap="none" rtlCol="0">
            <a:spAutoFit/>
          </a:bodyPr>
          <a:lstStyle/>
          <a:p>
            <a:r>
              <a:rPr lang="en-US" sz="1200" b="1" dirty="0">
                <a:solidFill>
                  <a:schemeClr val="bg1"/>
                </a:solidFill>
                <a:latin typeface="Proxima Nova Extra Bold"/>
              </a:rPr>
              <a:t>Phase II</a:t>
            </a:r>
          </a:p>
        </p:txBody>
      </p:sp>
    </p:spTree>
    <p:extLst>
      <p:ext uri="{BB962C8B-B14F-4D97-AF65-F5344CB8AC3E}">
        <p14:creationId xmlns:p14="http://schemas.microsoft.com/office/powerpoint/2010/main" val="791616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BE" dirty="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latin typeface="Arial"/>
                <a:cs typeface="Arial"/>
              </a:defRPr>
            </a:lvl1pPr>
            <a:lvl2pPr>
              <a:defRPr>
                <a:solidFill>
                  <a:schemeClr val="tx2"/>
                </a:solidFill>
                <a:latin typeface="Arial"/>
                <a:cs typeface="Arial"/>
              </a:defRPr>
            </a:lvl2pPr>
            <a:lvl3pPr>
              <a:defRPr>
                <a:solidFill>
                  <a:schemeClr val="tx2"/>
                </a:solidFill>
                <a:latin typeface="Arial"/>
                <a:cs typeface="Arial"/>
              </a:defRPr>
            </a:lvl3pPr>
            <a:lvl4pPr>
              <a:defRPr>
                <a:solidFill>
                  <a:schemeClr val="tx2"/>
                </a:solidFill>
                <a:latin typeface="Arial"/>
                <a:cs typeface="Arial"/>
              </a:defRPr>
            </a:lvl4pPr>
            <a:lvl5pPr>
              <a:defRPr>
                <a:solidFill>
                  <a:schemeClr val="tx2"/>
                </a:solidFill>
                <a:latin typeface="Arial"/>
                <a:cs typeface="Arial"/>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Tree>
    <p:extLst>
      <p:ext uri="{BB962C8B-B14F-4D97-AF65-F5344CB8AC3E}">
        <p14:creationId xmlns:p14="http://schemas.microsoft.com/office/powerpoint/2010/main" val="3345046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8"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3380941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457200" y="2118877"/>
            <a:ext cx="4038600" cy="40072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4" name="Content Placeholder 3"/>
          <p:cNvSpPr>
            <a:spLocks noGrp="1"/>
          </p:cNvSpPr>
          <p:nvPr>
            <p:ph sz="half" idx="2"/>
          </p:nvPr>
        </p:nvSpPr>
        <p:spPr>
          <a:xfrm>
            <a:off x="4648200" y="2118877"/>
            <a:ext cx="4038600" cy="40072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9"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1197660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10" name="Slide Number Placeholder 4"/>
          <p:cNvSpPr>
            <a:spLocks noGrp="1"/>
          </p:cNvSpPr>
          <p:nvPr>
            <p:ph type="sldNum" sz="quarter" idx="10"/>
          </p:nvPr>
        </p:nvSpPr>
        <p:spPr>
          <a:xfrm>
            <a:off x="3505200" y="6356350"/>
            <a:ext cx="2133600" cy="365125"/>
          </a:xfrm>
          <a:prstGeom prst="rect">
            <a:avLst/>
          </a:prstGeom>
        </p:spPr>
        <p:txBody>
          <a:bodyPr/>
          <a:lstStyle>
            <a:lvl1pPr algn="ctr">
              <a:defRPr>
                <a:solidFill>
                  <a:schemeClr val="bg1"/>
                </a:solidFill>
              </a:defRPr>
            </a:lvl1pPr>
          </a:lstStyle>
          <a:p>
            <a:fld id="{4E6B386F-75EA-2347-AA44-8123F513AD26}" type="slidenum">
              <a:rPr lang="en-US" smtClean="0"/>
              <a:pPr/>
              <a:t>‹#›</a:t>
            </a:fld>
            <a:endParaRPr lang="en-US" dirty="0"/>
          </a:p>
        </p:txBody>
      </p:sp>
      <p:sp>
        <p:nvSpPr>
          <p:cNvPr id="11"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244922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Click to edit Master title style</a:t>
            </a:r>
            <a:endParaRPr lang="en-US" dirty="0"/>
          </a:p>
        </p:txBody>
      </p:sp>
      <p:sp>
        <p:nvSpPr>
          <p:cNvPr id="6" name="Slide Number Placeholder 4"/>
          <p:cNvSpPr>
            <a:spLocks noGrp="1"/>
          </p:cNvSpPr>
          <p:nvPr>
            <p:ph type="sldNum" sz="quarter" idx="4"/>
          </p:nvPr>
        </p:nvSpPr>
        <p:spPr>
          <a:xfrm>
            <a:off x="3505200" y="6356350"/>
            <a:ext cx="2133600" cy="365125"/>
          </a:xfrm>
          <a:prstGeom prst="rect">
            <a:avLst/>
          </a:prstGeom>
        </p:spPr>
        <p:txBody>
          <a:bodyPr/>
          <a:lstStyle>
            <a:lvl1pPr algn="ctr">
              <a:defRPr>
                <a:solidFill>
                  <a:schemeClr val="bg1"/>
                </a:solidFill>
              </a:defRPr>
            </a:lvl1pPr>
          </a:lstStyle>
          <a:p>
            <a:fld id="{4E6B386F-75EA-2347-AA44-8123F513AD26}" type="slidenum">
              <a:rPr lang="en-US" smtClean="0"/>
              <a:pPr/>
              <a:t>‹#›</a:t>
            </a:fld>
            <a:endParaRPr lang="en-US" dirty="0"/>
          </a:p>
        </p:txBody>
      </p:sp>
      <p:sp>
        <p:nvSpPr>
          <p:cNvPr id="7"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2110737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3505200" y="6356350"/>
            <a:ext cx="2133600" cy="365125"/>
          </a:xfrm>
          <a:prstGeom prst="rect">
            <a:avLst/>
          </a:prstGeom>
        </p:spPr>
        <p:txBody>
          <a:bodyPr/>
          <a:lstStyle>
            <a:lvl1pPr algn="ctr">
              <a:defRPr>
                <a:solidFill>
                  <a:schemeClr val="bg1"/>
                </a:solidFill>
              </a:defRPr>
            </a:lvl1pPr>
          </a:lstStyle>
          <a:p>
            <a:fld id="{4E6B386F-75EA-2347-AA44-8123F513AD26}" type="slidenum">
              <a:rPr lang="en-US" smtClean="0"/>
              <a:pPr/>
              <a:t>‹#›</a:t>
            </a:fld>
            <a:endParaRPr lang="en-US" dirty="0"/>
          </a:p>
        </p:txBody>
      </p:sp>
      <p:sp>
        <p:nvSpPr>
          <p:cNvPr id="6"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981842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68362"/>
            <a:ext cx="3008313" cy="1162050"/>
          </a:xfrm>
        </p:spPr>
        <p:txBody>
          <a:bodyPr anchor="b"/>
          <a:lstStyle>
            <a:lvl1pPr algn="l">
              <a:defRPr sz="2000" b="1">
                <a:latin typeface="Arial"/>
                <a:cs typeface="Arial"/>
              </a:defRPr>
            </a:lvl1pPr>
          </a:lstStyle>
          <a:p>
            <a:r>
              <a:rPr lang="nl-BE"/>
              <a:t>Click to edit Master title style</a:t>
            </a:r>
            <a:endParaRPr lang="en-US"/>
          </a:p>
        </p:txBody>
      </p:sp>
      <p:sp>
        <p:nvSpPr>
          <p:cNvPr id="3" name="Content Placeholder 2"/>
          <p:cNvSpPr>
            <a:spLocks noGrp="1"/>
          </p:cNvSpPr>
          <p:nvPr>
            <p:ph idx="1"/>
          </p:nvPr>
        </p:nvSpPr>
        <p:spPr>
          <a:xfrm>
            <a:off x="3575050" y="868363"/>
            <a:ext cx="5111750" cy="502820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4" name="Text Placeholder 3"/>
          <p:cNvSpPr>
            <a:spLocks noGrp="1"/>
          </p:cNvSpPr>
          <p:nvPr>
            <p:ph type="body" sz="half" idx="2"/>
          </p:nvPr>
        </p:nvSpPr>
        <p:spPr>
          <a:xfrm>
            <a:off x="457200" y="2030412"/>
            <a:ext cx="3008313" cy="386615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Click to edit Master text styles</a:t>
            </a:r>
          </a:p>
        </p:txBody>
      </p:sp>
      <p:sp>
        <p:nvSpPr>
          <p:cNvPr id="9" name="Slide Number Placeholder 4"/>
          <p:cNvSpPr>
            <a:spLocks noGrp="1"/>
          </p:cNvSpPr>
          <p:nvPr>
            <p:ph type="sldNum" sz="quarter" idx="4"/>
          </p:nvPr>
        </p:nvSpPr>
        <p:spPr>
          <a:xfrm>
            <a:off x="8248228" y="194111"/>
            <a:ext cx="438572" cy="365125"/>
          </a:xfrm>
          <a:prstGeom prst="rect">
            <a:avLst/>
          </a:prstGeom>
        </p:spPr>
        <p:txBody>
          <a:bodyPr/>
          <a:lstStyle>
            <a:lvl1pPr algn="r">
              <a:defRPr sz="1200">
                <a:solidFill>
                  <a:srgbClr val="FFFFFF"/>
                </a:solidFill>
              </a:defRPr>
            </a:lvl1pPr>
          </a:lstStyle>
          <a:p>
            <a:r>
              <a:rPr lang="en-US" dirty="0"/>
              <a:t>. </a:t>
            </a:r>
            <a:fld id="{4E6B386F-75EA-2347-AA44-8123F513AD26}" type="slidenum">
              <a:rPr lang="en-US" smtClean="0"/>
              <a:pPr/>
              <a:t>‹#›</a:t>
            </a:fld>
            <a:endParaRPr lang="en-US" dirty="0"/>
          </a:p>
        </p:txBody>
      </p:sp>
    </p:spTree>
    <p:extLst>
      <p:ext uri="{BB962C8B-B14F-4D97-AF65-F5344CB8AC3E}">
        <p14:creationId xmlns:p14="http://schemas.microsoft.com/office/powerpoint/2010/main" val="813738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dirty="0"/>
              <a:t>Click to edit Master title style</a:t>
            </a:r>
            <a:endParaRPr lang="en-US" dirty="0"/>
          </a:p>
        </p:txBody>
      </p:sp>
      <p:sp>
        <p:nvSpPr>
          <p:cNvPr id="3" name="Picture Placeholder 2"/>
          <p:cNvSpPr>
            <a:spLocks noGrp="1"/>
          </p:cNvSpPr>
          <p:nvPr>
            <p:ph type="pic" idx="1"/>
          </p:nvPr>
        </p:nvSpPr>
        <p:spPr>
          <a:xfrm>
            <a:off x="1792288" y="1120995"/>
            <a:ext cx="5486400" cy="36065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dirty="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Click to edit Master text styles</a:t>
            </a:r>
          </a:p>
        </p:txBody>
      </p:sp>
      <p:sp>
        <p:nvSpPr>
          <p:cNvPr id="9"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444637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6479" y="614"/>
            <a:ext cx="9150479" cy="6434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meetMED-white-WEB.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9611" y="-40207"/>
            <a:ext cx="1816729" cy="709564"/>
          </a:xfrm>
          <a:prstGeom prst="rect">
            <a:avLst/>
          </a:prstGeom>
        </p:spPr>
      </p:pic>
      <p:sp>
        <p:nvSpPr>
          <p:cNvPr id="2" name="Title Placeholder 1"/>
          <p:cNvSpPr>
            <a:spLocks noGrp="1"/>
          </p:cNvSpPr>
          <p:nvPr>
            <p:ph type="title"/>
          </p:nvPr>
        </p:nvSpPr>
        <p:spPr>
          <a:xfrm>
            <a:off x="457200" y="863174"/>
            <a:ext cx="8229600" cy="1143000"/>
          </a:xfrm>
          <a:prstGeom prst="rect">
            <a:avLst/>
          </a:prstGeom>
        </p:spPr>
        <p:txBody>
          <a:bodyPr vert="horz" lIns="91440" tIns="45720" rIns="91440" bIns="45720" rtlCol="0" anchor="ctr">
            <a:normAutofit/>
          </a:bodyPr>
          <a:lstStyle/>
          <a:p>
            <a:r>
              <a:rPr lang="nl-BE" dirty="0"/>
              <a:t>CLICK TO EDIT MASTER TITLE STYLE</a:t>
            </a:r>
            <a:endParaRPr lang="en-US" dirty="0"/>
          </a:p>
        </p:txBody>
      </p:sp>
      <p:sp>
        <p:nvSpPr>
          <p:cNvPr id="3" name="Text Placeholder 2"/>
          <p:cNvSpPr>
            <a:spLocks noGrp="1"/>
          </p:cNvSpPr>
          <p:nvPr>
            <p:ph type="body" idx="1"/>
          </p:nvPr>
        </p:nvSpPr>
        <p:spPr>
          <a:xfrm>
            <a:off x="457200" y="2188737"/>
            <a:ext cx="8229600" cy="3863346"/>
          </a:xfrm>
          <a:prstGeom prst="rect">
            <a:avLst/>
          </a:prstGeom>
        </p:spPr>
        <p:txBody>
          <a:bodyPr vert="horz" lIns="91440" tIns="45720" rIns="91440" bIns="45720" rtlCol="0">
            <a:normAutofit/>
          </a:body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10" name="Slide Number Placeholder 4"/>
          <p:cNvSpPr>
            <a:spLocks noGrp="1"/>
          </p:cNvSpPr>
          <p:nvPr>
            <p:ph type="sldNum" sz="quarter" idx="4"/>
          </p:nvPr>
        </p:nvSpPr>
        <p:spPr>
          <a:xfrm>
            <a:off x="8248228" y="194111"/>
            <a:ext cx="438572" cy="365125"/>
          </a:xfrm>
          <a:prstGeom prst="rect">
            <a:avLst/>
          </a:prstGeom>
        </p:spPr>
        <p:txBody>
          <a:bodyPr/>
          <a:lstStyle>
            <a:lvl1pPr algn="r">
              <a:defRPr sz="1200">
                <a:solidFill>
                  <a:srgbClr val="FFFFFF"/>
                </a:solidFill>
              </a:defRPr>
            </a:lvl1pPr>
          </a:lstStyle>
          <a:p>
            <a:r>
              <a:rPr lang="en-US" dirty="0"/>
              <a:t>. </a:t>
            </a:r>
            <a:fld id="{4E6B386F-75EA-2347-AA44-8123F513AD26}" type="slidenum">
              <a:rPr lang="en-US" smtClean="0"/>
              <a:pPr/>
              <a:t>‹#›</a:t>
            </a:fld>
            <a:endParaRPr lang="en-US" dirty="0"/>
          </a:p>
        </p:txBody>
      </p:sp>
      <p:sp>
        <p:nvSpPr>
          <p:cNvPr id="7" name="TextBox 6">
            <a:extLst>
              <a:ext uri="{FF2B5EF4-FFF2-40B4-BE49-F238E27FC236}">
                <a16:creationId xmlns:a16="http://schemas.microsoft.com/office/drawing/2014/main" id="{7DB7AF10-288E-486E-A9D8-2C6FCAA60A34}"/>
              </a:ext>
            </a:extLst>
          </p:cNvPr>
          <p:cNvSpPr txBox="1"/>
          <p:nvPr userDrawn="1"/>
        </p:nvSpPr>
        <p:spPr>
          <a:xfrm>
            <a:off x="545504" y="376673"/>
            <a:ext cx="837089" cy="276999"/>
          </a:xfrm>
          <a:prstGeom prst="rect">
            <a:avLst/>
          </a:prstGeom>
          <a:noFill/>
        </p:spPr>
        <p:txBody>
          <a:bodyPr wrap="none" rtlCol="0">
            <a:spAutoFit/>
          </a:bodyPr>
          <a:lstStyle/>
          <a:p>
            <a:r>
              <a:rPr lang="en-US" sz="1200" b="1" dirty="0">
                <a:solidFill>
                  <a:schemeClr val="bg1"/>
                </a:solidFill>
                <a:latin typeface="Proxima Nova Extra Bold"/>
              </a:rPr>
              <a:t>Phase II</a:t>
            </a:r>
          </a:p>
        </p:txBody>
      </p:sp>
    </p:spTree>
    <p:extLst>
      <p:ext uri="{BB962C8B-B14F-4D97-AF65-F5344CB8AC3E}">
        <p14:creationId xmlns:p14="http://schemas.microsoft.com/office/powerpoint/2010/main" val="2994733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3000" b="1" kern="1200">
          <a:solidFill>
            <a:schemeClr val="tx2"/>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08224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8224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8224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8224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8224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dirty="0"/>
              <a:t>CLICK TO EDIT MASTER TITLE STYLE</a:t>
            </a:r>
            <a:endParaRPr lang="en-US" dirty="0"/>
          </a:p>
        </p:txBody>
      </p:sp>
      <p:sp>
        <p:nvSpPr>
          <p:cNvPr id="14"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15" name="Rectangle 14"/>
          <p:cNvSpPr/>
          <p:nvPr userDrawn="1"/>
        </p:nvSpPr>
        <p:spPr>
          <a:xfrm>
            <a:off x="0" y="6220589"/>
            <a:ext cx="9150479" cy="643437"/>
          </a:xfrm>
          <a:prstGeom prst="rect">
            <a:avLst/>
          </a:prstGeom>
          <a:solidFill>
            <a:srgbClr val="189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meetMED-white-WE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9613" y="6141502"/>
            <a:ext cx="1816729" cy="709564"/>
          </a:xfrm>
          <a:prstGeom prst="rect">
            <a:avLst/>
          </a:prstGeom>
        </p:spPr>
      </p:pic>
      <p:sp>
        <p:nvSpPr>
          <p:cNvPr id="17" name="TextBox 16"/>
          <p:cNvSpPr txBox="1"/>
          <p:nvPr userDrawn="1"/>
        </p:nvSpPr>
        <p:spPr>
          <a:xfrm>
            <a:off x="7107951" y="6327282"/>
            <a:ext cx="1671363" cy="307777"/>
          </a:xfrm>
          <a:prstGeom prst="rect">
            <a:avLst/>
          </a:prstGeom>
          <a:noFill/>
        </p:spPr>
        <p:txBody>
          <a:bodyPr wrap="none" rtlCol="0">
            <a:spAutoFit/>
          </a:bodyPr>
          <a:lstStyle/>
          <a:p>
            <a:r>
              <a:rPr lang="en-US" sz="1400" dirty="0" err="1">
                <a:solidFill>
                  <a:schemeClr val="bg1"/>
                </a:solidFill>
                <a:latin typeface="Arial"/>
                <a:cs typeface="Arial"/>
              </a:rPr>
              <a:t>www.meetmed.org</a:t>
            </a:r>
            <a:endParaRPr lang="en-US" sz="1400" dirty="0">
              <a:solidFill>
                <a:schemeClr val="bg1"/>
              </a:solidFill>
              <a:latin typeface="Arial"/>
              <a:cs typeface="Arial"/>
            </a:endParaRPr>
          </a:p>
        </p:txBody>
      </p:sp>
      <p:sp>
        <p:nvSpPr>
          <p:cNvPr id="18" name="Slide Number Placeholder 4"/>
          <p:cNvSpPr>
            <a:spLocks noGrp="1"/>
          </p:cNvSpPr>
          <p:nvPr>
            <p:ph type="sldNum" sz="quarter" idx="4"/>
          </p:nvPr>
        </p:nvSpPr>
        <p:spPr>
          <a:xfrm>
            <a:off x="3505200" y="6369310"/>
            <a:ext cx="2133600" cy="365125"/>
          </a:xfrm>
          <a:prstGeom prst="rect">
            <a:avLst/>
          </a:prstGeom>
        </p:spPr>
        <p:txBody>
          <a:bodyPr/>
          <a:lstStyle>
            <a:lvl1pPr algn="ctr">
              <a:defRPr sz="1000">
                <a:solidFill>
                  <a:schemeClr val="bg1"/>
                </a:solidFill>
              </a:defRPr>
            </a:lvl1pPr>
          </a:lstStyle>
          <a:p>
            <a:fld id="{4E6B386F-75EA-2347-AA44-8123F513AD26}" type="slidenum">
              <a:rPr lang="en-US" smtClean="0"/>
              <a:pPr/>
              <a:t>‹#›</a:t>
            </a:fld>
            <a:endParaRPr lang="en-US" dirty="0"/>
          </a:p>
        </p:txBody>
      </p:sp>
    </p:spTree>
    <p:extLst>
      <p:ext uri="{BB962C8B-B14F-4D97-AF65-F5344CB8AC3E}">
        <p14:creationId xmlns:p14="http://schemas.microsoft.com/office/powerpoint/2010/main" val="1160144832"/>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ctr" defTabSz="457200" rtl="0" eaLnBrk="1" latinLnBrk="0" hangingPunct="1">
        <a:spcBef>
          <a:spcPct val="0"/>
        </a:spcBef>
        <a:buNone/>
        <a:defRPr sz="3000" b="1" kern="1200">
          <a:solidFill>
            <a:schemeClr val="accent2"/>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accent2"/>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accent2"/>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accent2"/>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accent2"/>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hyperlink" Target="http://www.meetmed.org/" TargetMode="Externa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png"/><Relationship Id="rId5" Type="http://schemas.openxmlformats.org/officeDocument/2006/relationships/image" Target="../media/image21.emf"/><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650" y="3131970"/>
            <a:ext cx="7772400" cy="516105"/>
          </a:xfrm>
        </p:spPr>
        <p:txBody>
          <a:bodyPr>
            <a:noAutofit/>
          </a:bodyPr>
          <a:lstStyle/>
          <a:p>
            <a:r>
              <a:rPr lang="en-US" sz="3600" dirty="0">
                <a:solidFill>
                  <a:srgbClr val="053063"/>
                </a:solidFill>
                <a:latin typeface="ProximaNova-Extrabld"/>
                <a:ea typeface="+mn-ea"/>
              </a:rPr>
              <a:t>Financing</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6" name="Picture 5" descr="meetMED_EU_fund_150dpi_3.png">
            <a:extLst>
              <a:ext uri="{FF2B5EF4-FFF2-40B4-BE49-F238E27FC236}">
                <a16:creationId xmlns:a16="http://schemas.microsoft.com/office/drawing/2014/main" id="{AB378831-7E3F-4195-876A-EFEFAC4133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738" y="247833"/>
            <a:ext cx="877824" cy="920496"/>
          </a:xfrm>
          <a:prstGeom prst="rect">
            <a:avLst/>
          </a:prstGeom>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9916" y="247833"/>
            <a:ext cx="684909" cy="81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r="83293"/>
          <a:stretch/>
        </p:blipFill>
        <p:spPr bwMode="auto">
          <a:xfrm>
            <a:off x="4506216" y="247833"/>
            <a:ext cx="1312314" cy="71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8530" y="200523"/>
            <a:ext cx="1765479" cy="80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6851" y="316407"/>
            <a:ext cx="967568"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a:extLst>
              <a:ext uri="{FF2B5EF4-FFF2-40B4-BE49-F238E27FC236}">
                <a16:creationId xmlns:a16="http://schemas.microsoft.com/office/drawing/2014/main" id="{D2619F10-C59B-B140-8FBF-91A08DB33527}"/>
              </a:ext>
            </a:extLst>
          </p:cNvPr>
          <p:cNvSpPr txBox="1">
            <a:spLocks/>
          </p:cNvSpPr>
          <p:nvPr/>
        </p:nvSpPr>
        <p:spPr>
          <a:xfrm>
            <a:off x="755650" y="4684713"/>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b="1" kern="1200">
                <a:solidFill>
                  <a:schemeClr val="accent2"/>
                </a:solidFill>
                <a:latin typeface="Arial"/>
                <a:ea typeface="+mj-ea"/>
                <a:cs typeface="Arial"/>
              </a:defRPr>
            </a:lvl1pPr>
          </a:lstStyle>
          <a:p>
            <a:r>
              <a:rPr lang="en-US" sz="2400" dirty="0" err="1">
                <a:solidFill>
                  <a:srgbClr val="053063"/>
                </a:solidFill>
                <a:latin typeface="ProximaNova-Extrabld"/>
                <a:ea typeface="+mn-ea"/>
              </a:rPr>
              <a:t>meetMED</a:t>
            </a:r>
            <a:r>
              <a:rPr lang="en-US" sz="2400" dirty="0">
                <a:solidFill>
                  <a:srgbClr val="053063"/>
                </a:solidFill>
                <a:latin typeface="ProximaNova-Extrabld"/>
                <a:ea typeface="+mn-ea"/>
              </a:rPr>
              <a:t> II</a:t>
            </a:r>
          </a:p>
          <a:p>
            <a:r>
              <a:rPr lang="en-US" sz="2400" dirty="0">
                <a:solidFill>
                  <a:srgbClr val="053063"/>
                </a:solidFill>
                <a:latin typeface="ProximaNova-Extrabld"/>
                <a:ea typeface="+mn-ea"/>
              </a:rPr>
              <a:t>Activity 3.1.2 Training Seminar </a:t>
            </a:r>
          </a:p>
          <a:p>
            <a:r>
              <a:rPr lang="en-US" sz="2400" dirty="0">
                <a:solidFill>
                  <a:srgbClr val="053063"/>
                </a:solidFill>
                <a:latin typeface="ProximaNova-Extrabld"/>
                <a:ea typeface="+mn-ea"/>
              </a:rPr>
              <a:t>“Fundamentals of Energy Services and Energy Performance Contracting”</a:t>
            </a:r>
          </a:p>
        </p:txBody>
      </p:sp>
      <p:sp>
        <p:nvSpPr>
          <p:cNvPr id="14" name="Subtitle 2">
            <a:extLst>
              <a:ext uri="{FF2B5EF4-FFF2-40B4-BE49-F238E27FC236}">
                <a16:creationId xmlns:a16="http://schemas.microsoft.com/office/drawing/2014/main" id="{656AFF19-29BE-6A4D-97A2-DD7CE1D50985}"/>
              </a:ext>
            </a:extLst>
          </p:cNvPr>
          <p:cNvSpPr>
            <a:spLocks noGrp="1"/>
          </p:cNvSpPr>
          <p:nvPr>
            <p:ph type="subTitle" idx="1"/>
          </p:nvPr>
        </p:nvSpPr>
        <p:spPr>
          <a:xfrm>
            <a:off x="801688" y="3995541"/>
            <a:ext cx="7639050" cy="699551"/>
          </a:xfrm>
        </p:spPr>
        <p:txBody>
          <a:bodyPr>
            <a:normAutofit fontScale="62500" lnSpcReduction="20000"/>
          </a:bodyPr>
          <a:lstStyle/>
          <a:p>
            <a:r>
              <a:rPr lang="en-US" dirty="0" err="1">
                <a:latin typeface="ProximaNova-Regular"/>
              </a:rPr>
              <a:t>Aristotelis</a:t>
            </a:r>
            <a:r>
              <a:rPr lang="en-US" dirty="0">
                <a:latin typeface="ProximaNova-Regular"/>
              </a:rPr>
              <a:t> </a:t>
            </a:r>
            <a:r>
              <a:rPr lang="en-US" dirty="0" err="1">
                <a:latin typeface="ProximaNova-Regular"/>
              </a:rPr>
              <a:t>Botzios-Valaskakis</a:t>
            </a:r>
            <a:endParaRPr lang="en-US" dirty="0">
              <a:latin typeface="ProximaNova-Regular"/>
            </a:endParaRPr>
          </a:p>
          <a:p>
            <a:r>
              <a:rPr lang="en-US" dirty="0">
                <a:latin typeface="ProximaNova-Regular"/>
              </a:rPr>
              <a:t>Senior Expert, Centre for Renewable Energy Sources and Energy Saving</a:t>
            </a:r>
            <a:endParaRPr lang="en-US" dirty="0"/>
          </a:p>
        </p:txBody>
      </p:sp>
    </p:spTree>
    <p:extLst>
      <p:ext uri="{BB962C8B-B14F-4D97-AF65-F5344CB8AC3E}">
        <p14:creationId xmlns:p14="http://schemas.microsoft.com/office/powerpoint/2010/main" val="3537039517"/>
      </p:ext>
    </p:extLst>
  </p:cSld>
  <p:clrMapOvr>
    <a:masterClrMapping/>
  </p:clrMapOvr>
  <mc:AlternateContent xmlns:mc="http://schemas.openxmlformats.org/markup-compatibility/2006" xmlns:p14="http://schemas.microsoft.com/office/powerpoint/2010/main">
    <mc:Choice Requires="p14">
      <p:transition spd="slow" p14:dur="2000" advTm="24772"/>
    </mc:Choice>
    <mc:Fallback xmlns="">
      <p:transition spd="slow" advTm="24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926" y="637382"/>
            <a:ext cx="7342890" cy="650449"/>
          </a:xfrm>
        </p:spPr>
        <p:txBody>
          <a:bodyPr>
            <a:normAutofit/>
          </a:bodyPr>
          <a:lstStyle/>
          <a:p>
            <a:r>
              <a:rPr lang="lv-LV" dirty="0">
                <a:latin typeface="+mj-lt"/>
              </a:rPr>
              <a:t>Third party </a:t>
            </a:r>
            <a:r>
              <a:rPr lang="lv-LV" dirty="0" err="1">
                <a:latin typeface="+mj-lt"/>
              </a:rPr>
              <a:t>financing</a:t>
            </a:r>
            <a:r>
              <a:rPr lang="en-GB" dirty="0">
                <a:latin typeface="+mj-lt"/>
              </a:rPr>
              <a:t> – example</a:t>
            </a:r>
            <a:r>
              <a:rPr lang="lv-LV" dirty="0">
                <a:latin typeface="+mj-lt"/>
              </a:rPr>
              <a:t> 1 </a:t>
            </a:r>
            <a:endParaRPr lang="en-GB" dirty="0">
              <a:latin typeface="+mj-lt"/>
            </a:endParaRPr>
          </a:p>
        </p:txBody>
      </p:sp>
      <p:sp>
        <p:nvSpPr>
          <p:cNvPr id="6" name="Textfeld 16"/>
          <p:cNvSpPr txBox="1">
            <a:spLocks noChangeArrowheads="1"/>
          </p:cNvSpPr>
          <p:nvPr/>
        </p:nvSpPr>
        <p:spPr bwMode="auto">
          <a:xfrm>
            <a:off x="2888210" y="1384740"/>
            <a:ext cx="28835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v-LV" altLang="en-US" sz="1400" dirty="0">
                <a:latin typeface="+mj-lt"/>
              </a:rPr>
              <a:t>Client</a:t>
            </a:r>
            <a:r>
              <a:rPr lang="en-GB" altLang="en-US" sz="1400" dirty="0">
                <a:latin typeface="+mj-lt"/>
              </a:rPr>
              <a:t> project financing</a:t>
            </a:r>
          </a:p>
          <a:p>
            <a:pPr algn="ctr" eaLnBrk="1" hangingPunct="1">
              <a:spcBef>
                <a:spcPct val="0"/>
              </a:spcBef>
              <a:buFontTx/>
              <a:buNone/>
            </a:pPr>
            <a:r>
              <a:rPr lang="lv-LV" altLang="en-US" sz="1400" dirty="0">
                <a:latin typeface="+mj-lt"/>
              </a:rPr>
              <a:t>debt financing</a:t>
            </a:r>
            <a:r>
              <a:rPr lang="en-GB" altLang="en-US" sz="1400" dirty="0">
                <a:latin typeface="+mj-lt"/>
              </a:rPr>
              <a:t>+equity</a:t>
            </a:r>
            <a:br>
              <a:rPr lang="en-US" altLang="en-US" sz="1400" dirty="0">
                <a:latin typeface="+mj-lt"/>
              </a:rPr>
            </a:br>
            <a:r>
              <a:rPr lang="en-US" altLang="en-US" sz="1200" dirty="0">
                <a:latin typeface="+mj-lt"/>
              </a:rPr>
              <a:t>(</a:t>
            </a:r>
            <a:r>
              <a:rPr lang="lv-LV" altLang="en-US" sz="1200" dirty="0">
                <a:latin typeface="+mj-lt"/>
              </a:rPr>
              <a:t>facility </a:t>
            </a:r>
            <a:r>
              <a:rPr lang="en-US" altLang="en-US" sz="1200" dirty="0">
                <a:latin typeface="+mj-lt"/>
              </a:rPr>
              <a:t>owner)</a:t>
            </a:r>
          </a:p>
        </p:txBody>
      </p:sp>
      <p:sp>
        <p:nvSpPr>
          <p:cNvPr id="18" name="Rechteck 34"/>
          <p:cNvSpPr/>
          <p:nvPr/>
        </p:nvSpPr>
        <p:spPr>
          <a:xfrm>
            <a:off x="3443968" y="2282747"/>
            <a:ext cx="1728788" cy="375156"/>
          </a:xfrm>
          <a:prstGeom prst="rect">
            <a:avLst/>
          </a:prstGeom>
          <a:solidFill>
            <a:schemeClr val="accent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mj-lt"/>
            </a:endParaRPr>
          </a:p>
        </p:txBody>
      </p:sp>
      <p:sp>
        <p:nvSpPr>
          <p:cNvPr id="19" name="Rechteck 35"/>
          <p:cNvSpPr/>
          <p:nvPr/>
        </p:nvSpPr>
        <p:spPr>
          <a:xfrm>
            <a:off x="3436660" y="3466630"/>
            <a:ext cx="1728788" cy="576262"/>
          </a:xfrm>
          <a:prstGeom prst="rect">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mj-lt"/>
              </a:rPr>
              <a:t>ESCO</a:t>
            </a:r>
          </a:p>
        </p:txBody>
      </p:sp>
      <p:sp>
        <p:nvSpPr>
          <p:cNvPr id="20" name="Rechteck 36"/>
          <p:cNvSpPr/>
          <p:nvPr/>
        </p:nvSpPr>
        <p:spPr>
          <a:xfrm>
            <a:off x="3491594" y="4622601"/>
            <a:ext cx="1728787" cy="576263"/>
          </a:xfrm>
          <a:prstGeom prst="rect">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mj-lt"/>
              </a:rPr>
              <a:t>Investor/Bank</a:t>
            </a:r>
          </a:p>
        </p:txBody>
      </p:sp>
      <p:cxnSp>
        <p:nvCxnSpPr>
          <p:cNvPr id="21" name="Gerade Verbindung mit Pfeil 37"/>
          <p:cNvCxnSpPr/>
          <p:nvPr/>
        </p:nvCxnSpPr>
        <p:spPr>
          <a:xfrm>
            <a:off x="4385356" y="2661077"/>
            <a:ext cx="0" cy="756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39"/>
          <p:cNvCxnSpPr/>
          <p:nvPr/>
        </p:nvCxnSpPr>
        <p:spPr>
          <a:xfrm>
            <a:off x="4247243" y="2657902"/>
            <a:ext cx="0" cy="756000"/>
          </a:xfrm>
          <a:prstGeom prst="straightConnector1">
            <a:avLst/>
          </a:prstGeom>
          <a:ln w="25400">
            <a:headEnd type="arrow"/>
            <a:tailEnd type="none"/>
          </a:ln>
        </p:spPr>
        <p:style>
          <a:lnRef idx="1">
            <a:schemeClr val="accent1"/>
          </a:lnRef>
          <a:fillRef idx="0">
            <a:schemeClr val="accent1"/>
          </a:fillRef>
          <a:effectRef idx="0">
            <a:schemeClr val="accent1"/>
          </a:effectRef>
          <a:fontRef idx="minor">
            <a:schemeClr val="tx1"/>
          </a:fontRef>
        </p:style>
      </p:cxnSp>
      <p:sp>
        <p:nvSpPr>
          <p:cNvPr id="23" name="Textfeld 41"/>
          <p:cNvSpPr txBox="1">
            <a:spLocks noChangeArrowheads="1"/>
          </p:cNvSpPr>
          <p:nvPr/>
        </p:nvSpPr>
        <p:spPr bwMode="auto">
          <a:xfrm>
            <a:off x="2935045" y="2723556"/>
            <a:ext cx="12636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lv-LV" altLang="en-US" sz="1100" dirty="0">
                <a:latin typeface="+mj-lt"/>
              </a:rPr>
              <a:t>Measures</a:t>
            </a:r>
            <a:br>
              <a:rPr lang="en-US" altLang="en-US" sz="1100" dirty="0">
                <a:latin typeface="+mj-lt"/>
              </a:rPr>
            </a:br>
            <a:r>
              <a:rPr lang="lv-LV" altLang="en-US" sz="1100" dirty="0" err="1">
                <a:latin typeface="+mj-lt"/>
              </a:rPr>
              <a:t>Energy</a:t>
            </a:r>
            <a:r>
              <a:rPr lang="lv-LV" altLang="en-US" sz="1100" dirty="0">
                <a:latin typeface="+mj-lt"/>
              </a:rPr>
              <a:t> </a:t>
            </a:r>
            <a:r>
              <a:rPr lang="lv-LV" altLang="en-US" sz="1100" dirty="0" err="1">
                <a:latin typeface="+mj-lt"/>
              </a:rPr>
              <a:t>savings</a:t>
            </a:r>
            <a:r>
              <a:rPr lang="lv-LV" altLang="en-US" sz="1100" dirty="0">
                <a:latin typeface="+mj-lt"/>
              </a:rPr>
              <a:t> guarantee</a:t>
            </a:r>
            <a:endParaRPr lang="en-US" altLang="en-US" sz="1100" dirty="0">
              <a:latin typeface="+mj-lt"/>
            </a:endParaRPr>
          </a:p>
        </p:txBody>
      </p:sp>
      <p:sp>
        <p:nvSpPr>
          <p:cNvPr id="24" name="Textfeld 42"/>
          <p:cNvSpPr txBox="1">
            <a:spLocks noChangeArrowheads="1"/>
          </p:cNvSpPr>
          <p:nvPr/>
        </p:nvSpPr>
        <p:spPr bwMode="auto">
          <a:xfrm>
            <a:off x="4419060" y="2766579"/>
            <a:ext cx="91403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dirty="0">
                <a:latin typeface="+mj-lt"/>
              </a:rPr>
              <a:t>Payment for </a:t>
            </a:r>
            <a:br>
              <a:rPr lang="en-US" altLang="en-US" sz="1100" dirty="0">
                <a:latin typeface="+mj-lt"/>
              </a:rPr>
            </a:br>
            <a:r>
              <a:rPr lang="en-US" altLang="en-US" sz="1100" dirty="0">
                <a:latin typeface="+mj-lt"/>
              </a:rPr>
              <a:t>services </a:t>
            </a:r>
          </a:p>
        </p:txBody>
      </p:sp>
      <p:cxnSp>
        <p:nvCxnSpPr>
          <p:cNvPr id="25" name="Gerade Verbindung mit Pfeil 28"/>
          <p:cNvCxnSpPr>
            <a:stCxn id="18" idx="3"/>
          </p:cNvCxnSpPr>
          <p:nvPr/>
        </p:nvCxnSpPr>
        <p:spPr>
          <a:xfrm flipV="1">
            <a:off x="5172756" y="2447880"/>
            <a:ext cx="386708" cy="0"/>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26" name="Gerade Verbindung mit Pfeil 48"/>
          <p:cNvCxnSpPr/>
          <p:nvPr/>
        </p:nvCxnSpPr>
        <p:spPr>
          <a:xfrm flipV="1">
            <a:off x="5575981" y="2447880"/>
            <a:ext cx="0" cy="2484000"/>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27" name="Gerade Verbindung mit Pfeil 51"/>
          <p:cNvCxnSpPr/>
          <p:nvPr/>
        </p:nvCxnSpPr>
        <p:spPr>
          <a:xfrm flipV="1">
            <a:off x="5206404" y="4924855"/>
            <a:ext cx="363538" cy="0"/>
          </a:xfrm>
          <a:prstGeom prst="straightConnector1">
            <a:avLst/>
          </a:prstGeom>
          <a:ln w="25400">
            <a:headEnd type="arrow"/>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mit Pfeil 76"/>
          <p:cNvCxnSpPr/>
          <p:nvPr/>
        </p:nvCxnSpPr>
        <p:spPr>
          <a:xfrm flipH="1">
            <a:off x="2964543" y="2502331"/>
            <a:ext cx="479425" cy="0"/>
          </a:xfrm>
          <a:prstGeom prst="straightConnector1">
            <a:avLst/>
          </a:prstGeom>
          <a:ln w="25400">
            <a:headEnd type="arrow"/>
            <a:tailEnd type="none"/>
          </a:ln>
        </p:spPr>
        <p:style>
          <a:lnRef idx="1">
            <a:schemeClr val="accent1"/>
          </a:lnRef>
          <a:fillRef idx="0">
            <a:schemeClr val="accent1"/>
          </a:fillRef>
          <a:effectRef idx="0">
            <a:schemeClr val="accent1"/>
          </a:effectRef>
          <a:fontRef idx="minor">
            <a:schemeClr val="tx1"/>
          </a:fontRef>
        </p:style>
      </p:cxnSp>
      <p:cxnSp>
        <p:nvCxnSpPr>
          <p:cNvPr id="29" name="Gerade Verbindung mit Pfeil 77"/>
          <p:cNvCxnSpPr/>
          <p:nvPr/>
        </p:nvCxnSpPr>
        <p:spPr>
          <a:xfrm flipV="1">
            <a:off x="2964543" y="2504445"/>
            <a:ext cx="0" cy="2448000"/>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30" name="Gerade Verbindung mit Pfeil 78"/>
          <p:cNvCxnSpPr/>
          <p:nvPr/>
        </p:nvCxnSpPr>
        <p:spPr>
          <a:xfrm flipH="1">
            <a:off x="2972481" y="4935340"/>
            <a:ext cx="519113" cy="0"/>
          </a:xfrm>
          <a:prstGeom prst="straightConnector1">
            <a:avLst/>
          </a:prstGeom>
          <a:ln w="25400">
            <a:headEnd type="none"/>
            <a:tailEnd type="none"/>
          </a:ln>
        </p:spPr>
        <p:style>
          <a:lnRef idx="1">
            <a:schemeClr val="accent1"/>
          </a:lnRef>
          <a:fillRef idx="0">
            <a:schemeClr val="accent1"/>
          </a:fillRef>
          <a:effectRef idx="0">
            <a:schemeClr val="accent1"/>
          </a:effectRef>
          <a:fontRef idx="minor">
            <a:schemeClr val="tx1"/>
          </a:fontRef>
        </p:style>
      </p:cxnSp>
      <p:sp>
        <p:nvSpPr>
          <p:cNvPr id="31" name="Textfeld 82"/>
          <p:cNvSpPr txBox="1">
            <a:spLocks noChangeArrowheads="1"/>
          </p:cNvSpPr>
          <p:nvPr/>
        </p:nvSpPr>
        <p:spPr bwMode="auto">
          <a:xfrm rot="5400000">
            <a:off x="4198301" y="3566773"/>
            <a:ext cx="248525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v-LV" altLang="en-US" sz="1100" dirty="0">
                <a:latin typeface="+mj-lt"/>
              </a:rPr>
              <a:t>Loan repayment</a:t>
            </a:r>
            <a:endParaRPr lang="en-US" altLang="en-US" sz="1100" dirty="0">
              <a:latin typeface="+mj-lt"/>
            </a:endParaRPr>
          </a:p>
        </p:txBody>
      </p:sp>
      <p:sp>
        <p:nvSpPr>
          <p:cNvPr id="32" name="Textfeld 83"/>
          <p:cNvSpPr txBox="1">
            <a:spLocks noChangeArrowheads="1"/>
          </p:cNvSpPr>
          <p:nvPr/>
        </p:nvSpPr>
        <p:spPr bwMode="auto">
          <a:xfrm rot="-5400000">
            <a:off x="2851048" y="3973582"/>
            <a:ext cx="4571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lv-LV" altLang="en-US" sz="1100" dirty="0">
                <a:latin typeface="+mj-lt"/>
              </a:rPr>
              <a:t>Loan</a:t>
            </a:r>
            <a:endParaRPr lang="en-US" altLang="en-US" sz="1000" dirty="0">
              <a:latin typeface="+mj-lt"/>
            </a:endParaRPr>
          </a:p>
        </p:txBody>
      </p:sp>
      <p:sp>
        <p:nvSpPr>
          <p:cNvPr id="68" name="Textfeld 4"/>
          <p:cNvSpPr txBox="1"/>
          <p:nvPr/>
        </p:nvSpPr>
        <p:spPr>
          <a:xfrm>
            <a:off x="2481943" y="6596390"/>
            <a:ext cx="7286625" cy="261610"/>
          </a:xfrm>
          <a:prstGeom prst="rect">
            <a:avLst/>
          </a:prstGeom>
          <a:noFill/>
        </p:spPr>
        <p:txBody>
          <a:bodyPr wrap="square" rtlCol="0">
            <a:spAutoFit/>
          </a:bodyPr>
          <a:lstStyle/>
          <a:p>
            <a:r>
              <a:rPr lang="de-AT" sz="1100" dirty="0">
                <a:solidFill>
                  <a:schemeClr val="bg1">
                    <a:lumMod val="50000"/>
                  </a:schemeClr>
                </a:solidFill>
                <a:latin typeface="+mj-lt"/>
              </a:rPr>
              <a:t>Source: </a:t>
            </a:r>
            <a:r>
              <a:rPr lang="lv-LV" sz="1100" dirty="0">
                <a:solidFill>
                  <a:schemeClr val="bg1">
                    <a:lumMod val="50000"/>
                  </a:schemeClr>
                </a:solidFill>
                <a:latin typeface="+mj-lt"/>
              </a:rPr>
              <a:t>modified from EnPC-INTRANS</a:t>
            </a:r>
            <a:endParaRPr lang="de-AT" sz="1100" dirty="0">
              <a:solidFill>
                <a:schemeClr val="bg1">
                  <a:lumMod val="50000"/>
                </a:schemeClr>
              </a:solidFill>
              <a:latin typeface="+mj-lt"/>
            </a:endParaRPr>
          </a:p>
        </p:txBody>
      </p:sp>
      <p:sp>
        <p:nvSpPr>
          <p:cNvPr id="82" name="Rechteck 34"/>
          <p:cNvSpPr/>
          <p:nvPr/>
        </p:nvSpPr>
        <p:spPr>
          <a:xfrm>
            <a:off x="3443968" y="2102385"/>
            <a:ext cx="1728788" cy="174003"/>
          </a:xfrm>
          <a:prstGeom prst="rect">
            <a:avLst/>
          </a:prstGeom>
          <a:solidFill>
            <a:schemeClr val="accent6">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mj-lt"/>
            </a:endParaRPr>
          </a:p>
        </p:txBody>
      </p:sp>
      <p:sp>
        <p:nvSpPr>
          <p:cNvPr id="77" name="Rectangle 76"/>
          <p:cNvSpPr/>
          <p:nvPr/>
        </p:nvSpPr>
        <p:spPr>
          <a:xfrm>
            <a:off x="3456139" y="2093918"/>
            <a:ext cx="1716616" cy="570343"/>
          </a:xfrm>
          <a:prstGeom prst="rect">
            <a:avLst/>
          </a:prstGeom>
          <a:ln w="12700">
            <a:solidFill>
              <a:schemeClr val="accent6">
                <a:lumMod val="25000"/>
              </a:schemeClr>
            </a:solidFill>
          </a:ln>
        </p:spPr>
        <p:txBody>
          <a:bodyPr wrap="none" anchor="ctr" anchorCtr="0">
            <a:noAutofit/>
          </a:bodyPr>
          <a:lstStyle/>
          <a:p>
            <a:pPr algn="ctr">
              <a:defRPr/>
            </a:pPr>
            <a:r>
              <a:rPr lang="lv-LV" dirty="0"/>
              <a:t>Facility </a:t>
            </a:r>
            <a:r>
              <a:rPr lang="en-US" dirty="0"/>
              <a:t>owner</a:t>
            </a:r>
          </a:p>
        </p:txBody>
      </p:sp>
      <p:sp>
        <p:nvSpPr>
          <p:cNvPr id="83" name="Rechteck 34"/>
          <p:cNvSpPr/>
          <p:nvPr/>
        </p:nvSpPr>
        <p:spPr>
          <a:xfrm>
            <a:off x="2964543" y="5698206"/>
            <a:ext cx="343716" cy="184887"/>
          </a:xfrm>
          <a:prstGeom prst="rect">
            <a:avLst/>
          </a:prstGeom>
          <a:solidFill>
            <a:schemeClr val="accent6">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mj-lt"/>
            </a:endParaRPr>
          </a:p>
        </p:txBody>
      </p:sp>
      <p:sp>
        <p:nvSpPr>
          <p:cNvPr id="84" name="Rectangle 83"/>
          <p:cNvSpPr/>
          <p:nvPr/>
        </p:nvSpPr>
        <p:spPr>
          <a:xfrm>
            <a:off x="3336074" y="5657891"/>
            <a:ext cx="1791516" cy="276999"/>
          </a:xfrm>
          <a:prstGeom prst="rect">
            <a:avLst/>
          </a:prstGeom>
        </p:spPr>
        <p:txBody>
          <a:bodyPr wrap="none">
            <a:spAutoFit/>
          </a:bodyPr>
          <a:lstStyle/>
          <a:p>
            <a:r>
              <a:rPr lang="en-GB" altLang="en-US" sz="1200" dirty="0"/>
              <a:t>Equity – municipal budget</a:t>
            </a:r>
            <a:endParaRPr lang="en-GB" sz="1200" dirty="0"/>
          </a:p>
        </p:txBody>
      </p:sp>
      <p:sp>
        <p:nvSpPr>
          <p:cNvPr id="85" name="Rechteck 34"/>
          <p:cNvSpPr/>
          <p:nvPr/>
        </p:nvSpPr>
        <p:spPr>
          <a:xfrm>
            <a:off x="2965941" y="5979194"/>
            <a:ext cx="342318" cy="217670"/>
          </a:xfrm>
          <a:prstGeom prst="rect">
            <a:avLst/>
          </a:prstGeom>
          <a:solidFill>
            <a:schemeClr val="accent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mj-lt"/>
            </a:endParaRPr>
          </a:p>
        </p:txBody>
      </p:sp>
      <p:sp>
        <p:nvSpPr>
          <p:cNvPr id="86" name="Rectangle 85"/>
          <p:cNvSpPr/>
          <p:nvPr/>
        </p:nvSpPr>
        <p:spPr>
          <a:xfrm>
            <a:off x="3319140" y="5965721"/>
            <a:ext cx="2278381" cy="276999"/>
          </a:xfrm>
          <a:prstGeom prst="rect">
            <a:avLst/>
          </a:prstGeom>
        </p:spPr>
        <p:txBody>
          <a:bodyPr wrap="none">
            <a:spAutoFit/>
          </a:bodyPr>
          <a:lstStyle/>
          <a:p>
            <a:r>
              <a:rPr lang="en-GB" altLang="en-US" sz="1200" dirty="0"/>
              <a:t>Third party financing – debt - loan</a:t>
            </a:r>
            <a:endParaRPr lang="en-GB" sz="1400" dirty="0"/>
          </a:p>
        </p:txBody>
      </p:sp>
      <p:cxnSp>
        <p:nvCxnSpPr>
          <p:cNvPr id="97" name="Gerade Verbindung mit Pfeil 37"/>
          <p:cNvCxnSpPr/>
          <p:nvPr/>
        </p:nvCxnSpPr>
        <p:spPr>
          <a:xfrm>
            <a:off x="3944923" y="4081210"/>
            <a:ext cx="0" cy="503531"/>
          </a:xfrm>
          <a:prstGeom prst="straightConnector1">
            <a:avLst/>
          </a:prstGeom>
          <a:ln w="254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9" name="Textfeld 42"/>
          <p:cNvSpPr txBox="1">
            <a:spLocks noChangeArrowheads="1"/>
          </p:cNvSpPr>
          <p:nvPr/>
        </p:nvSpPr>
        <p:spPr bwMode="auto">
          <a:xfrm>
            <a:off x="4012525" y="4117532"/>
            <a:ext cx="11774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v-LV" altLang="en-US" sz="1100" dirty="0" err="1">
                <a:solidFill>
                  <a:schemeClr val="bg1">
                    <a:lumMod val="75000"/>
                  </a:schemeClr>
                </a:solidFill>
                <a:latin typeface="+mj-lt"/>
              </a:rPr>
              <a:t>Energy</a:t>
            </a:r>
            <a:r>
              <a:rPr lang="lv-LV" altLang="en-US" sz="1100" dirty="0">
                <a:solidFill>
                  <a:schemeClr val="bg1">
                    <a:lumMod val="75000"/>
                  </a:schemeClr>
                </a:solidFill>
                <a:latin typeface="+mj-lt"/>
              </a:rPr>
              <a:t> </a:t>
            </a:r>
            <a:r>
              <a:rPr lang="lv-LV" altLang="en-US" sz="1100" dirty="0" err="1">
                <a:solidFill>
                  <a:schemeClr val="bg1">
                    <a:lumMod val="75000"/>
                  </a:schemeClr>
                </a:solidFill>
                <a:latin typeface="+mj-lt"/>
              </a:rPr>
              <a:t>savings</a:t>
            </a:r>
            <a:r>
              <a:rPr lang="lv-LV" altLang="en-US" sz="1100" dirty="0">
                <a:solidFill>
                  <a:schemeClr val="bg1">
                    <a:lumMod val="75000"/>
                  </a:schemeClr>
                </a:solidFill>
                <a:latin typeface="+mj-lt"/>
              </a:rPr>
              <a:t> guarantee</a:t>
            </a:r>
            <a:endParaRPr lang="en-US" altLang="en-US" sz="1100" dirty="0">
              <a:solidFill>
                <a:schemeClr val="bg1">
                  <a:lumMod val="75000"/>
                </a:schemeClr>
              </a:solidFill>
              <a:latin typeface="+mj-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46018835"/>
      </p:ext>
    </p:extLst>
  </p:cSld>
  <p:clrMapOvr>
    <a:masterClrMapping/>
  </p:clrMapOvr>
  <mc:AlternateContent xmlns:mc="http://schemas.openxmlformats.org/markup-compatibility/2006" xmlns:p14="http://schemas.microsoft.com/office/powerpoint/2010/main">
    <mc:Choice Requires="p14">
      <p:transition spd="slow" p14:dur="2000" advTm="118828"/>
    </mc:Choice>
    <mc:Fallback xmlns="">
      <p:transition spd="slow" advTm="118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926" y="637382"/>
            <a:ext cx="7342890" cy="650449"/>
          </a:xfrm>
        </p:spPr>
        <p:txBody>
          <a:bodyPr>
            <a:normAutofit/>
          </a:bodyPr>
          <a:lstStyle/>
          <a:p>
            <a:r>
              <a:rPr lang="en-US" dirty="0">
                <a:latin typeface="+mj-lt"/>
              </a:rPr>
              <a:t>Third party financing – example 2 </a:t>
            </a:r>
          </a:p>
        </p:txBody>
      </p:sp>
      <p:sp>
        <p:nvSpPr>
          <p:cNvPr id="4" name="Slide Number Placeholder 3"/>
          <p:cNvSpPr>
            <a:spLocks noGrp="1"/>
          </p:cNvSpPr>
          <p:nvPr>
            <p:ph type="sldNum" sz="quarter" idx="4294967295"/>
          </p:nvPr>
        </p:nvSpPr>
        <p:spPr/>
        <p:txBody>
          <a:bodyPr/>
          <a:lstStyle/>
          <a:p>
            <a:r>
              <a:rPr lang="en-GB">
                <a:latin typeface="+mj-lt"/>
              </a:rPr>
              <a:t>Page </a:t>
            </a:r>
            <a:fld id="{906D9719-ECBF-4673-8D35-FB83F280D78D}" type="slidenum">
              <a:rPr lang="en-GB" smtClean="0">
                <a:latin typeface="+mj-lt"/>
              </a:rPr>
              <a:pPr/>
              <a:t>11</a:t>
            </a:fld>
            <a:endParaRPr lang="en-GB" dirty="0">
              <a:latin typeface="+mj-lt"/>
            </a:endParaRPr>
          </a:p>
        </p:txBody>
      </p:sp>
      <p:sp>
        <p:nvSpPr>
          <p:cNvPr id="5" name="Textfeld 13"/>
          <p:cNvSpPr txBox="1">
            <a:spLocks noChangeArrowheads="1"/>
          </p:cNvSpPr>
          <p:nvPr/>
        </p:nvSpPr>
        <p:spPr bwMode="auto">
          <a:xfrm>
            <a:off x="3320405" y="1405863"/>
            <a:ext cx="27480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latin typeface="+mj-lt"/>
              </a:rPr>
              <a:t>ESCO </a:t>
            </a:r>
            <a:r>
              <a:rPr lang="en-GB" altLang="en-US" sz="1400" dirty="0">
                <a:latin typeface="+mj-lt"/>
              </a:rPr>
              <a:t>project financing</a:t>
            </a:r>
          </a:p>
          <a:p>
            <a:pPr algn="ctr" eaLnBrk="1" hangingPunct="1">
              <a:spcBef>
                <a:spcPct val="0"/>
              </a:spcBef>
              <a:buFontTx/>
              <a:buNone/>
            </a:pPr>
            <a:r>
              <a:rPr lang="lv-LV" altLang="en-US" sz="1400" dirty="0">
                <a:latin typeface="+mj-lt"/>
              </a:rPr>
              <a:t> debt financing</a:t>
            </a:r>
            <a:r>
              <a:rPr lang="en-GB" altLang="en-US" sz="1400" dirty="0">
                <a:latin typeface="+mj-lt"/>
              </a:rPr>
              <a:t>+equity</a:t>
            </a:r>
            <a:endParaRPr lang="en-US" altLang="en-US" sz="1400" dirty="0">
              <a:latin typeface="+mj-lt"/>
            </a:endParaRPr>
          </a:p>
        </p:txBody>
      </p:sp>
      <p:sp>
        <p:nvSpPr>
          <p:cNvPr id="7" name="Rechteck 14"/>
          <p:cNvSpPr/>
          <p:nvPr/>
        </p:nvSpPr>
        <p:spPr>
          <a:xfrm>
            <a:off x="3770202" y="2013421"/>
            <a:ext cx="1728788" cy="576263"/>
          </a:xfrm>
          <a:prstGeom prst="rect">
            <a:avLst/>
          </a:prstGeom>
          <a:solidFill>
            <a:schemeClr val="bg1">
              <a:lumMod val="95000"/>
            </a:schemeClr>
          </a:solidFill>
          <a:ln w="12700">
            <a:solidFill>
              <a:schemeClr val="accent6">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dirty="0">
                <a:solidFill>
                  <a:schemeClr val="tx1"/>
                </a:solidFill>
                <a:latin typeface="+mj-lt"/>
              </a:rPr>
              <a:t>Facility </a:t>
            </a:r>
            <a:r>
              <a:rPr lang="en-US" dirty="0">
                <a:solidFill>
                  <a:schemeClr val="tx1"/>
                </a:solidFill>
                <a:latin typeface="+mj-lt"/>
              </a:rPr>
              <a:t>owner</a:t>
            </a:r>
          </a:p>
        </p:txBody>
      </p:sp>
      <p:sp>
        <p:nvSpPr>
          <p:cNvPr id="9" name="Rechteck 21"/>
          <p:cNvSpPr/>
          <p:nvPr/>
        </p:nvSpPr>
        <p:spPr>
          <a:xfrm>
            <a:off x="3860008" y="4583060"/>
            <a:ext cx="1728787" cy="574675"/>
          </a:xfrm>
          <a:prstGeom prst="rect">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mj-lt"/>
              </a:rPr>
              <a:t>Investor/Bank</a:t>
            </a:r>
          </a:p>
        </p:txBody>
      </p:sp>
      <p:cxnSp>
        <p:nvCxnSpPr>
          <p:cNvPr id="11" name="Gerade Verbindung mit Pfeil 25"/>
          <p:cNvCxnSpPr/>
          <p:nvPr/>
        </p:nvCxnSpPr>
        <p:spPr>
          <a:xfrm>
            <a:off x="4727047" y="3966640"/>
            <a:ext cx="0" cy="58896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27"/>
          <p:cNvCxnSpPr/>
          <p:nvPr/>
        </p:nvCxnSpPr>
        <p:spPr>
          <a:xfrm>
            <a:off x="4591052" y="3978280"/>
            <a:ext cx="0" cy="587375"/>
          </a:xfrm>
          <a:prstGeom prst="straightConnector1">
            <a:avLst/>
          </a:prstGeom>
          <a:ln w="25400">
            <a:headEnd type="arrow"/>
            <a:tailEnd type="none"/>
          </a:ln>
        </p:spPr>
        <p:style>
          <a:lnRef idx="1">
            <a:schemeClr val="accent1"/>
          </a:lnRef>
          <a:fillRef idx="0">
            <a:schemeClr val="accent1"/>
          </a:fillRef>
          <a:effectRef idx="0">
            <a:schemeClr val="accent1"/>
          </a:effectRef>
          <a:fontRef idx="minor">
            <a:schemeClr val="tx1"/>
          </a:fontRef>
        </p:style>
      </p:cxnSp>
      <p:sp>
        <p:nvSpPr>
          <p:cNvPr id="16" name="Textfeld 32"/>
          <p:cNvSpPr txBox="1">
            <a:spLocks noChangeArrowheads="1"/>
          </p:cNvSpPr>
          <p:nvPr/>
        </p:nvSpPr>
        <p:spPr bwMode="auto">
          <a:xfrm>
            <a:off x="4129507" y="4153043"/>
            <a:ext cx="45717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lv-LV" altLang="en-US" sz="1100" dirty="0">
                <a:latin typeface="+mj-lt"/>
              </a:rPr>
              <a:t>Loan</a:t>
            </a:r>
            <a:endParaRPr lang="en-US" altLang="en-US" sz="1000" dirty="0">
              <a:latin typeface="+mj-lt"/>
            </a:endParaRPr>
          </a:p>
        </p:txBody>
      </p:sp>
      <p:sp>
        <p:nvSpPr>
          <p:cNvPr id="17" name="Textfeld 33"/>
          <p:cNvSpPr txBox="1">
            <a:spLocks noChangeArrowheads="1"/>
          </p:cNvSpPr>
          <p:nvPr/>
        </p:nvSpPr>
        <p:spPr bwMode="auto">
          <a:xfrm>
            <a:off x="4760914" y="4165643"/>
            <a:ext cx="11095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v-LV" altLang="en-US" sz="1100" dirty="0">
                <a:latin typeface="+mj-lt"/>
              </a:rPr>
              <a:t>Loan repayment</a:t>
            </a:r>
            <a:endParaRPr lang="en-US" altLang="en-US" sz="1100" dirty="0">
              <a:latin typeface="+mj-lt"/>
            </a:endParaRPr>
          </a:p>
        </p:txBody>
      </p:sp>
      <p:cxnSp>
        <p:nvCxnSpPr>
          <p:cNvPr id="69" name="Gerade Verbindung mit Pfeil 37"/>
          <p:cNvCxnSpPr/>
          <p:nvPr/>
        </p:nvCxnSpPr>
        <p:spPr>
          <a:xfrm>
            <a:off x="4737632" y="2614204"/>
            <a:ext cx="0" cy="756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0" name="Gerade Verbindung mit Pfeil 39"/>
          <p:cNvCxnSpPr/>
          <p:nvPr/>
        </p:nvCxnSpPr>
        <p:spPr>
          <a:xfrm>
            <a:off x="4599519" y="2611029"/>
            <a:ext cx="0" cy="756000"/>
          </a:xfrm>
          <a:prstGeom prst="straightConnector1">
            <a:avLst/>
          </a:prstGeom>
          <a:ln w="25400">
            <a:headEnd type="arrow"/>
            <a:tailEnd type="none"/>
          </a:ln>
        </p:spPr>
        <p:style>
          <a:lnRef idx="1">
            <a:schemeClr val="accent1"/>
          </a:lnRef>
          <a:fillRef idx="0">
            <a:schemeClr val="accent1"/>
          </a:fillRef>
          <a:effectRef idx="0">
            <a:schemeClr val="accent1"/>
          </a:effectRef>
          <a:fontRef idx="minor">
            <a:schemeClr val="tx1"/>
          </a:fontRef>
        </p:style>
      </p:cxnSp>
      <p:sp>
        <p:nvSpPr>
          <p:cNvPr id="71" name="Textfeld 41"/>
          <p:cNvSpPr txBox="1">
            <a:spLocks noChangeArrowheads="1"/>
          </p:cNvSpPr>
          <p:nvPr/>
        </p:nvSpPr>
        <p:spPr bwMode="auto">
          <a:xfrm>
            <a:off x="3289815" y="2671046"/>
            <a:ext cx="12636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lv-LV" altLang="en-US" sz="1100" dirty="0">
                <a:latin typeface="+mj-lt"/>
              </a:rPr>
              <a:t>Measures</a:t>
            </a:r>
            <a:br>
              <a:rPr lang="en-US" altLang="en-US" sz="1100" dirty="0">
                <a:latin typeface="+mj-lt"/>
              </a:rPr>
            </a:br>
            <a:r>
              <a:rPr lang="lv-LV" altLang="en-US" sz="1100" dirty="0">
                <a:latin typeface="+mj-lt"/>
              </a:rPr>
              <a:t>Energy saving</a:t>
            </a:r>
            <a:r>
              <a:rPr lang="de-AT" altLang="en-US" sz="1100" dirty="0">
                <a:latin typeface="+mj-lt"/>
              </a:rPr>
              <a:t>s</a:t>
            </a:r>
            <a:r>
              <a:rPr lang="lv-LV" altLang="en-US" sz="1100" dirty="0">
                <a:latin typeface="+mj-lt"/>
              </a:rPr>
              <a:t> guarantee</a:t>
            </a:r>
            <a:endParaRPr lang="en-US" altLang="en-US" sz="1100" dirty="0">
              <a:latin typeface="+mj-lt"/>
            </a:endParaRPr>
          </a:p>
        </p:txBody>
      </p:sp>
      <p:sp>
        <p:nvSpPr>
          <p:cNvPr id="72" name="Textfeld 42"/>
          <p:cNvSpPr txBox="1">
            <a:spLocks noChangeArrowheads="1"/>
          </p:cNvSpPr>
          <p:nvPr/>
        </p:nvSpPr>
        <p:spPr bwMode="auto">
          <a:xfrm>
            <a:off x="4779869" y="2740743"/>
            <a:ext cx="91403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dirty="0">
                <a:latin typeface="+mj-lt"/>
              </a:rPr>
              <a:t>Payment for </a:t>
            </a:r>
            <a:br>
              <a:rPr lang="en-US" altLang="en-US" sz="1100" dirty="0">
                <a:latin typeface="+mj-lt"/>
              </a:rPr>
            </a:br>
            <a:r>
              <a:rPr lang="en-US" altLang="en-US" sz="1100" dirty="0">
                <a:latin typeface="+mj-lt"/>
              </a:rPr>
              <a:t>services </a:t>
            </a:r>
          </a:p>
        </p:txBody>
      </p:sp>
      <p:sp>
        <p:nvSpPr>
          <p:cNvPr id="90" name="Rechteck 34"/>
          <p:cNvSpPr/>
          <p:nvPr/>
        </p:nvSpPr>
        <p:spPr>
          <a:xfrm>
            <a:off x="3790048" y="3594394"/>
            <a:ext cx="1728788" cy="375156"/>
          </a:xfrm>
          <a:prstGeom prst="rect">
            <a:avLst/>
          </a:prstGeom>
          <a:solidFill>
            <a:schemeClr val="accent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mj-lt"/>
            </a:endParaRPr>
          </a:p>
        </p:txBody>
      </p:sp>
      <p:sp>
        <p:nvSpPr>
          <p:cNvPr id="91" name="Rechteck 34"/>
          <p:cNvSpPr/>
          <p:nvPr/>
        </p:nvSpPr>
        <p:spPr>
          <a:xfrm>
            <a:off x="3790048" y="3414032"/>
            <a:ext cx="1728788" cy="174003"/>
          </a:xfrm>
          <a:prstGeom prst="rect">
            <a:avLst/>
          </a:prstGeom>
          <a:solidFill>
            <a:schemeClr val="accent6">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mj-lt"/>
            </a:endParaRPr>
          </a:p>
        </p:txBody>
      </p:sp>
      <p:sp>
        <p:nvSpPr>
          <p:cNvPr id="92" name="Rectangle 91"/>
          <p:cNvSpPr/>
          <p:nvPr/>
        </p:nvSpPr>
        <p:spPr>
          <a:xfrm>
            <a:off x="3802219" y="3405565"/>
            <a:ext cx="1716616" cy="570343"/>
          </a:xfrm>
          <a:prstGeom prst="rect">
            <a:avLst/>
          </a:prstGeom>
          <a:ln w="12700">
            <a:solidFill>
              <a:schemeClr val="accent6">
                <a:lumMod val="25000"/>
              </a:schemeClr>
            </a:solidFill>
          </a:ln>
        </p:spPr>
        <p:txBody>
          <a:bodyPr wrap="none" anchor="ctr" anchorCtr="0">
            <a:noAutofit/>
          </a:bodyPr>
          <a:lstStyle/>
          <a:p>
            <a:pPr algn="ctr">
              <a:defRPr/>
            </a:pPr>
            <a:r>
              <a:rPr lang="lv-LV" dirty="0"/>
              <a:t>ESCO</a:t>
            </a:r>
            <a:endParaRPr lang="en-US" dirty="0"/>
          </a:p>
        </p:txBody>
      </p:sp>
      <p:sp>
        <p:nvSpPr>
          <p:cNvPr id="93" name="Rechteck 34"/>
          <p:cNvSpPr/>
          <p:nvPr/>
        </p:nvSpPr>
        <p:spPr>
          <a:xfrm>
            <a:off x="3488477" y="5687263"/>
            <a:ext cx="343716" cy="184887"/>
          </a:xfrm>
          <a:prstGeom prst="rect">
            <a:avLst/>
          </a:prstGeom>
          <a:solidFill>
            <a:schemeClr val="accent6">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mj-lt"/>
            </a:endParaRPr>
          </a:p>
        </p:txBody>
      </p:sp>
      <p:sp>
        <p:nvSpPr>
          <p:cNvPr id="94" name="Rectangle 93"/>
          <p:cNvSpPr/>
          <p:nvPr/>
        </p:nvSpPr>
        <p:spPr>
          <a:xfrm>
            <a:off x="3860008" y="5646948"/>
            <a:ext cx="1375056" cy="276999"/>
          </a:xfrm>
          <a:prstGeom prst="rect">
            <a:avLst/>
          </a:prstGeom>
        </p:spPr>
        <p:txBody>
          <a:bodyPr wrap="none">
            <a:spAutoFit/>
          </a:bodyPr>
          <a:lstStyle/>
          <a:p>
            <a:r>
              <a:rPr lang="en-GB" altLang="en-US" sz="1200" dirty="0"/>
              <a:t>Equity</a:t>
            </a:r>
            <a:r>
              <a:rPr lang="lv-LV" altLang="en-US" sz="1200" dirty="0"/>
              <a:t>/quasi equity</a:t>
            </a:r>
            <a:endParaRPr lang="en-GB" sz="1200" dirty="0"/>
          </a:p>
        </p:txBody>
      </p:sp>
      <p:sp>
        <p:nvSpPr>
          <p:cNvPr id="95" name="Rechteck 34"/>
          <p:cNvSpPr/>
          <p:nvPr/>
        </p:nvSpPr>
        <p:spPr>
          <a:xfrm>
            <a:off x="3489875" y="5968251"/>
            <a:ext cx="342318" cy="217670"/>
          </a:xfrm>
          <a:prstGeom prst="rect">
            <a:avLst/>
          </a:prstGeom>
          <a:solidFill>
            <a:schemeClr val="accent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mj-lt"/>
            </a:endParaRPr>
          </a:p>
        </p:txBody>
      </p:sp>
      <p:sp>
        <p:nvSpPr>
          <p:cNvPr id="96" name="Rectangle 95"/>
          <p:cNvSpPr/>
          <p:nvPr/>
        </p:nvSpPr>
        <p:spPr>
          <a:xfrm>
            <a:off x="3843074" y="5954778"/>
            <a:ext cx="2278381" cy="276999"/>
          </a:xfrm>
          <a:prstGeom prst="rect">
            <a:avLst/>
          </a:prstGeom>
        </p:spPr>
        <p:txBody>
          <a:bodyPr wrap="none">
            <a:spAutoFit/>
          </a:bodyPr>
          <a:lstStyle/>
          <a:p>
            <a:r>
              <a:rPr lang="en-GB" altLang="en-US" sz="1200" dirty="0"/>
              <a:t>Third party financing – debt - loan</a:t>
            </a:r>
            <a:endParaRPr lang="en-GB" sz="1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349573071"/>
      </p:ext>
    </p:extLst>
  </p:cSld>
  <p:clrMapOvr>
    <a:masterClrMapping/>
  </p:clrMapOvr>
  <mc:AlternateContent xmlns:mc="http://schemas.openxmlformats.org/markup-compatibility/2006" xmlns:p14="http://schemas.microsoft.com/office/powerpoint/2010/main">
    <mc:Choice Requires="p14">
      <p:transition spd="slow" p14:dur="2000" advTm="40474"/>
    </mc:Choice>
    <mc:Fallback xmlns="">
      <p:transition spd="slow" advTm="40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hteck 34"/>
          <p:cNvSpPr/>
          <p:nvPr/>
        </p:nvSpPr>
        <p:spPr>
          <a:xfrm>
            <a:off x="4425272" y="3374760"/>
            <a:ext cx="864000" cy="555604"/>
          </a:xfrm>
          <a:prstGeom prst="rect">
            <a:avLst/>
          </a:prstGeom>
          <a:solidFill>
            <a:schemeClr val="bg1">
              <a:lumMod val="95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mj-lt"/>
            </a:endParaRPr>
          </a:p>
        </p:txBody>
      </p:sp>
      <p:sp>
        <p:nvSpPr>
          <p:cNvPr id="2" name="Title 1"/>
          <p:cNvSpPr>
            <a:spLocks noGrp="1"/>
          </p:cNvSpPr>
          <p:nvPr>
            <p:ph type="title"/>
          </p:nvPr>
        </p:nvSpPr>
        <p:spPr>
          <a:xfrm>
            <a:off x="694350" y="519774"/>
            <a:ext cx="7342890" cy="650449"/>
          </a:xfrm>
        </p:spPr>
        <p:txBody>
          <a:bodyPr>
            <a:normAutofit/>
          </a:bodyPr>
          <a:lstStyle/>
          <a:p>
            <a:r>
              <a:rPr lang="lv-LV" dirty="0">
                <a:latin typeface="+mj-lt"/>
              </a:rPr>
              <a:t>Third party </a:t>
            </a:r>
            <a:r>
              <a:rPr lang="lv-LV" dirty="0" err="1">
                <a:latin typeface="+mj-lt"/>
              </a:rPr>
              <a:t>financing</a:t>
            </a:r>
            <a:r>
              <a:rPr lang="en-GB" dirty="0">
                <a:latin typeface="+mj-lt"/>
              </a:rPr>
              <a:t> – example</a:t>
            </a:r>
            <a:r>
              <a:rPr lang="lv-LV" dirty="0">
                <a:latin typeface="+mj-lt"/>
              </a:rPr>
              <a:t> 3 </a:t>
            </a:r>
            <a:endParaRPr lang="en-GB" dirty="0">
              <a:latin typeface="+mj-lt"/>
            </a:endParaRPr>
          </a:p>
        </p:txBody>
      </p:sp>
      <p:sp>
        <p:nvSpPr>
          <p:cNvPr id="33" name="Textfeld 45"/>
          <p:cNvSpPr txBox="1">
            <a:spLocks noChangeArrowheads="1"/>
          </p:cNvSpPr>
          <p:nvPr/>
        </p:nvSpPr>
        <p:spPr bwMode="auto">
          <a:xfrm>
            <a:off x="3209746" y="1248470"/>
            <a:ext cx="26722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1400" dirty="0">
                <a:latin typeface="+mj-lt"/>
              </a:rPr>
              <a:t>ESCO project financing</a:t>
            </a:r>
          </a:p>
          <a:p>
            <a:pPr algn="ctr" eaLnBrk="1" hangingPunct="1">
              <a:spcBef>
                <a:spcPct val="0"/>
              </a:spcBef>
              <a:buNone/>
            </a:pPr>
            <a:r>
              <a:rPr lang="en-US" altLang="en-US" sz="1400" dirty="0">
                <a:latin typeface="+mj-lt"/>
              </a:rPr>
              <a:t>debt </a:t>
            </a:r>
            <a:r>
              <a:rPr lang="en-US" altLang="en-US" sz="1400" dirty="0" err="1">
                <a:latin typeface="+mj-lt"/>
              </a:rPr>
              <a:t>financing+equity</a:t>
            </a:r>
            <a:endParaRPr lang="en-US" altLang="en-US" sz="1400" dirty="0">
              <a:latin typeface="+mj-lt"/>
            </a:endParaRPr>
          </a:p>
          <a:p>
            <a:pPr algn="ctr" eaLnBrk="1" hangingPunct="1">
              <a:spcBef>
                <a:spcPct val="0"/>
              </a:spcBef>
              <a:buFontTx/>
              <a:buNone/>
            </a:pPr>
            <a:r>
              <a:rPr lang="en-US" altLang="en-US" sz="1200" dirty="0">
                <a:latin typeface="+mj-lt"/>
              </a:rPr>
              <a:t>(with sale of receivables - forfaiting)</a:t>
            </a:r>
          </a:p>
        </p:txBody>
      </p:sp>
      <p:sp>
        <p:nvSpPr>
          <p:cNvPr id="34" name="Rechteck 46"/>
          <p:cNvSpPr/>
          <p:nvPr/>
        </p:nvSpPr>
        <p:spPr>
          <a:xfrm>
            <a:off x="3590359" y="1979114"/>
            <a:ext cx="1728788" cy="576262"/>
          </a:xfrm>
          <a:prstGeom prst="rect">
            <a:avLst/>
          </a:prstGeom>
          <a:solidFill>
            <a:schemeClr val="accent3">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dirty="0">
                <a:solidFill>
                  <a:schemeClr val="tx1"/>
                </a:solidFill>
                <a:latin typeface="+mj-lt"/>
              </a:rPr>
              <a:t>Facility </a:t>
            </a:r>
            <a:r>
              <a:rPr lang="en-US" dirty="0">
                <a:solidFill>
                  <a:schemeClr val="tx1"/>
                </a:solidFill>
                <a:latin typeface="+mj-lt"/>
              </a:rPr>
              <a:t>owner</a:t>
            </a:r>
          </a:p>
        </p:txBody>
      </p:sp>
      <p:cxnSp>
        <p:nvCxnSpPr>
          <p:cNvPr id="36" name="Gerade Verbindung mit Pfeil 54"/>
          <p:cNvCxnSpPr/>
          <p:nvPr/>
        </p:nvCxnSpPr>
        <p:spPr>
          <a:xfrm>
            <a:off x="3733970" y="3923395"/>
            <a:ext cx="0" cy="1020762"/>
          </a:xfrm>
          <a:prstGeom prst="straightConnector1">
            <a:avLst/>
          </a:prstGeom>
          <a:ln w="25400">
            <a:headEnd type="arrow"/>
            <a:tailEnd type="none"/>
          </a:ln>
        </p:spPr>
        <p:style>
          <a:lnRef idx="1">
            <a:schemeClr val="accent1"/>
          </a:lnRef>
          <a:fillRef idx="0">
            <a:schemeClr val="accent1"/>
          </a:fillRef>
          <a:effectRef idx="0">
            <a:schemeClr val="accent1"/>
          </a:effectRef>
          <a:fontRef idx="minor">
            <a:schemeClr val="tx1"/>
          </a:fontRef>
        </p:style>
      </p:cxnSp>
      <p:sp>
        <p:nvSpPr>
          <p:cNvPr id="39" name="Textfeld 57"/>
          <p:cNvSpPr txBox="1">
            <a:spLocks noChangeArrowheads="1"/>
          </p:cNvSpPr>
          <p:nvPr/>
        </p:nvSpPr>
        <p:spPr bwMode="auto">
          <a:xfrm>
            <a:off x="3186916" y="4324394"/>
            <a:ext cx="44595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lv-LV" altLang="en-US" sz="1050" dirty="0">
                <a:latin typeface="+mj-lt"/>
              </a:rPr>
              <a:t>Loan</a:t>
            </a:r>
            <a:endParaRPr lang="en-US" altLang="en-US" sz="1000" dirty="0">
              <a:latin typeface="+mj-lt"/>
            </a:endParaRPr>
          </a:p>
        </p:txBody>
      </p:sp>
      <p:cxnSp>
        <p:nvCxnSpPr>
          <p:cNvPr id="47" name="Gerade Verbindung mit Pfeil 87"/>
          <p:cNvCxnSpPr/>
          <p:nvPr/>
        </p:nvCxnSpPr>
        <p:spPr>
          <a:xfrm>
            <a:off x="3864785" y="3970494"/>
            <a:ext cx="0" cy="973663"/>
          </a:xfrm>
          <a:prstGeom prst="straightConnector1">
            <a:avLst/>
          </a:prstGeom>
          <a:ln w="25400">
            <a:prstDash val="solid"/>
            <a:tailEnd type="arrow"/>
          </a:ln>
        </p:spPr>
        <p:style>
          <a:lnRef idx="1">
            <a:schemeClr val="accent1"/>
          </a:lnRef>
          <a:fillRef idx="0">
            <a:schemeClr val="accent1"/>
          </a:fillRef>
          <a:effectRef idx="0">
            <a:schemeClr val="accent1"/>
          </a:effectRef>
          <a:fontRef idx="minor">
            <a:schemeClr val="tx1"/>
          </a:fontRef>
        </p:style>
      </p:cxnSp>
      <p:sp>
        <p:nvSpPr>
          <p:cNvPr id="48" name="Textfeld 88"/>
          <p:cNvSpPr txBox="1">
            <a:spLocks noChangeArrowheads="1"/>
          </p:cNvSpPr>
          <p:nvPr/>
        </p:nvSpPr>
        <p:spPr bwMode="auto">
          <a:xfrm rot="5400000">
            <a:off x="4895878" y="4336524"/>
            <a:ext cx="9128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000" dirty="0">
                <a:latin typeface="+mj-lt"/>
              </a:rPr>
              <a:t>Sale of  claims</a:t>
            </a:r>
          </a:p>
        </p:txBody>
      </p:sp>
      <p:cxnSp>
        <p:nvCxnSpPr>
          <p:cNvPr id="50" name="Gerade Verbindung mit Pfeil 62"/>
          <p:cNvCxnSpPr/>
          <p:nvPr/>
        </p:nvCxnSpPr>
        <p:spPr>
          <a:xfrm>
            <a:off x="4572351" y="3126798"/>
            <a:ext cx="1030225" cy="0"/>
          </a:xfrm>
          <a:prstGeom prst="straightConnector1">
            <a:avLst/>
          </a:prstGeom>
          <a:ln w="12700">
            <a:prstDash val="sysDash"/>
            <a:tailEnd type="none"/>
          </a:ln>
        </p:spPr>
        <p:style>
          <a:lnRef idx="1">
            <a:schemeClr val="accent1"/>
          </a:lnRef>
          <a:fillRef idx="0">
            <a:schemeClr val="accent1"/>
          </a:fillRef>
          <a:effectRef idx="0">
            <a:schemeClr val="accent1"/>
          </a:effectRef>
          <a:fontRef idx="minor">
            <a:schemeClr val="tx1"/>
          </a:fontRef>
        </p:style>
      </p:cxnSp>
      <p:cxnSp>
        <p:nvCxnSpPr>
          <p:cNvPr id="51" name="Gerade Verbindung mit Pfeil 63"/>
          <p:cNvCxnSpPr/>
          <p:nvPr/>
        </p:nvCxnSpPr>
        <p:spPr>
          <a:xfrm flipV="1">
            <a:off x="5589349" y="3106231"/>
            <a:ext cx="0" cy="1836000"/>
          </a:xfrm>
          <a:prstGeom prst="straightConnector1">
            <a:avLst/>
          </a:prstGeom>
          <a:ln w="12700">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Gerade Verbindung mit Pfeil 66"/>
          <p:cNvCxnSpPr/>
          <p:nvPr/>
        </p:nvCxnSpPr>
        <p:spPr>
          <a:xfrm flipV="1">
            <a:off x="4393432" y="4024199"/>
            <a:ext cx="0" cy="857559"/>
          </a:xfrm>
          <a:prstGeom prst="straightConnector1">
            <a:avLst/>
          </a:prstGeom>
          <a:ln w="12700">
            <a:prstDash val="sysDash"/>
            <a:headEnd type="arrow"/>
            <a:tailEnd type="none"/>
          </a:ln>
        </p:spPr>
        <p:style>
          <a:lnRef idx="1">
            <a:schemeClr val="accent1"/>
          </a:lnRef>
          <a:fillRef idx="0">
            <a:schemeClr val="accent1"/>
          </a:fillRef>
          <a:effectRef idx="0">
            <a:schemeClr val="accent1"/>
          </a:effectRef>
          <a:fontRef idx="minor">
            <a:schemeClr val="tx1"/>
          </a:fontRef>
        </p:style>
      </p:cxnSp>
      <p:sp>
        <p:nvSpPr>
          <p:cNvPr id="58" name="Rechteck 49"/>
          <p:cNvSpPr/>
          <p:nvPr/>
        </p:nvSpPr>
        <p:spPr>
          <a:xfrm>
            <a:off x="3230249" y="4979871"/>
            <a:ext cx="1468025" cy="576263"/>
          </a:xfrm>
          <a:prstGeom prst="rect">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mj-lt"/>
              </a:rPr>
              <a:t>Investor/Bank</a:t>
            </a:r>
          </a:p>
        </p:txBody>
      </p:sp>
      <p:cxnSp>
        <p:nvCxnSpPr>
          <p:cNvPr id="73" name="Gerade Verbindung mit Pfeil 37"/>
          <p:cNvCxnSpPr/>
          <p:nvPr/>
        </p:nvCxnSpPr>
        <p:spPr>
          <a:xfrm>
            <a:off x="4531545" y="2581776"/>
            <a:ext cx="0" cy="756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4" name="Gerade Verbindung mit Pfeil 39"/>
          <p:cNvCxnSpPr/>
          <p:nvPr/>
        </p:nvCxnSpPr>
        <p:spPr>
          <a:xfrm>
            <a:off x="4393432" y="2578601"/>
            <a:ext cx="0" cy="756000"/>
          </a:xfrm>
          <a:prstGeom prst="straightConnector1">
            <a:avLst/>
          </a:prstGeom>
          <a:ln w="25400">
            <a:headEnd type="arrow"/>
            <a:tailEnd type="none"/>
          </a:ln>
        </p:spPr>
        <p:style>
          <a:lnRef idx="1">
            <a:schemeClr val="accent1"/>
          </a:lnRef>
          <a:fillRef idx="0">
            <a:schemeClr val="accent1"/>
          </a:fillRef>
          <a:effectRef idx="0">
            <a:schemeClr val="accent1"/>
          </a:effectRef>
          <a:fontRef idx="minor">
            <a:schemeClr val="tx1"/>
          </a:fontRef>
        </p:style>
      </p:cxnSp>
      <p:sp>
        <p:nvSpPr>
          <p:cNvPr id="75" name="Textfeld 41"/>
          <p:cNvSpPr txBox="1">
            <a:spLocks noChangeArrowheads="1"/>
          </p:cNvSpPr>
          <p:nvPr/>
        </p:nvSpPr>
        <p:spPr bwMode="auto">
          <a:xfrm>
            <a:off x="3102145" y="2643368"/>
            <a:ext cx="12636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100" dirty="0">
                <a:latin typeface="+mj-lt"/>
              </a:rPr>
              <a:t>Measures</a:t>
            </a:r>
            <a:br>
              <a:rPr lang="en-US" altLang="en-US" sz="1100" dirty="0">
                <a:latin typeface="+mj-lt"/>
              </a:rPr>
            </a:br>
            <a:r>
              <a:rPr lang="en-US" altLang="en-US" sz="1100" dirty="0">
                <a:latin typeface="+mj-lt"/>
              </a:rPr>
              <a:t>Energy savings guarantee</a:t>
            </a:r>
          </a:p>
        </p:txBody>
      </p:sp>
      <p:sp>
        <p:nvSpPr>
          <p:cNvPr id="76" name="Textfeld 42"/>
          <p:cNvSpPr txBox="1">
            <a:spLocks noChangeArrowheads="1"/>
          </p:cNvSpPr>
          <p:nvPr/>
        </p:nvSpPr>
        <p:spPr bwMode="auto">
          <a:xfrm>
            <a:off x="4531545" y="2634849"/>
            <a:ext cx="91403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dirty="0">
                <a:latin typeface="+mj-lt"/>
              </a:rPr>
              <a:t>Payment for </a:t>
            </a:r>
            <a:br>
              <a:rPr lang="en-US" altLang="en-US" sz="1100" dirty="0">
                <a:latin typeface="+mj-lt"/>
              </a:rPr>
            </a:br>
            <a:r>
              <a:rPr lang="en-US" altLang="en-US" sz="1100" dirty="0">
                <a:latin typeface="+mj-lt"/>
              </a:rPr>
              <a:t>services </a:t>
            </a:r>
          </a:p>
        </p:txBody>
      </p:sp>
      <p:sp>
        <p:nvSpPr>
          <p:cNvPr id="104" name="Textfeld 33"/>
          <p:cNvSpPr txBox="1">
            <a:spLocks noChangeArrowheads="1"/>
          </p:cNvSpPr>
          <p:nvPr/>
        </p:nvSpPr>
        <p:spPr bwMode="auto">
          <a:xfrm rot="16200000">
            <a:off x="3477559" y="4337425"/>
            <a:ext cx="11095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v-LV" altLang="en-US" sz="1100" dirty="0">
                <a:latin typeface="+mj-lt"/>
              </a:rPr>
              <a:t>Loan repayment</a:t>
            </a:r>
            <a:endParaRPr lang="en-US" altLang="en-US" sz="1100" dirty="0">
              <a:latin typeface="+mj-lt"/>
            </a:endParaRPr>
          </a:p>
        </p:txBody>
      </p:sp>
      <p:cxnSp>
        <p:nvCxnSpPr>
          <p:cNvPr id="106" name="Gerade Verbindung mit Pfeil 66"/>
          <p:cNvCxnSpPr/>
          <p:nvPr/>
        </p:nvCxnSpPr>
        <p:spPr>
          <a:xfrm>
            <a:off x="5030583" y="3795610"/>
            <a:ext cx="0" cy="1112034"/>
          </a:xfrm>
          <a:prstGeom prst="straightConnector1">
            <a:avLst/>
          </a:prstGeom>
          <a:ln w="12700">
            <a:prstDash val="sysDash"/>
            <a:headEnd type="arrow"/>
            <a:tailEnd type="none"/>
          </a:ln>
        </p:spPr>
        <p:style>
          <a:lnRef idx="1">
            <a:schemeClr val="accent1"/>
          </a:lnRef>
          <a:fillRef idx="0">
            <a:schemeClr val="accent1"/>
          </a:fillRef>
          <a:effectRef idx="0">
            <a:schemeClr val="accent1"/>
          </a:effectRef>
          <a:fontRef idx="minor">
            <a:schemeClr val="tx1"/>
          </a:fontRef>
        </p:style>
      </p:cxnSp>
      <p:cxnSp>
        <p:nvCxnSpPr>
          <p:cNvPr id="109" name="Gerade Verbindung mit Pfeil 71"/>
          <p:cNvCxnSpPr/>
          <p:nvPr/>
        </p:nvCxnSpPr>
        <p:spPr>
          <a:xfrm>
            <a:off x="4405275" y="4002425"/>
            <a:ext cx="625308" cy="0"/>
          </a:xfrm>
          <a:prstGeom prst="straightConnector1">
            <a:avLst/>
          </a:prstGeom>
          <a:ln w="12700">
            <a:prstDash val="sysDash"/>
            <a:tailEnd type="none"/>
          </a:ln>
        </p:spPr>
        <p:style>
          <a:lnRef idx="1">
            <a:schemeClr val="accent1"/>
          </a:lnRef>
          <a:fillRef idx="0">
            <a:schemeClr val="accent1"/>
          </a:fillRef>
          <a:effectRef idx="0">
            <a:schemeClr val="accent1"/>
          </a:effectRef>
          <a:fontRef idx="minor">
            <a:schemeClr val="tx1"/>
          </a:fontRef>
        </p:style>
      </p:cxnSp>
      <p:cxnSp>
        <p:nvCxnSpPr>
          <p:cNvPr id="113" name="Gerade Verbindung mit Pfeil 66"/>
          <p:cNvCxnSpPr/>
          <p:nvPr/>
        </p:nvCxnSpPr>
        <p:spPr>
          <a:xfrm flipV="1">
            <a:off x="5260206" y="3998797"/>
            <a:ext cx="0" cy="936000"/>
          </a:xfrm>
          <a:prstGeom prst="straightConnector1">
            <a:avLst/>
          </a:prstGeom>
          <a:ln w="12700">
            <a:prstDash val="sysDash"/>
            <a:headEnd type="arrow"/>
            <a:tailEnd type="none"/>
          </a:ln>
        </p:spPr>
        <p:style>
          <a:lnRef idx="1">
            <a:schemeClr val="accent1"/>
          </a:lnRef>
          <a:fillRef idx="0">
            <a:schemeClr val="accent1"/>
          </a:fillRef>
          <a:effectRef idx="0">
            <a:schemeClr val="accent1"/>
          </a:effectRef>
          <a:fontRef idx="minor">
            <a:schemeClr val="tx1"/>
          </a:fontRef>
        </p:style>
      </p:cxnSp>
      <p:sp>
        <p:nvSpPr>
          <p:cNvPr id="114" name="Textfeld 88"/>
          <p:cNvSpPr txBox="1">
            <a:spLocks noChangeArrowheads="1"/>
          </p:cNvSpPr>
          <p:nvPr/>
        </p:nvSpPr>
        <p:spPr bwMode="auto">
          <a:xfrm rot="5400000">
            <a:off x="4206858" y="4247447"/>
            <a:ext cx="7521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v-LV" altLang="en-US" sz="1000" dirty="0">
                <a:latin typeface="+mj-lt"/>
              </a:rPr>
              <a:t>Debt</a:t>
            </a:r>
          </a:p>
          <a:p>
            <a:pPr algn="ctr" eaLnBrk="1" hangingPunct="1">
              <a:spcBef>
                <a:spcPct val="0"/>
              </a:spcBef>
              <a:buFontTx/>
              <a:buNone/>
            </a:pPr>
            <a:r>
              <a:rPr lang="lv-LV" altLang="en-US" sz="1000" dirty="0">
                <a:latin typeface="+mj-lt"/>
              </a:rPr>
              <a:t>repayment</a:t>
            </a:r>
            <a:endParaRPr lang="en-US" altLang="en-US" sz="1000" dirty="0">
              <a:latin typeface="+mj-lt"/>
            </a:endParaRPr>
          </a:p>
        </p:txBody>
      </p:sp>
      <p:sp>
        <p:nvSpPr>
          <p:cNvPr id="118" name="Rechteck 34"/>
          <p:cNvSpPr/>
          <p:nvPr/>
        </p:nvSpPr>
        <p:spPr>
          <a:xfrm>
            <a:off x="3597189" y="3552287"/>
            <a:ext cx="828000" cy="375156"/>
          </a:xfrm>
          <a:prstGeom prst="rect">
            <a:avLst/>
          </a:prstGeom>
          <a:solidFill>
            <a:schemeClr val="accent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mj-lt"/>
            </a:endParaRPr>
          </a:p>
        </p:txBody>
      </p:sp>
      <p:sp>
        <p:nvSpPr>
          <p:cNvPr id="119" name="Rechteck 34"/>
          <p:cNvSpPr/>
          <p:nvPr/>
        </p:nvSpPr>
        <p:spPr>
          <a:xfrm>
            <a:off x="3596178" y="3370115"/>
            <a:ext cx="828000" cy="172800"/>
          </a:xfrm>
          <a:prstGeom prst="rect">
            <a:avLst/>
          </a:prstGeom>
          <a:solidFill>
            <a:schemeClr val="accent6">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mj-lt"/>
            </a:endParaRPr>
          </a:p>
        </p:txBody>
      </p:sp>
      <p:sp>
        <p:nvSpPr>
          <p:cNvPr id="120" name="Rectangle 119"/>
          <p:cNvSpPr/>
          <p:nvPr/>
        </p:nvSpPr>
        <p:spPr>
          <a:xfrm>
            <a:off x="3585659" y="3362319"/>
            <a:ext cx="1716616" cy="570343"/>
          </a:xfrm>
          <a:prstGeom prst="rect">
            <a:avLst/>
          </a:prstGeom>
          <a:ln w="12700">
            <a:solidFill>
              <a:schemeClr val="accent6">
                <a:lumMod val="25000"/>
              </a:schemeClr>
            </a:solidFill>
          </a:ln>
        </p:spPr>
        <p:txBody>
          <a:bodyPr wrap="none" anchor="ctr" anchorCtr="0">
            <a:noAutofit/>
          </a:bodyPr>
          <a:lstStyle/>
          <a:p>
            <a:pPr algn="ctr">
              <a:defRPr/>
            </a:pPr>
            <a:r>
              <a:rPr lang="lv-LV" dirty="0"/>
              <a:t>ESCO</a:t>
            </a:r>
            <a:endParaRPr lang="en-US" dirty="0"/>
          </a:p>
        </p:txBody>
      </p:sp>
      <p:sp>
        <p:nvSpPr>
          <p:cNvPr id="122" name="Rechteck 34"/>
          <p:cNvSpPr/>
          <p:nvPr/>
        </p:nvSpPr>
        <p:spPr>
          <a:xfrm>
            <a:off x="3313136" y="5661451"/>
            <a:ext cx="343716" cy="184887"/>
          </a:xfrm>
          <a:prstGeom prst="rect">
            <a:avLst/>
          </a:prstGeom>
          <a:solidFill>
            <a:schemeClr val="accent6">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mj-lt"/>
            </a:endParaRPr>
          </a:p>
        </p:txBody>
      </p:sp>
      <p:sp>
        <p:nvSpPr>
          <p:cNvPr id="123" name="Rectangle 122"/>
          <p:cNvSpPr/>
          <p:nvPr/>
        </p:nvSpPr>
        <p:spPr>
          <a:xfrm>
            <a:off x="3684667" y="5621136"/>
            <a:ext cx="1375056" cy="276999"/>
          </a:xfrm>
          <a:prstGeom prst="rect">
            <a:avLst/>
          </a:prstGeom>
        </p:spPr>
        <p:txBody>
          <a:bodyPr wrap="none">
            <a:spAutoFit/>
          </a:bodyPr>
          <a:lstStyle/>
          <a:p>
            <a:r>
              <a:rPr lang="en-GB" altLang="en-US" sz="1200" dirty="0"/>
              <a:t>Equity</a:t>
            </a:r>
            <a:r>
              <a:rPr lang="lv-LV" altLang="en-US" sz="1200" dirty="0"/>
              <a:t>/quasi equity</a:t>
            </a:r>
            <a:endParaRPr lang="en-GB" sz="1200" dirty="0"/>
          </a:p>
        </p:txBody>
      </p:sp>
      <p:sp>
        <p:nvSpPr>
          <p:cNvPr id="124" name="Rechteck 34"/>
          <p:cNvSpPr/>
          <p:nvPr/>
        </p:nvSpPr>
        <p:spPr>
          <a:xfrm>
            <a:off x="3314534" y="5942439"/>
            <a:ext cx="342318" cy="217670"/>
          </a:xfrm>
          <a:prstGeom prst="rect">
            <a:avLst/>
          </a:prstGeom>
          <a:solidFill>
            <a:schemeClr val="accent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mj-lt"/>
            </a:endParaRPr>
          </a:p>
        </p:txBody>
      </p:sp>
      <p:sp>
        <p:nvSpPr>
          <p:cNvPr id="125" name="Rectangle 124"/>
          <p:cNvSpPr/>
          <p:nvPr/>
        </p:nvSpPr>
        <p:spPr>
          <a:xfrm>
            <a:off x="3667733" y="5928966"/>
            <a:ext cx="2278381" cy="276999"/>
          </a:xfrm>
          <a:prstGeom prst="rect">
            <a:avLst/>
          </a:prstGeom>
        </p:spPr>
        <p:txBody>
          <a:bodyPr wrap="none">
            <a:spAutoFit/>
          </a:bodyPr>
          <a:lstStyle/>
          <a:p>
            <a:r>
              <a:rPr lang="en-GB" altLang="en-US" sz="1200" dirty="0"/>
              <a:t>Third party financing – debt - loan</a:t>
            </a:r>
            <a:endParaRPr lang="en-GB" sz="1400" dirty="0"/>
          </a:p>
        </p:txBody>
      </p:sp>
      <p:sp>
        <p:nvSpPr>
          <p:cNvPr id="126" name="Rectangle 125"/>
          <p:cNvSpPr/>
          <p:nvPr/>
        </p:nvSpPr>
        <p:spPr>
          <a:xfrm>
            <a:off x="3684667" y="6170922"/>
            <a:ext cx="1336124" cy="276999"/>
          </a:xfrm>
          <a:prstGeom prst="rect">
            <a:avLst/>
          </a:prstGeom>
        </p:spPr>
        <p:txBody>
          <a:bodyPr wrap="square">
            <a:spAutoFit/>
          </a:bodyPr>
          <a:lstStyle/>
          <a:p>
            <a:r>
              <a:rPr lang="lv-LV" altLang="en-US" sz="1200" dirty="0"/>
              <a:t>With forfa</a:t>
            </a:r>
            <a:r>
              <a:rPr lang="en-GB" altLang="en-US" sz="1200" dirty="0" err="1"/>
              <a:t>i</a:t>
            </a:r>
            <a:r>
              <a:rPr lang="lv-LV" altLang="en-US" sz="1200" dirty="0"/>
              <a:t>ting</a:t>
            </a:r>
            <a:endParaRPr lang="en-GB" sz="1400" dirty="0"/>
          </a:p>
        </p:txBody>
      </p:sp>
      <p:sp>
        <p:nvSpPr>
          <p:cNvPr id="127" name="Textfeld 88"/>
          <p:cNvSpPr txBox="1">
            <a:spLocks noChangeArrowheads="1"/>
          </p:cNvSpPr>
          <p:nvPr/>
        </p:nvSpPr>
        <p:spPr bwMode="auto">
          <a:xfrm rot="5400000">
            <a:off x="4794713" y="4378293"/>
            <a:ext cx="6415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v-LV" altLang="en-US" sz="1000" dirty="0">
                <a:latin typeface="+mj-lt"/>
              </a:rPr>
              <a:t>Payment</a:t>
            </a:r>
            <a:endParaRPr lang="en-US" altLang="en-US" sz="1000" dirty="0">
              <a:latin typeface="+mj-lt"/>
            </a:endParaRPr>
          </a:p>
        </p:txBody>
      </p:sp>
      <p:cxnSp>
        <p:nvCxnSpPr>
          <p:cNvPr id="129" name="Gerade Verbindung mit Pfeil 71"/>
          <p:cNvCxnSpPr/>
          <p:nvPr/>
        </p:nvCxnSpPr>
        <p:spPr>
          <a:xfrm flipV="1">
            <a:off x="3283524" y="6315222"/>
            <a:ext cx="373328" cy="0"/>
          </a:xfrm>
          <a:prstGeom prst="straightConnector1">
            <a:avLst/>
          </a:prstGeom>
          <a:ln w="12700">
            <a:prstDash val="sysDash"/>
            <a:tailEnd type="none"/>
          </a:ln>
        </p:spPr>
        <p:style>
          <a:lnRef idx="1">
            <a:schemeClr val="accent1"/>
          </a:lnRef>
          <a:fillRef idx="0">
            <a:schemeClr val="accent1"/>
          </a:fillRef>
          <a:effectRef idx="0">
            <a:schemeClr val="accent1"/>
          </a:effectRef>
          <a:fontRef idx="minor">
            <a:schemeClr val="tx1"/>
          </a:fontRef>
        </p:style>
      </p:cxnSp>
      <p:sp>
        <p:nvSpPr>
          <p:cNvPr id="131" name="Rectangle 130"/>
          <p:cNvSpPr/>
          <p:nvPr/>
        </p:nvSpPr>
        <p:spPr>
          <a:xfrm>
            <a:off x="4834468" y="4976807"/>
            <a:ext cx="1237986" cy="646331"/>
          </a:xfrm>
          <a:prstGeom prst="rect">
            <a:avLst/>
          </a:pr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lv-LV" sz="1200" dirty="0">
                <a:solidFill>
                  <a:schemeClr val="tx1"/>
                </a:solidFill>
                <a:latin typeface="+mj-lt"/>
              </a:rPr>
              <a:t>Bank/fund/agent representing an investor</a:t>
            </a:r>
            <a:endParaRPr lang="en-US" sz="1200" dirty="0">
              <a:solidFill>
                <a:schemeClr val="tx1"/>
              </a:solidFill>
              <a:latin typeface="+mj-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09671401"/>
      </p:ext>
    </p:extLst>
  </p:cSld>
  <p:clrMapOvr>
    <a:masterClrMapping/>
  </p:clrMapOvr>
  <mc:AlternateContent xmlns:mc="http://schemas.openxmlformats.org/markup-compatibility/2006" xmlns:p14="http://schemas.microsoft.com/office/powerpoint/2010/main">
    <mc:Choice Requires="p14">
      <p:transition spd="slow" p14:dur="2000" advTm="145979"/>
    </mc:Choice>
    <mc:Fallback xmlns="">
      <p:transition spd="slow" advTm="145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3F54-5C5B-4BAD-B102-A1736941620D}"/>
              </a:ext>
            </a:extLst>
          </p:cNvPr>
          <p:cNvSpPr>
            <a:spLocks noGrp="1"/>
          </p:cNvSpPr>
          <p:nvPr>
            <p:ph type="title"/>
          </p:nvPr>
        </p:nvSpPr>
        <p:spPr>
          <a:xfrm>
            <a:off x="457199" y="663957"/>
            <a:ext cx="8229600" cy="934599"/>
          </a:xfrm>
        </p:spPr>
        <p:txBody>
          <a:bodyPr>
            <a:normAutofit/>
          </a:bodyPr>
          <a:lstStyle/>
          <a:p>
            <a:r>
              <a:rPr lang="en-GB" sz="4800" spc="300" dirty="0">
                <a:solidFill>
                  <a:srgbClr val="053062"/>
                </a:solidFill>
                <a:latin typeface="ProximaNova-Extrabld"/>
              </a:rPr>
              <a:t>Cont</a:t>
            </a:r>
            <a:r>
              <a:rPr lang="en-HK" sz="4800" spc="300" dirty="0">
                <a:solidFill>
                  <a:srgbClr val="053062"/>
                </a:solidFill>
                <a:latin typeface="ProximaNova-Extrabld"/>
              </a:rPr>
              <a:t>act</a:t>
            </a:r>
            <a:r>
              <a:rPr lang="fr-BE" sz="4800" spc="300" dirty="0">
                <a:solidFill>
                  <a:srgbClr val="053062"/>
                </a:solidFill>
                <a:latin typeface="ProximaNova-Extrabld"/>
              </a:rPr>
              <a:t> us</a:t>
            </a:r>
            <a:r>
              <a:rPr lang="en-GB" sz="4800" spc="300" dirty="0">
                <a:solidFill>
                  <a:srgbClr val="053062"/>
                </a:solidFill>
                <a:latin typeface="ProximaNova-Extrabld"/>
              </a:rPr>
              <a:t>!</a:t>
            </a:r>
          </a:p>
        </p:txBody>
      </p:sp>
      <p:sp>
        <p:nvSpPr>
          <p:cNvPr id="3" name="Slide Number Placeholder 2">
            <a:extLst>
              <a:ext uri="{FF2B5EF4-FFF2-40B4-BE49-F238E27FC236}">
                <a16:creationId xmlns:a16="http://schemas.microsoft.com/office/drawing/2014/main" id="{EA420317-E8EA-4414-A281-A01F79C16404}"/>
              </a:ext>
            </a:extLst>
          </p:cNvPr>
          <p:cNvSpPr>
            <a:spLocks noGrp="1"/>
          </p:cNvSpPr>
          <p:nvPr>
            <p:ph type="sldNum" sz="quarter" idx="4"/>
          </p:nvPr>
        </p:nvSpPr>
        <p:spPr>
          <a:xfrm>
            <a:off x="3485466" y="5376831"/>
            <a:ext cx="2133600" cy="365125"/>
          </a:xfrm>
        </p:spPr>
        <p:txBody>
          <a:bodyPr/>
          <a:lstStyle/>
          <a:p>
            <a:fld id="{4E6B386F-75EA-2347-AA44-8123F513AD26}" type="slidenum">
              <a:rPr lang="en-US" smtClean="0"/>
              <a:pPr/>
              <a:t>13</a:t>
            </a:fld>
            <a:endParaRPr lang="en-US" dirty="0"/>
          </a:p>
        </p:txBody>
      </p:sp>
      <p:sp>
        <p:nvSpPr>
          <p:cNvPr id="5" name="TextBox 4">
            <a:extLst>
              <a:ext uri="{FF2B5EF4-FFF2-40B4-BE49-F238E27FC236}">
                <a16:creationId xmlns:a16="http://schemas.microsoft.com/office/drawing/2014/main" id="{65FDE5C5-0BAE-42C9-9A5A-A907D7B9A0FB}"/>
              </a:ext>
            </a:extLst>
          </p:cNvPr>
          <p:cNvSpPr txBox="1"/>
          <p:nvPr/>
        </p:nvSpPr>
        <p:spPr>
          <a:xfrm>
            <a:off x="3802688" y="4316965"/>
            <a:ext cx="2471841" cy="1018869"/>
          </a:xfrm>
          <a:prstGeom prst="rect">
            <a:avLst/>
          </a:prstGeom>
          <a:noFill/>
        </p:spPr>
        <p:txBody>
          <a:bodyPr wrap="square" rtlCol="0">
            <a:spAutoFit/>
          </a:bodyPr>
          <a:lstStyle/>
          <a:p>
            <a:r>
              <a:rPr lang="fr-BE" dirty="0">
                <a:solidFill>
                  <a:srgbClr val="053062"/>
                </a:solidFill>
                <a:latin typeface="ProximaNova-Regular"/>
                <a:hlinkClick r:id="rId2">
                  <a:extLst>
                    <a:ext uri="{A12FA001-AC4F-418D-AE19-62706E023703}">
                      <ahyp:hlinkClr xmlns:ahyp="http://schemas.microsoft.com/office/drawing/2018/hyperlinkcolor" val="tx"/>
                    </a:ext>
                  </a:extLst>
                </a:hlinkClick>
              </a:rPr>
              <a:t>www.meetmed.org</a:t>
            </a:r>
            <a:br>
              <a:rPr lang="fr-BE" dirty="0">
                <a:solidFill>
                  <a:srgbClr val="053062"/>
                </a:solidFill>
                <a:latin typeface="ProximaNova-Regular"/>
              </a:rPr>
            </a:br>
            <a:r>
              <a:rPr lang="en-HK" dirty="0" err="1">
                <a:solidFill>
                  <a:srgbClr val="053062"/>
                </a:solidFill>
                <a:latin typeface="ProximaNova-Regular"/>
              </a:rPr>
              <a:t>meetMED</a:t>
            </a:r>
            <a:r>
              <a:rPr lang="fr-BE" dirty="0">
                <a:solidFill>
                  <a:srgbClr val="053062"/>
                </a:solidFill>
                <a:latin typeface="ProximaNova-Regular"/>
              </a:rPr>
              <a:t> Project</a:t>
            </a:r>
          </a:p>
          <a:p>
            <a:pPr>
              <a:lnSpc>
                <a:spcPct val="150000"/>
              </a:lnSpc>
            </a:pPr>
            <a:r>
              <a:rPr lang="fr-BE" dirty="0">
                <a:solidFill>
                  <a:srgbClr val="053062"/>
                </a:solidFill>
              </a:rPr>
              <a:t>@meetmed1</a:t>
            </a:r>
          </a:p>
        </p:txBody>
      </p:sp>
      <p:pic>
        <p:nvPicPr>
          <p:cNvPr id="1026" name="Picture 2" descr="Risultati immagini per twitter icon">
            <a:extLst>
              <a:ext uri="{FF2B5EF4-FFF2-40B4-BE49-F238E27FC236}">
                <a16:creationId xmlns:a16="http://schemas.microsoft.com/office/drawing/2014/main" id="{220DD3D0-2276-433F-90BA-E2E1A10EAE9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29647" y="5033486"/>
            <a:ext cx="261092" cy="261092"/>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1">
            <a:extLst>
              <a:ext uri="{FF2B5EF4-FFF2-40B4-BE49-F238E27FC236}">
                <a16:creationId xmlns:a16="http://schemas.microsoft.com/office/drawing/2014/main" id="{C18DE317-50F1-4796-AB3C-F071367D13DA}"/>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3626188" y="4671083"/>
            <a:ext cx="221957" cy="231224"/>
          </a:xfrm>
          <a:prstGeom prst="rect">
            <a:avLst/>
          </a:prstGeom>
          <a:solidFill>
            <a:srgbClr val="FFFFFF"/>
          </a:solidFill>
          <a:ln w="9525">
            <a:noFill/>
            <a:miter lim="800000"/>
            <a:headEnd/>
            <a:tailEnd/>
          </a:ln>
        </p:spPr>
      </p:pic>
      <p:pic>
        <p:nvPicPr>
          <p:cNvPr id="12" name="Picture 11">
            <a:extLst>
              <a:ext uri="{FF2B5EF4-FFF2-40B4-BE49-F238E27FC236}">
                <a16:creationId xmlns:a16="http://schemas.microsoft.com/office/drawing/2014/main" id="{0819FC41-4E2F-4914-911A-6839537CEE1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525" b="93213" l="9211" r="92544">
                        <a14:foregroundMark x1="67982" y1="70136" x2="67982" y2="70136"/>
                      </a14:backgroundRemoval>
                    </a14:imgEffect>
                    <a14:imgEffect>
                      <a14:brightnessContrast contrast="-40000"/>
                    </a14:imgEffect>
                  </a14:imgLayer>
                </a14:imgProps>
              </a:ext>
            </a:extLst>
          </a:blip>
          <a:stretch>
            <a:fillRect/>
          </a:stretch>
        </p:blipFill>
        <p:spPr>
          <a:xfrm>
            <a:off x="3540114" y="4332828"/>
            <a:ext cx="332603" cy="322392"/>
          </a:xfrm>
          <a:prstGeom prst="rect">
            <a:avLst/>
          </a:prstGeom>
        </p:spPr>
      </p:pic>
      <p:sp>
        <p:nvSpPr>
          <p:cNvPr id="6" name="TextBox 5">
            <a:extLst>
              <a:ext uri="{FF2B5EF4-FFF2-40B4-BE49-F238E27FC236}">
                <a16:creationId xmlns:a16="http://schemas.microsoft.com/office/drawing/2014/main" id="{EF99B0BC-6FA7-446A-9802-F48C1DCA66E5}"/>
              </a:ext>
            </a:extLst>
          </p:cNvPr>
          <p:cNvSpPr txBox="1"/>
          <p:nvPr/>
        </p:nvSpPr>
        <p:spPr>
          <a:xfrm>
            <a:off x="2290439" y="2951664"/>
            <a:ext cx="4474345" cy="1246495"/>
          </a:xfrm>
          <a:prstGeom prst="rect">
            <a:avLst/>
          </a:prstGeom>
          <a:noFill/>
        </p:spPr>
        <p:txBody>
          <a:bodyPr wrap="square" rtlCol="0">
            <a:spAutoFit/>
          </a:bodyPr>
          <a:lstStyle/>
          <a:p>
            <a:r>
              <a:rPr lang="en-US" sz="2500" dirty="0">
                <a:solidFill>
                  <a:srgbClr val="053063"/>
                </a:solidFill>
                <a:latin typeface="ProximaNova-Regular"/>
                <a:cs typeface="Arial"/>
              </a:rPr>
              <a:t>For any inquires or comments, please don’t hesitate to contact us</a:t>
            </a:r>
          </a:p>
        </p:txBody>
      </p:sp>
      <p:pic>
        <p:nvPicPr>
          <p:cNvPr id="9" name="Picture 8">
            <a:extLst>
              <a:ext uri="{FF2B5EF4-FFF2-40B4-BE49-F238E27FC236}">
                <a16:creationId xmlns:a16="http://schemas.microsoft.com/office/drawing/2014/main" id="{84F2866E-3FC9-4D55-A5D7-E7FAA5E770F8}"/>
              </a:ext>
            </a:extLst>
          </p:cNvPr>
          <p:cNvPicPr>
            <a:picLocks noChangeAspect="1"/>
          </p:cNvPicPr>
          <p:nvPr/>
        </p:nvPicPr>
        <p:blipFill>
          <a:blip r:embed="rId7"/>
          <a:stretch>
            <a:fillRect/>
          </a:stretch>
        </p:blipFill>
        <p:spPr>
          <a:xfrm>
            <a:off x="585931" y="5736410"/>
            <a:ext cx="3409016" cy="800239"/>
          </a:xfrm>
          <a:prstGeom prst="rect">
            <a:avLst/>
          </a:prstGeom>
        </p:spPr>
      </p:pic>
      <p:pic>
        <p:nvPicPr>
          <p:cNvPr id="10" name="Picture 9">
            <a:extLst>
              <a:ext uri="{FF2B5EF4-FFF2-40B4-BE49-F238E27FC236}">
                <a16:creationId xmlns:a16="http://schemas.microsoft.com/office/drawing/2014/main" id="{8935E1E6-A6DF-4F31-B004-E56999AAB25E}"/>
              </a:ext>
            </a:extLst>
          </p:cNvPr>
          <p:cNvPicPr>
            <a:picLocks noChangeAspect="1"/>
          </p:cNvPicPr>
          <p:nvPr/>
        </p:nvPicPr>
        <p:blipFill>
          <a:blip r:embed="rId8"/>
          <a:stretch>
            <a:fillRect/>
          </a:stretch>
        </p:blipFill>
        <p:spPr>
          <a:xfrm>
            <a:off x="2290439" y="1765087"/>
            <a:ext cx="4631884" cy="1099979"/>
          </a:xfrm>
          <a:prstGeom prst="rect">
            <a:avLst/>
          </a:prstGeom>
        </p:spPr>
      </p:pic>
    </p:spTree>
    <p:extLst>
      <p:ext uri="{BB962C8B-B14F-4D97-AF65-F5344CB8AC3E}">
        <p14:creationId xmlns:p14="http://schemas.microsoft.com/office/powerpoint/2010/main" val="2474759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939" y="631940"/>
            <a:ext cx="7342890" cy="650449"/>
          </a:xfrm>
        </p:spPr>
        <p:txBody>
          <a:bodyPr>
            <a:normAutofit/>
          </a:bodyPr>
          <a:lstStyle/>
          <a:p>
            <a:r>
              <a:rPr lang="lv-LV" dirty="0"/>
              <a:t>Financing Energy efficiency</a:t>
            </a:r>
            <a:endParaRPr lang="en-GB" dirty="0"/>
          </a:p>
        </p:txBody>
      </p:sp>
      <p:sp>
        <p:nvSpPr>
          <p:cNvPr id="4" name="Slide Number Placeholder 3"/>
          <p:cNvSpPr>
            <a:spLocks noGrp="1"/>
          </p:cNvSpPr>
          <p:nvPr>
            <p:ph type="sldNum" sz="quarter" idx="4294967295"/>
          </p:nvPr>
        </p:nvSpPr>
        <p:spPr/>
        <p:txBody>
          <a:bodyPr/>
          <a:lstStyle/>
          <a:p>
            <a:endParaRPr lang="en-GB" dirty="0"/>
          </a:p>
        </p:txBody>
      </p:sp>
      <p:pic>
        <p:nvPicPr>
          <p:cNvPr id="8" name="Picture 7"/>
          <p:cNvPicPr>
            <a:picLocks noChangeAspect="1"/>
          </p:cNvPicPr>
          <p:nvPr/>
        </p:nvPicPr>
        <p:blipFill>
          <a:blip r:embed="rId4">
            <a:duotone>
              <a:schemeClr val="bg2">
                <a:shade val="45000"/>
                <a:satMod val="135000"/>
              </a:schemeClr>
              <a:prstClr val="white"/>
            </a:duotone>
          </a:blip>
          <a:stretch>
            <a:fillRect/>
          </a:stretch>
        </p:blipFill>
        <p:spPr>
          <a:xfrm>
            <a:off x="2498224" y="2392281"/>
            <a:ext cx="1297920" cy="648960"/>
          </a:xfrm>
          <a:prstGeom prst="rect">
            <a:avLst/>
          </a:prstGeom>
        </p:spPr>
      </p:pic>
      <p:pic>
        <p:nvPicPr>
          <p:cNvPr id="9" name="Picture 8"/>
          <p:cNvPicPr>
            <a:picLocks noChangeAspect="1"/>
          </p:cNvPicPr>
          <p:nvPr/>
        </p:nvPicPr>
        <p:blipFill>
          <a:blip r:embed="rId5">
            <a:grayscl/>
          </a:blip>
          <a:stretch>
            <a:fillRect/>
          </a:stretch>
        </p:blipFill>
        <p:spPr>
          <a:xfrm>
            <a:off x="4419600" y="2281376"/>
            <a:ext cx="1338304" cy="881799"/>
          </a:xfrm>
          <a:prstGeom prst="rect">
            <a:avLst/>
          </a:prstGeom>
        </p:spPr>
      </p:pic>
      <p:pic>
        <p:nvPicPr>
          <p:cNvPr id="14" name="Picture 13"/>
          <p:cNvPicPr>
            <a:picLocks noChangeAspect="1"/>
          </p:cNvPicPr>
          <p:nvPr/>
        </p:nvPicPr>
        <p:blipFill>
          <a:blip r:embed="rId6"/>
          <a:stretch>
            <a:fillRect/>
          </a:stretch>
        </p:blipFill>
        <p:spPr>
          <a:xfrm>
            <a:off x="8164829" y="2908765"/>
            <a:ext cx="655790" cy="655790"/>
          </a:xfrm>
          <a:prstGeom prst="rect">
            <a:avLst/>
          </a:prstGeom>
        </p:spPr>
      </p:pic>
      <p:pic>
        <p:nvPicPr>
          <p:cNvPr id="15" name="Picture 14" descr="Image result for AH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8323" y="2126345"/>
            <a:ext cx="935919" cy="5883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thermal insula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0189" y="2701543"/>
            <a:ext cx="621574" cy="6793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mage result for heat me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22498" y="2159197"/>
            <a:ext cx="651573" cy="5810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LED"/>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906760">
            <a:off x="7420753" y="2698881"/>
            <a:ext cx="556702" cy="55670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303331" y="1719366"/>
            <a:ext cx="1800000" cy="360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lv-LV" sz="1600" b="0" i="0" u="none" strike="noStrike" cap="none" spc="0" normalizeH="0" baseline="0" dirty="0">
                <a:ln>
                  <a:noFill/>
                </a:ln>
                <a:solidFill>
                  <a:srgbClr val="000000"/>
                </a:solidFill>
                <a:effectLst/>
                <a:uFillTx/>
                <a:latin typeface="+mj-lt"/>
                <a:ea typeface="+mj-ea"/>
                <a:cs typeface="+mj-cs"/>
                <a:sym typeface="Calibri"/>
              </a:rPr>
              <a:t>Replace your</a:t>
            </a:r>
            <a:r>
              <a:rPr kumimoji="0" lang="lv-LV" sz="1600" b="0" i="0" u="none" strike="noStrike" cap="none" spc="0" normalizeH="0" dirty="0">
                <a:ln>
                  <a:noFill/>
                </a:ln>
                <a:solidFill>
                  <a:srgbClr val="000000"/>
                </a:solidFill>
                <a:effectLst/>
                <a:uFillTx/>
                <a:latin typeface="+mj-lt"/>
                <a:ea typeface="+mj-ea"/>
                <a:cs typeface="+mj-cs"/>
                <a:sym typeface="Calibri"/>
              </a:rPr>
              <a:t> old</a:t>
            </a:r>
            <a:r>
              <a:rPr kumimoji="0" lang="lv-LV" sz="1600" b="0" i="0" u="none" strike="noStrike" cap="none" spc="0" normalizeH="0" baseline="0" dirty="0">
                <a:ln>
                  <a:noFill/>
                </a:ln>
                <a:solidFill>
                  <a:srgbClr val="000000"/>
                </a:solidFill>
                <a:effectLst/>
                <a:uFillTx/>
                <a:latin typeface="+mj-lt"/>
                <a:ea typeface="+mj-ea"/>
                <a:cs typeface="+mj-cs"/>
                <a:sym typeface="Calibri"/>
              </a:rPr>
              <a:t> car</a:t>
            </a:r>
            <a:endParaRPr kumimoji="0" lang="en-GB" sz="1600" b="0" i="0" u="none" strike="noStrike" cap="none" spc="0" normalizeH="0" baseline="0" dirty="0">
              <a:ln>
                <a:noFill/>
              </a:ln>
              <a:solidFill>
                <a:srgbClr val="000000"/>
              </a:solidFill>
              <a:effectLst/>
              <a:uFillTx/>
              <a:latin typeface="+mj-lt"/>
              <a:ea typeface="+mj-ea"/>
              <a:cs typeface="+mj-cs"/>
              <a:sym typeface="Calibri"/>
            </a:endParaRPr>
          </a:p>
        </p:txBody>
      </p:sp>
      <p:sp>
        <p:nvSpPr>
          <p:cNvPr id="23" name="Pentagon 22"/>
          <p:cNvSpPr/>
          <p:nvPr/>
        </p:nvSpPr>
        <p:spPr>
          <a:xfrm>
            <a:off x="231672" y="1719366"/>
            <a:ext cx="1933116" cy="360000"/>
          </a:xfrm>
          <a:prstGeom prst="homePlate">
            <a:avLst/>
          </a:prstGeom>
          <a:ln/>
        </p:spPr>
        <p:style>
          <a:lnRef idx="1">
            <a:schemeClr val="accent5"/>
          </a:lnRef>
          <a:fillRef idx="3">
            <a:schemeClr val="accent5"/>
          </a:fillRef>
          <a:effectRef idx="2">
            <a:schemeClr val="accent5"/>
          </a:effectRef>
          <a:fontRef idx="minor">
            <a:schemeClr val="lt1"/>
          </a:fontRef>
        </p:style>
        <p:txBody>
          <a:bodyPr rot="0" spcFirstLastPara="1" vertOverflow="overflow" horzOverflow="overflow" vert="horz" wrap="square" lIns="42202" tIns="42202" rIns="42202" bIns="42202" numCol="1" spcCol="38100" rtlCol="0" anchor="ctr">
            <a:noAutofit/>
          </a:bodyPr>
          <a:lstStyle/>
          <a:p>
            <a:pPr defTabSz="844083" hangingPunct="0"/>
            <a:r>
              <a:rPr lang="lv-LV" b="1" dirty="0">
                <a:solidFill>
                  <a:srgbClr val="000000"/>
                </a:solidFill>
                <a:latin typeface="+mj-lt"/>
                <a:ea typeface="+mj-ea"/>
                <a:cs typeface="Arial" panose="020B0604020202020204" pitchFamily="34" charset="0"/>
                <a:sym typeface="Calibri"/>
              </a:rPr>
              <a:t>PROJECT</a:t>
            </a:r>
            <a:endParaRPr lang="en-US" sz="1600" b="1" dirty="0">
              <a:solidFill>
                <a:srgbClr val="000000"/>
              </a:solidFill>
              <a:latin typeface="+mj-lt"/>
              <a:ea typeface="+mj-ea"/>
              <a:cs typeface="Arial" panose="020B0604020202020204" pitchFamily="34" charset="0"/>
              <a:sym typeface="Calibri"/>
            </a:endParaRPr>
          </a:p>
        </p:txBody>
      </p:sp>
      <p:sp>
        <p:nvSpPr>
          <p:cNvPr id="24" name="TextBox 23"/>
          <p:cNvSpPr txBox="1"/>
          <p:nvPr/>
        </p:nvSpPr>
        <p:spPr>
          <a:xfrm>
            <a:off x="4232807" y="1724862"/>
            <a:ext cx="1800000" cy="360000"/>
          </a:xfrm>
          <a:prstGeom prst="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lv-LV" sz="1600" b="0" i="0" u="none" strike="noStrike" cap="none" spc="0" normalizeH="0" baseline="0" dirty="0">
                <a:ln>
                  <a:noFill/>
                </a:ln>
                <a:solidFill>
                  <a:srgbClr val="000000"/>
                </a:solidFill>
                <a:effectLst/>
                <a:uFillTx/>
                <a:latin typeface="+mj-lt"/>
                <a:ea typeface="+mj-ea"/>
                <a:cs typeface="+mj-cs"/>
                <a:sym typeface="Calibri"/>
              </a:rPr>
              <a:t>Buy your new house</a:t>
            </a:r>
            <a:endParaRPr kumimoji="0" lang="en-GB" sz="1600" b="0" i="0" u="none" strike="noStrike" cap="none" spc="0" normalizeH="0" baseline="0" dirty="0">
              <a:ln>
                <a:noFill/>
              </a:ln>
              <a:solidFill>
                <a:srgbClr val="000000"/>
              </a:solidFill>
              <a:effectLst/>
              <a:uFillTx/>
              <a:latin typeface="+mj-lt"/>
              <a:ea typeface="+mj-ea"/>
              <a:cs typeface="+mj-cs"/>
              <a:sym typeface="Calibri"/>
            </a:endParaRPr>
          </a:p>
        </p:txBody>
      </p:sp>
      <p:sp>
        <p:nvSpPr>
          <p:cNvPr id="25" name="TextBox 24"/>
          <p:cNvSpPr txBox="1"/>
          <p:nvPr/>
        </p:nvSpPr>
        <p:spPr>
          <a:xfrm>
            <a:off x="6162283" y="1719813"/>
            <a:ext cx="2772000" cy="360000"/>
          </a:xfrm>
          <a:prstGeom prst="rect">
            <a:avLst/>
          </a:prstGeom>
          <a:solidFill>
            <a:schemeClr val="bg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lv-LV" sz="1600" b="0" i="0" u="none" strike="noStrike" cap="none" spc="0" normalizeH="0" baseline="0" dirty="0">
                <a:ln>
                  <a:noFill/>
                </a:ln>
                <a:solidFill>
                  <a:srgbClr val="000000"/>
                </a:solidFill>
                <a:effectLst/>
                <a:uFillTx/>
                <a:latin typeface="+mj-lt"/>
                <a:ea typeface="+mj-ea"/>
                <a:cs typeface="+mj-cs"/>
                <a:sym typeface="Calibri"/>
              </a:rPr>
              <a:t>Energy efficiency</a:t>
            </a:r>
            <a:endParaRPr kumimoji="0" lang="en-GB" sz="1600" b="0" i="0" u="none" strike="noStrike" cap="none" spc="0" normalizeH="0" baseline="0" dirty="0">
              <a:ln>
                <a:noFill/>
              </a:ln>
              <a:solidFill>
                <a:srgbClr val="000000"/>
              </a:solidFill>
              <a:effectLst/>
              <a:uFillTx/>
              <a:latin typeface="+mj-lt"/>
              <a:ea typeface="+mj-ea"/>
              <a:cs typeface="+mj-cs"/>
              <a:sym typeface="Calibri"/>
            </a:endParaRPr>
          </a:p>
        </p:txBody>
      </p:sp>
      <p:sp>
        <p:nvSpPr>
          <p:cNvPr id="26" name="Pentagon 25"/>
          <p:cNvSpPr/>
          <p:nvPr/>
        </p:nvSpPr>
        <p:spPr>
          <a:xfrm>
            <a:off x="231672" y="3790580"/>
            <a:ext cx="1946920" cy="360000"/>
          </a:xfrm>
          <a:prstGeom prst="homePlate">
            <a:avLst/>
          </a:prstGeom>
          <a:ln/>
        </p:spPr>
        <p:style>
          <a:lnRef idx="1">
            <a:schemeClr val="accent5"/>
          </a:lnRef>
          <a:fillRef idx="3">
            <a:schemeClr val="accent5"/>
          </a:fillRef>
          <a:effectRef idx="2">
            <a:schemeClr val="accent5"/>
          </a:effectRef>
          <a:fontRef idx="minor">
            <a:schemeClr val="lt1"/>
          </a:fontRef>
        </p:style>
        <p:txBody>
          <a:bodyPr rot="0" spcFirstLastPara="1" vertOverflow="overflow" horzOverflow="overflow" vert="horz" wrap="square" lIns="42202" tIns="42202" rIns="42202" bIns="42202" numCol="1" spcCol="38100" rtlCol="0" anchor="ctr">
            <a:noAutofit/>
          </a:bodyPr>
          <a:lstStyle/>
          <a:p>
            <a:pPr defTabSz="844083" hangingPunct="0"/>
            <a:r>
              <a:rPr lang="lv-LV" b="1" dirty="0">
                <a:solidFill>
                  <a:srgbClr val="000000"/>
                </a:solidFill>
                <a:latin typeface="+mj-lt"/>
                <a:ea typeface="+mj-ea"/>
                <a:cs typeface="Arial" panose="020B0604020202020204" pitchFamily="34" charset="0"/>
                <a:sym typeface="Calibri"/>
              </a:rPr>
              <a:t>FORM OF CAPITALS</a:t>
            </a:r>
            <a:endParaRPr lang="en-US" sz="1600" b="1" dirty="0">
              <a:solidFill>
                <a:srgbClr val="000000"/>
              </a:solidFill>
              <a:latin typeface="+mj-lt"/>
              <a:ea typeface="+mj-ea"/>
              <a:cs typeface="Arial" panose="020B0604020202020204" pitchFamily="34" charset="0"/>
              <a:sym typeface="Calibri"/>
            </a:endParaRPr>
          </a:p>
        </p:txBody>
      </p:sp>
      <p:sp>
        <p:nvSpPr>
          <p:cNvPr id="27" name="Rectangle 26"/>
          <p:cNvSpPr/>
          <p:nvPr/>
        </p:nvSpPr>
        <p:spPr>
          <a:xfrm>
            <a:off x="2307088" y="3430580"/>
            <a:ext cx="1800092" cy="360000"/>
          </a:xfrm>
          <a:prstGeom prst="rect">
            <a:avLst/>
          </a:prstGeom>
          <a:solidFill>
            <a:srgbClr val="698CB4"/>
          </a:solidFill>
        </p:spPr>
        <p:txBody>
          <a:bodyPr wrap="square">
            <a:spAutoFit/>
          </a:bodyPr>
          <a:lstStyle/>
          <a:p>
            <a:pPr algn="ctr" defTabSz="914400" hangingPunct="0"/>
            <a:r>
              <a:rPr lang="lv-LV" dirty="0">
                <a:solidFill>
                  <a:srgbClr val="000000"/>
                </a:solidFill>
                <a:sym typeface="Calibri"/>
              </a:rPr>
              <a:t>Equity</a:t>
            </a:r>
          </a:p>
        </p:txBody>
      </p:sp>
      <p:sp>
        <p:nvSpPr>
          <p:cNvPr id="30" name="Rectangle 29"/>
          <p:cNvSpPr/>
          <p:nvPr/>
        </p:nvSpPr>
        <p:spPr>
          <a:xfrm>
            <a:off x="4251603" y="3421326"/>
            <a:ext cx="1800000" cy="360000"/>
          </a:xfrm>
          <a:prstGeom prst="rect">
            <a:avLst/>
          </a:prstGeom>
          <a:solidFill>
            <a:srgbClr val="698CB4"/>
          </a:solidFill>
        </p:spPr>
        <p:txBody>
          <a:bodyPr wrap="square">
            <a:spAutoFit/>
          </a:bodyPr>
          <a:lstStyle/>
          <a:p>
            <a:pPr algn="ctr" defTabSz="914400" hangingPunct="0"/>
            <a:r>
              <a:rPr lang="lv-LV" dirty="0">
                <a:solidFill>
                  <a:srgbClr val="000000"/>
                </a:solidFill>
                <a:sym typeface="Calibri"/>
              </a:rPr>
              <a:t>Equity</a:t>
            </a:r>
          </a:p>
        </p:txBody>
      </p:sp>
      <p:sp>
        <p:nvSpPr>
          <p:cNvPr id="31" name="Rectangle 30"/>
          <p:cNvSpPr/>
          <p:nvPr/>
        </p:nvSpPr>
        <p:spPr>
          <a:xfrm>
            <a:off x="6199742" y="3416660"/>
            <a:ext cx="2772000" cy="360000"/>
          </a:xfrm>
          <a:prstGeom prst="rect">
            <a:avLst/>
          </a:prstGeom>
          <a:solidFill>
            <a:srgbClr val="698CB4"/>
          </a:solidFill>
        </p:spPr>
        <p:txBody>
          <a:bodyPr wrap="square">
            <a:spAutoFit/>
          </a:bodyPr>
          <a:lstStyle/>
          <a:p>
            <a:pPr algn="ctr" defTabSz="914400" hangingPunct="0"/>
            <a:r>
              <a:rPr lang="lv-LV" dirty="0">
                <a:solidFill>
                  <a:srgbClr val="000000"/>
                </a:solidFill>
                <a:sym typeface="Calibri"/>
              </a:rPr>
              <a:t>Equity</a:t>
            </a:r>
          </a:p>
        </p:txBody>
      </p:sp>
      <p:sp>
        <p:nvSpPr>
          <p:cNvPr id="32" name="Rectangle 31"/>
          <p:cNvSpPr/>
          <p:nvPr/>
        </p:nvSpPr>
        <p:spPr>
          <a:xfrm>
            <a:off x="2304219" y="3783293"/>
            <a:ext cx="1800000" cy="360000"/>
          </a:xfrm>
          <a:prstGeom prst="rect">
            <a:avLst/>
          </a:prstGeom>
        </p:spPr>
        <p:txBody>
          <a:bodyPr wrap="square">
            <a:spAutoFit/>
          </a:bodyPr>
          <a:lstStyle/>
          <a:p>
            <a:pPr algn="ctr" defTabSz="914400" hangingPunct="0"/>
            <a:r>
              <a:rPr lang="lv-LV" dirty="0">
                <a:solidFill>
                  <a:srgbClr val="000000"/>
                </a:solidFill>
                <a:sym typeface="Calibri"/>
              </a:rPr>
              <a:t>+</a:t>
            </a:r>
          </a:p>
        </p:txBody>
      </p:sp>
      <p:sp>
        <p:nvSpPr>
          <p:cNvPr id="34" name="Rectangle 33"/>
          <p:cNvSpPr/>
          <p:nvPr/>
        </p:nvSpPr>
        <p:spPr>
          <a:xfrm>
            <a:off x="2308594" y="4145487"/>
            <a:ext cx="1800000" cy="369332"/>
          </a:xfrm>
          <a:prstGeom prst="rect">
            <a:avLst/>
          </a:prstGeom>
          <a:solidFill>
            <a:srgbClr val="FBE5D5"/>
          </a:solidFill>
        </p:spPr>
        <p:txBody>
          <a:bodyPr wrap="square">
            <a:spAutoFit/>
          </a:bodyPr>
          <a:lstStyle/>
          <a:p>
            <a:pPr algn="ctr" defTabSz="914400" hangingPunct="0"/>
            <a:r>
              <a:rPr lang="en-GB" dirty="0">
                <a:solidFill>
                  <a:srgbClr val="000000"/>
                </a:solidFill>
                <a:sym typeface="Calibri"/>
              </a:rPr>
              <a:t>Debt (</a:t>
            </a:r>
            <a:r>
              <a:rPr lang="lv-LV" dirty="0">
                <a:solidFill>
                  <a:srgbClr val="000000"/>
                </a:solidFill>
                <a:sym typeface="Calibri"/>
              </a:rPr>
              <a:t>Leasing</a:t>
            </a:r>
            <a:r>
              <a:rPr lang="en-GB" dirty="0">
                <a:solidFill>
                  <a:srgbClr val="000000"/>
                </a:solidFill>
                <a:sym typeface="Calibri"/>
              </a:rPr>
              <a:t>)</a:t>
            </a:r>
            <a:endParaRPr lang="lv-LV" dirty="0">
              <a:solidFill>
                <a:srgbClr val="000000"/>
              </a:solidFill>
              <a:sym typeface="Calibri"/>
            </a:endParaRPr>
          </a:p>
        </p:txBody>
      </p:sp>
      <p:sp>
        <p:nvSpPr>
          <p:cNvPr id="35" name="Rectangle 34"/>
          <p:cNvSpPr/>
          <p:nvPr/>
        </p:nvSpPr>
        <p:spPr>
          <a:xfrm>
            <a:off x="4251603" y="4129258"/>
            <a:ext cx="1800000" cy="369332"/>
          </a:xfrm>
          <a:prstGeom prst="rect">
            <a:avLst/>
          </a:prstGeom>
          <a:solidFill>
            <a:srgbClr val="F7CBAC"/>
          </a:solidFill>
        </p:spPr>
        <p:txBody>
          <a:bodyPr wrap="square">
            <a:spAutoFit/>
          </a:bodyPr>
          <a:lstStyle/>
          <a:p>
            <a:pPr algn="ctr" defTabSz="914400" hangingPunct="0"/>
            <a:r>
              <a:rPr lang="en-GB" dirty="0">
                <a:solidFill>
                  <a:srgbClr val="000000"/>
                </a:solidFill>
                <a:sym typeface="Calibri"/>
              </a:rPr>
              <a:t>Debt (</a:t>
            </a:r>
            <a:r>
              <a:rPr lang="lv-LV" dirty="0">
                <a:solidFill>
                  <a:srgbClr val="000000"/>
                </a:solidFill>
                <a:sym typeface="Calibri"/>
              </a:rPr>
              <a:t>Mortgage</a:t>
            </a:r>
            <a:r>
              <a:rPr lang="en-GB" dirty="0">
                <a:solidFill>
                  <a:srgbClr val="000000"/>
                </a:solidFill>
                <a:sym typeface="Calibri"/>
              </a:rPr>
              <a:t>)</a:t>
            </a:r>
            <a:endParaRPr lang="lv-LV" dirty="0">
              <a:solidFill>
                <a:srgbClr val="000000"/>
              </a:solidFill>
              <a:sym typeface="Calibri"/>
            </a:endParaRPr>
          </a:p>
        </p:txBody>
      </p:sp>
      <p:sp>
        <p:nvSpPr>
          <p:cNvPr id="36" name="Rectangle 35"/>
          <p:cNvSpPr/>
          <p:nvPr/>
        </p:nvSpPr>
        <p:spPr>
          <a:xfrm>
            <a:off x="4232807" y="3753591"/>
            <a:ext cx="1800000" cy="360000"/>
          </a:xfrm>
          <a:prstGeom prst="rect">
            <a:avLst/>
          </a:prstGeom>
        </p:spPr>
        <p:txBody>
          <a:bodyPr wrap="square">
            <a:spAutoFit/>
          </a:bodyPr>
          <a:lstStyle/>
          <a:p>
            <a:pPr algn="ctr" defTabSz="914400" hangingPunct="0"/>
            <a:r>
              <a:rPr lang="lv-LV" dirty="0">
                <a:solidFill>
                  <a:srgbClr val="000000"/>
                </a:solidFill>
                <a:sym typeface="Calibri"/>
              </a:rPr>
              <a:t>+</a:t>
            </a:r>
          </a:p>
        </p:txBody>
      </p:sp>
      <p:sp>
        <p:nvSpPr>
          <p:cNvPr id="37" name="Rectangle 36"/>
          <p:cNvSpPr/>
          <p:nvPr/>
        </p:nvSpPr>
        <p:spPr>
          <a:xfrm>
            <a:off x="6186861" y="3776660"/>
            <a:ext cx="2772000" cy="360000"/>
          </a:xfrm>
          <a:prstGeom prst="rect">
            <a:avLst/>
          </a:prstGeom>
        </p:spPr>
        <p:txBody>
          <a:bodyPr wrap="square">
            <a:spAutoFit/>
          </a:bodyPr>
          <a:lstStyle/>
          <a:p>
            <a:pPr algn="ctr" defTabSz="914400" hangingPunct="0"/>
            <a:r>
              <a:rPr lang="lv-LV" dirty="0">
                <a:solidFill>
                  <a:srgbClr val="000000"/>
                </a:solidFill>
                <a:sym typeface="Calibri"/>
              </a:rPr>
              <a:t>+</a:t>
            </a:r>
          </a:p>
        </p:txBody>
      </p:sp>
      <p:sp>
        <p:nvSpPr>
          <p:cNvPr id="39" name="Rectangle 38"/>
          <p:cNvSpPr/>
          <p:nvPr/>
        </p:nvSpPr>
        <p:spPr>
          <a:xfrm>
            <a:off x="6199742" y="4136660"/>
            <a:ext cx="2772000" cy="369332"/>
          </a:xfrm>
          <a:prstGeom prst="rect">
            <a:avLst/>
          </a:prstGeom>
          <a:solidFill>
            <a:srgbClr val="F4B183"/>
          </a:solidFill>
        </p:spPr>
        <p:txBody>
          <a:bodyPr wrap="square">
            <a:spAutoFit/>
          </a:bodyPr>
          <a:lstStyle/>
          <a:p>
            <a:pPr algn="ctr" defTabSz="914400" hangingPunct="0"/>
            <a:r>
              <a:rPr lang="en-GB" dirty="0">
                <a:solidFill>
                  <a:srgbClr val="000000"/>
                </a:solidFill>
                <a:sym typeface="Calibri"/>
              </a:rPr>
              <a:t>Debt (</a:t>
            </a:r>
            <a:r>
              <a:rPr lang="lv-LV" dirty="0">
                <a:solidFill>
                  <a:srgbClr val="000000"/>
                </a:solidFill>
                <a:sym typeface="Calibri"/>
              </a:rPr>
              <a:t>?</a:t>
            </a:r>
            <a:r>
              <a:rPr lang="en-GB" dirty="0">
                <a:solidFill>
                  <a:srgbClr val="000000"/>
                </a:solidFill>
                <a:sym typeface="Calibri"/>
              </a:rPr>
              <a:t>)</a:t>
            </a:r>
            <a:endParaRPr lang="lv-LV" dirty="0">
              <a:solidFill>
                <a:srgbClr val="000000"/>
              </a:solidFill>
              <a:sym typeface="Calibri"/>
            </a:endParaRPr>
          </a:p>
        </p:txBody>
      </p:sp>
      <p:sp>
        <p:nvSpPr>
          <p:cNvPr id="40" name="TextBox 39"/>
          <p:cNvSpPr txBox="1"/>
          <p:nvPr/>
        </p:nvSpPr>
        <p:spPr>
          <a:xfrm>
            <a:off x="2300014" y="4896822"/>
            <a:ext cx="3751590" cy="1384993"/>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lv-LV" sz="1400" b="0" i="0" u="none" strike="noStrike" cap="none" spc="0" normalizeH="0" baseline="0" dirty="0">
                <a:ln>
                  <a:noFill/>
                </a:ln>
                <a:solidFill>
                  <a:srgbClr val="000000"/>
                </a:solidFill>
                <a:effectLst/>
                <a:uFillTx/>
                <a:latin typeface="+mj-lt"/>
                <a:ea typeface="+mj-ea"/>
                <a:cs typeface="+mj-cs"/>
                <a:sym typeface="Calibri"/>
              </a:rPr>
              <a:t>Leasing</a:t>
            </a:r>
            <a:r>
              <a:rPr kumimoji="0" lang="lv-LV" sz="1400" b="0" i="0" u="none" strike="noStrike" cap="none" spc="0" normalizeH="0" dirty="0">
                <a:ln>
                  <a:noFill/>
                </a:ln>
                <a:solidFill>
                  <a:srgbClr val="000000"/>
                </a:solidFill>
                <a:effectLst/>
                <a:uFillTx/>
                <a:latin typeface="+mj-lt"/>
                <a:ea typeface="+mj-ea"/>
                <a:cs typeface="+mj-cs"/>
                <a:sym typeface="Calibri"/>
              </a:rPr>
              <a:t> and </a:t>
            </a:r>
            <a:r>
              <a:rPr kumimoji="0" lang="en-GB" sz="1400" b="0" i="0" u="none" strike="noStrike" cap="none" spc="0" normalizeH="0" dirty="0">
                <a:ln>
                  <a:noFill/>
                </a:ln>
                <a:solidFill>
                  <a:srgbClr val="000000"/>
                </a:solidFill>
                <a:effectLst/>
                <a:uFillTx/>
                <a:latin typeface="+mj-lt"/>
                <a:ea typeface="+mj-ea"/>
                <a:cs typeface="+mj-cs"/>
                <a:sym typeface="Calibri"/>
              </a:rPr>
              <a:t>M</a:t>
            </a:r>
            <a:r>
              <a:rPr kumimoji="0" lang="lv-LV" sz="1400" b="0" i="0" u="none" strike="noStrike" cap="none" spc="0" normalizeH="0" dirty="0">
                <a:ln>
                  <a:noFill/>
                </a:ln>
                <a:solidFill>
                  <a:srgbClr val="000000"/>
                </a:solidFill>
                <a:effectLst/>
                <a:uFillTx/>
                <a:latin typeface="+mj-lt"/>
                <a:ea typeface="+mj-ea"/>
                <a:cs typeface="+mj-cs"/>
                <a:sym typeface="Calibri"/>
              </a:rPr>
              <a:t>ortgage are highly standardised financial product</a:t>
            </a:r>
            <a:r>
              <a:rPr lang="de-AT" sz="1400" dirty="0">
                <a:solidFill>
                  <a:srgbClr val="000000"/>
                </a:solidFill>
                <a:latin typeface="+mj-lt"/>
                <a:ea typeface="+mj-ea"/>
                <a:cs typeface="+mj-cs"/>
                <a:sym typeface="Calibri"/>
              </a:rPr>
              <a:t>s</a:t>
            </a:r>
            <a:r>
              <a:rPr kumimoji="0" lang="lv-LV" sz="1400" b="0" i="0" u="none" strike="noStrike" cap="none" spc="0" normalizeH="0" dirty="0">
                <a:ln>
                  <a:noFill/>
                </a:ln>
                <a:solidFill>
                  <a:srgbClr val="000000"/>
                </a:solidFill>
                <a:effectLst/>
                <a:uFillTx/>
                <a:latin typeface="+mj-lt"/>
                <a:ea typeface="+mj-ea"/>
                <a:cs typeface="+mj-cs"/>
                <a:sym typeface="Calibri"/>
              </a:rPr>
              <a:t>.</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lv-LV" sz="1400" b="0" i="0" u="none" strike="noStrike" cap="none" spc="0" normalizeH="0" dirty="0">
                <a:ln>
                  <a:noFill/>
                </a:ln>
                <a:solidFill>
                  <a:srgbClr val="000000"/>
                </a:solidFill>
                <a:effectLst/>
                <a:uFillTx/>
                <a:latin typeface="+mj-lt"/>
                <a:ea typeface="+mj-ea"/>
                <a:cs typeface="+mj-cs"/>
                <a:sym typeface="Calibri"/>
              </a:rPr>
              <a:t>Clear collateral and securities</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lang="lv-LV" sz="1400" dirty="0">
                <a:solidFill>
                  <a:srgbClr val="000000"/>
                </a:solidFill>
                <a:latin typeface="+mj-lt"/>
                <a:ea typeface="+mj-ea"/>
                <a:cs typeface="+mj-cs"/>
                <a:sym typeface="Calibri"/>
              </a:rPr>
              <a:t>No execution risks</a:t>
            </a:r>
            <a:r>
              <a:rPr lang="en-GB" sz="1400" dirty="0">
                <a:solidFill>
                  <a:srgbClr val="000000"/>
                </a:solidFill>
                <a:latin typeface="+mj-lt"/>
                <a:ea typeface="+mj-ea"/>
                <a:cs typeface="+mj-cs"/>
                <a:sym typeface="Calibri"/>
              </a:rPr>
              <a:t> (the car and the house are already built)</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lv-LV" sz="1400" b="0" i="0" u="none" strike="noStrike" cap="none" spc="0" normalizeH="0" dirty="0">
              <a:ln>
                <a:noFill/>
              </a:ln>
              <a:solidFill>
                <a:srgbClr val="000000"/>
              </a:solidFill>
              <a:effectLst/>
              <a:uFillTx/>
              <a:latin typeface="+mj-lt"/>
              <a:ea typeface="+mj-ea"/>
              <a:cs typeface="+mj-cs"/>
              <a:sym typeface="Calibri"/>
            </a:endParaRPr>
          </a:p>
        </p:txBody>
      </p:sp>
      <p:sp>
        <p:nvSpPr>
          <p:cNvPr id="41" name="TextBox 40"/>
          <p:cNvSpPr txBox="1"/>
          <p:nvPr/>
        </p:nvSpPr>
        <p:spPr>
          <a:xfrm>
            <a:off x="6199742" y="4896822"/>
            <a:ext cx="2775403" cy="1600436"/>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lv-LV" sz="1400" b="0" i="0" u="none" strike="noStrike" cap="none" spc="0" normalizeH="0" baseline="0" dirty="0">
                <a:ln>
                  <a:noFill/>
                </a:ln>
                <a:solidFill>
                  <a:srgbClr val="000000"/>
                </a:solidFill>
                <a:effectLst/>
                <a:uFillTx/>
                <a:latin typeface="+mj-lt"/>
                <a:ea typeface="+mj-ea"/>
                <a:cs typeface="+mj-cs"/>
                <a:sym typeface="Calibri"/>
              </a:rPr>
              <a:t>Low level of </a:t>
            </a:r>
            <a:r>
              <a:rPr kumimoji="0" lang="lv-LV" sz="1400" b="0" i="0" u="none" strike="noStrike" cap="none" spc="0" normalizeH="0" dirty="0">
                <a:ln>
                  <a:noFill/>
                </a:ln>
                <a:solidFill>
                  <a:srgbClr val="000000"/>
                </a:solidFill>
                <a:effectLst/>
                <a:uFillTx/>
                <a:latin typeface="+mj-lt"/>
                <a:ea typeface="+mj-ea"/>
                <a:cs typeface="+mj-cs"/>
                <a:sym typeface="Calibri"/>
              </a:rPr>
              <a:t>standardisation</a:t>
            </a:r>
          </a:p>
          <a:p>
            <a:pPr marL="285750" indent="-285750" defTabSz="914400" hangingPunct="0">
              <a:buFont typeface="Arial" panose="020B0604020202020204" pitchFamily="34" charset="0"/>
              <a:buChar char="•"/>
            </a:pPr>
            <a:r>
              <a:rPr lang="lv-LV" sz="1400" dirty="0">
                <a:solidFill>
                  <a:srgbClr val="000000"/>
                </a:solidFill>
                <a:latin typeface="+mj-lt"/>
                <a:ea typeface="+mj-ea"/>
                <a:cs typeface="+mj-cs"/>
                <a:sym typeface="Calibri"/>
              </a:rPr>
              <a:t>What </a:t>
            </a:r>
            <a:r>
              <a:rPr lang="en-GB" sz="1400" dirty="0">
                <a:solidFill>
                  <a:srgbClr val="000000"/>
                </a:solidFill>
                <a:latin typeface="+mj-lt"/>
                <a:ea typeface="+mj-ea"/>
                <a:cs typeface="+mj-cs"/>
                <a:sym typeface="Calibri"/>
              </a:rPr>
              <a:t>is the financial product</a:t>
            </a:r>
            <a:r>
              <a:rPr lang="lv-LV" sz="1400" dirty="0">
                <a:solidFill>
                  <a:srgbClr val="000000"/>
                </a:solidFill>
                <a:latin typeface="+mj-lt"/>
                <a:ea typeface="+mj-ea"/>
                <a:cs typeface="+mj-cs"/>
                <a:sym typeface="Calibri"/>
              </a:rPr>
              <a:t>?</a:t>
            </a:r>
            <a:endParaRPr lang="en-GB" sz="1400" dirty="0">
              <a:solidFill>
                <a:srgbClr val="000000"/>
              </a:solidFill>
              <a:latin typeface="+mj-lt"/>
              <a:ea typeface="+mj-ea"/>
              <a:cs typeface="+mj-cs"/>
              <a:sym typeface="Calibri"/>
            </a:endParaRPr>
          </a:p>
          <a:p>
            <a:pPr marL="285750" indent="-285750" defTabSz="914400" hangingPunct="0">
              <a:buFont typeface="Arial" panose="020B0604020202020204" pitchFamily="34" charset="0"/>
              <a:buChar char="•"/>
            </a:pPr>
            <a:r>
              <a:rPr lang="en-GB" sz="1400" dirty="0">
                <a:solidFill>
                  <a:srgbClr val="000000"/>
                </a:solidFill>
                <a:sym typeface="Calibri"/>
              </a:rPr>
              <a:t>What sort of debt capital? </a:t>
            </a:r>
            <a:r>
              <a:rPr lang="lv-LV" sz="1400" dirty="0">
                <a:solidFill>
                  <a:srgbClr val="000000"/>
                </a:solidFill>
                <a:latin typeface="+mj-lt"/>
                <a:ea typeface="+mj-ea"/>
                <a:cs typeface="+mj-cs"/>
                <a:sym typeface="Calibri"/>
              </a:rPr>
              <a:t>Leasing? </a:t>
            </a:r>
            <a:endParaRPr lang="en-US" sz="1400" dirty="0">
              <a:solidFill>
                <a:srgbClr val="000000"/>
              </a:solidFill>
              <a:latin typeface="+mj-lt"/>
              <a:ea typeface="+mj-ea"/>
              <a:cs typeface="+mj-cs"/>
              <a:sym typeface="Calibri"/>
            </a:endParaRPr>
          </a:p>
          <a:p>
            <a:pPr marL="285750" indent="-285750" defTabSz="914400" hangingPunct="0">
              <a:buFont typeface="Arial" panose="020B0604020202020204" pitchFamily="34" charset="0"/>
              <a:buChar char="•"/>
            </a:pPr>
            <a:r>
              <a:rPr lang="lv-LV" sz="1400" dirty="0">
                <a:solidFill>
                  <a:srgbClr val="000000"/>
                </a:solidFill>
                <a:latin typeface="+mj-lt"/>
                <a:ea typeface="+mj-ea"/>
                <a:cs typeface="+mj-cs"/>
                <a:sym typeface="Calibri"/>
              </a:rPr>
              <a:t>Project financing like for real estate development</a:t>
            </a:r>
            <a:r>
              <a:rPr lang="en-GB" sz="1400" dirty="0">
                <a:solidFill>
                  <a:srgbClr val="000000"/>
                </a:solidFill>
                <a:latin typeface="+mj-lt"/>
                <a:ea typeface="+mj-ea"/>
                <a:cs typeface="+mj-cs"/>
                <a:sym typeface="Calibri"/>
              </a:rPr>
              <a:t> and infrastructural projects? </a:t>
            </a:r>
            <a:r>
              <a:rPr kumimoji="0" lang="lv-LV" sz="1400" b="0" i="0" u="none" strike="noStrike" cap="none" spc="0" normalizeH="0" dirty="0">
                <a:ln>
                  <a:noFill/>
                </a:ln>
                <a:solidFill>
                  <a:srgbClr val="000000"/>
                </a:solidFill>
                <a:effectLst/>
                <a:uFillTx/>
                <a:latin typeface="+mj-lt"/>
                <a:ea typeface="+mj-ea"/>
                <a:cs typeface="+mj-cs"/>
                <a:sym typeface="Calibri"/>
              </a:rPr>
              <a:t> </a:t>
            </a:r>
          </a:p>
        </p:txBody>
      </p:sp>
      <p:sp>
        <p:nvSpPr>
          <p:cNvPr id="42" name="TextBox 41"/>
          <p:cNvSpPr txBox="1"/>
          <p:nvPr/>
        </p:nvSpPr>
        <p:spPr>
          <a:xfrm>
            <a:off x="821939" y="3416660"/>
            <a:ext cx="1218603" cy="307777"/>
          </a:xfrm>
          <a:prstGeom prst="rect">
            <a:avLst/>
          </a:prstGeom>
          <a:noFill/>
        </p:spPr>
        <p:txBody>
          <a:bodyPr wrap="none" rtlCol="0">
            <a:spAutoFit/>
          </a:bodyPr>
          <a:lstStyle/>
          <a:p>
            <a:r>
              <a:rPr lang="lv-LV" sz="1400" dirty="0">
                <a:solidFill>
                  <a:schemeClr val="bg1">
                    <a:lumMod val="50000"/>
                  </a:schemeClr>
                </a:solidFill>
                <a:latin typeface="+mj-lt"/>
              </a:rPr>
              <a:t>Own financing</a:t>
            </a:r>
            <a:endParaRPr lang="en-GB" sz="1400" dirty="0">
              <a:solidFill>
                <a:schemeClr val="bg1">
                  <a:lumMod val="50000"/>
                </a:schemeClr>
              </a:solidFill>
              <a:latin typeface="+mj-lt"/>
            </a:endParaRPr>
          </a:p>
        </p:txBody>
      </p:sp>
      <p:sp>
        <p:nvSpPr>
          <p:cNvPr id="43" name="TextBox 42"/>
          <p:cNvSpPr txBox="1"/>
          <p:nvPr/>
        </p:nvSpPr>
        <p:spPr>
          <a:xfrm>
            <a:off x="542691" y="4218809"/>
            <a:ext cx="1674433" cy="307777"/>
          </a:xfrm>
          <a:prstGeom prst="rect">
            <a:avLst/>
          </a:prstGeom>
          <a:noFill/>
        </p:spPr>
        <p:txBody>
          <a:bodyPr wrap="none" rtlCol="0">
            <a:spAutoFit/>
          </a:bodyPr>
          <a:lstStyle/>
          <a:p>
            <a:r>
              <a:rPr lang="lv-LV" sz="1400" dirty="0">
                <a:solidFill>
                  <a:schemeClr val="bg1">
                    <a:lumMod val="50000"/>
                  </a:schemeClr>
                </a:solidFill>
                <a:latin typeface="+mj-lt"/>
              </a:rPr>
              <a:t>Third party financing</a:t>
            </a:r>
            <a:endParaRPr lang="en-GB" sz="1400" dirty="0">
              <a:solidFill>
                <a:schemeClr val="bg1">
                  <a:lumMod val="50000"/>
                </a:schemeClr>
              </a:solidFill>
              <a:latin typeface="+mj-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18002655"/>
      </p:ext>
    </p:extLst>
  </p:cSld>
  <p:clrMapOvr>
    <a:masterClrMapping/>
  </p:clrMapOvr>
  <mc:AlternateContent xmlns:mc="http://schemas.openxmlformats.org/markup-compatibility/2006" xmlns:p14="http://schemas.microsoft.com/office/powerpoint/2010/main">
    <mc:Choice Requires="p14">
      <p:transition spd="slow" p14:dur="2000" advTm="292765"/>
    </mc:Choice>
    <mc:Fallback xmlns="">
      <p:transition spd="slow" advTm="292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699" y="656122"/>
            <a:ext cx="7342890" cy="650449"/>
          </a:xfrm>
        </p:spPr>
        <p:txBody>
          <a:bodyPr>
            <a:normAutofit/>
          </a:bodyPr>
          <a:lstStyle/>
          <a:p>
            <a:r>
              <a:rPr lang="en-GB" dirty="0"/>
              <a:t>Basic principles in financing</a:t>
            </a:r>
          </a:p>
        </p:txBody>
      </p:sp>
      <p:sp>
        <p:nvSpPr>
          <p:cNvPr id="4" name="Slide Number Placeholder 3"/>
          <p:cNvSpPr>
            <a:spLocks noGrp="1"/>
          </p:cNvSpPr>
          <p:nvPr>
            <p:ph type="sldNum" sz="quarter" idx="4294967295"/>
          </p:nvPr>
        </p:nvSpPr>
        <p:spPr/>
        <p:txBody>
          <a:bodyPr/>
          <a:lstStyle/>
          <a:p>
            <a:endParaRPr lang="en-GB" dirty="0"/>
          </a:p>
        </p:txBody>
      </p:sp>
      <p:graphicFrame>
        <p:nvGraphicFramePr>
          <p:cNvPr id="7" name="Diagram 6"/>
          <p:cNvGraphicFramePr/>
          <p:nvPr/>
        </p:nvGraphicFramePr>
        <p:xfrm>
          <a:off x="113278" y="1306571"/>
          <a:ext cx="8824982" cy="49587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7734088" y="3683824"/>
            <a:ext cx="1333500" cy="830997"/>
          </a:xfrm>
          <a:prstGeom prst="rect">
            <a:avLst/>
          </a:prstGeom>
          <a:noFill/>
        </p:spPr>
        <p:txBody>
          <a:bodyPr wrap="square" rtlCol="0">
            <a:spAutoFit/>
          </a:bodyPr>
          <a:lstStyle/>
          <a:p>
            <a:pPr algn="just"/>
            <a:r>
              <a:rPr lang="en-GB" sz="1200" dirty="0">
                <a:solidFill>
                  <a:schemeClr val="bg1">
                    <a:lumMod val="50000"/>
                  </a:schemeClr>
                </a:solidFill>
                <a:latin typeface="+mj-lt"/>
              </a:rPr>
              <a:t>Normally 20% of the project is financed with Equity</a:t>
            </a:r>
          </a:p>
        </p:txBody>
      </p:sp>
      <p:sp>
        <p:nvSpPr>
          <p:cNvPr id="9" name="TextBox 8"/>
          <p:cNvSpPr txBox="1"/>
          <p:nvPr/>
        </p:nvSpPr>
        <p:spPr>
          <a:xfrm>
            <a:off x="5664200" y="1437927"/>
            <a:ext cx="3387302" cy="461665"/>
          </a:xfrm>
          <a:prstGeom prst="rect">
            <a:avLst/>
          </a:prstGeom>
          <a:noFill/>
        </p:spPr>
        <p:txBody>
          <a:bodyPr wrap="square" rtlCol="0">
            <a:spAutoFit/>
          </a:bodyPr>
          <a:lstStyle/>
          <a:p>
            <a:pPr algn="just"/>
            <a:r>
              <a:rPr lang="en-GB" sz="1200" dirty="0">
                <a:solidFill>
                  <a:schemeClr val="bg1">
                    <a:lumMod val="50000"/>
                  </a:schemeClr>
                </a:solidFill>
                <a:latin typeface="+mj-lt"/>
              </a:rPr>
              <a:t>The Borrower can safely serve its debt obligations. DCR &gt; 1.1 is a typical request</a:t>
            </a:r>
          </a:p>
        </p:txBody>
      </p:sp>
      <p:sp>
        <p:nvSpPr>
          <p:cNvPr id="10" name="Rectangle 9"/>
          <p:cNvSpPr/>
          <p:nvPr/>
        </p:nvSpPr>
        <p:spPr>
          <a:xfrm>
            <a:off x="6366933" y="2077589"/>
            <a:ext cx="2700655" cy="830997"/>
          </a:xfrm>
          <a:prstGeom prst="rect">
            <a:avLst/>
          </a:prstGeom>
        </p:spPr>
        <p:txBody>
          <a:bodyPr wrap="square">
            <a:spAutoFit/>
          </a:bodyPr>
          <a:lstStyle/>
          <a:p>
            <a:pPr lvl="0" algn="just"/>
            <a:r>
              <a:rPr lang="en-GB" sz="1200" dirty="0">
                <a:solidFill>
                  <a:schemeClr val="bg1">
                    <a:lumMod val="50000"/>
                  </a:schemeClr>
                </a:solidFill>
                <a:latin typeface="+mj-lt"/>
              </a:rPr>
              <a:t>Suitable securities or collateral for the proposed investment. Example: pledges on company assets and shares, personal guarantees</a:t>
            </a:r>
          </a:p>
        </p:txBody>
      </p:sp>
      <p:sp>
        <p:nvSpPr>
          <p:cNvPr id="3" name="Right Arrow 2"/>
          <p:cNvSpPr/>
          <p:nvPr/>
        </p:nvSpPr>
        <p:spPr>
          <a:xfrm flipH="1">
            <a:off x="7187671" y="3948382"/>
            <a:ext cx="529589" cy="30188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flipH="1">
            <a:off x="5745903" y="2368010"/>
            <a:ext cx="529589" cy="301883"/>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flipH="1">
            <a:off x="5061522" y="1521277"/>
            <a:ext cx="529589" cy="301883"/>
          </a:xfrm>
          <a:prstGeom prs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30495986"/>
      </p:ext>
    </p:extLst>
  </p:cSld>
  <p:clrMapOvr>
    <a:masterClrMapping/>
  </p:clrMapOvr>
  <mc:AlternateContent xmlns:mc="http://schemas.openxmlformats.org/markup-compatibility/2006" xmlns:p14="http://schemas.microsoft.com/office/powerpoint/2010/main">
    <mc:Choice Requires="p14">
      <p:transition spd="slow" p14:dur="2000" advTm="177629"/>
    </mc:Choice>
    <mc:Fallback xmlns="">
      <p:transition spd="slow" advTm="177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37350-8449-4BB1-9EF7-1BE1C3725B73}"/>
              </a:ext>
            </a:extLst>
          </p:cNvPr>
          <p:cNvSpPr>
            <a:spLocks noGrp="1"/>
          </p:cNvSpPr>
          <p:nvPr>
            <p:ph type="title"/>
          </p:nvPr>
        </p:nvSpPr>
        <p:spPr>
          <a:xfrm>
            <a:off x="792480" y="633262"/>
            <a:ext cx="8298179" cy="650449"/>
          </a:xfrm>
        </p:spPr>
        <p:txBody>
          <a:bodyPr>
            <a:normAutofit/>
          </a:bodyPr>
          <a:lstStyle/>
          <a:p>
            <a:r>
              <a:rPr lang="de-AT" dirty="0"/>
              <a:t>Financial products for EPC</a:t>
            </a:r>
          </a:p>
        </p:txBody>
      </p:sp>
      <p:sp>
        <p:nvSpPr>
          <p:cNvPr id="3" name="Inhaltsplatzhalter 2">
            <a:extLst>
              <a:ext uri="{FF2B5EF4-FFF2-40B4-BE49-F238E27FC236}">
                <a16:creationId xmlns:a16="http://schemas.microsoft.com/office/drawing/2014/main" id="{014753AD-D6E5-4598-9B2E-ED8CB51853B8}"/>
              </a:ext>
            </a:extLst>
          </p:cNvPr>
          <p:cNvSpPr>
            <a:spLocks noGrp="1"/>
          </p:cNvSpPr>
          <p:nvPr>
            <p:ph idx="1"/>
          </p:nvPr>
        </p:nvSpPr>
        <p:spPr>
          <a:xfrm>
            <a:off x="2495724" y="3517066"/>
            <a:ext cx="2976600" cy="2294400"/>
          </a:xfrm>
          <a:solidFill>
            <a:srgbClr val="698CB4">
              <a:alpha val="40000"/>
            </a:srgbClr>
          </a:solidFill>
        </p:spPr>
        <p:txBody>
          <a:bodyPr>
            <a:normAutofit/>
          </a:bodyPr>
          <a:lstStyle/>
          <a:p>
            <a:pPr>
              <a:buFont typeface="Wingdings" panose="05000000000000000000" pitchFamily="2" charset="2"/>
              <a:buChar char="Ø"/>
            </a:pPr>
            <a:r>
              <a:rPr lang="lv-LV" sz="1400" b="1" dirty="0"/>
              <a:t>P</a:t>
            </a:r>
            <a:r>
              <a:rPr lang="de-AT" sz="1400" b="1" dirty="0"/>
              <a:t>roject execution:</a:t>
            </a:r>
          </a:p>
          <a:p>
            <a:pPr marL="449263" lvl="1" indent="-182563"/>
            <a:r>
              <a:rPr lang="de-AT" sz="1200" dirty="0"/>
              <a:t>Equity financing</a:t>
            </a:r>
          </a:p>
          <a:p>
            <a:pPr marL="449263" lvl="1" indent="-182563"/>
            <a:r>
              <a:rPr lang="de-AT" sz="1200" dirty="0"/>
              <a:t>Quasi-equity financing</a:t>
            </a:r>
          </a:p>
          <a:p>
            <a:pPr marL="449263" lvl="1" indent="-182563"/>
            <a:r>
              <a:rPr lang="de-AT" sz="1200" dirty="0"/>
              <a:t>Debt financing</a:t>
            </a:r>
          </a:p>
          <a:p>
            <a:pPr marL="715963" lvl="2" indent="-266700"/>
            <a:r>
              <a:rPr lang="de-AT" sz="1200" dirty="0"/>
              <a:t>Loan</a:t>
            </a:r>
          </a:p>
          <a:p>
            <a:pPr marL="715963" lvl="2" indent="-266700"/>
            <a:r>
              <a:rPr lang="de-AT" sz="1200" dirty="0"/>
              <a:t>Leasing</a:t>
            </a:r>
            <a:endParaRPr lang="lv-LV" sz="1200" dirty="0"/>
          </a:p>
          <a:p>
            <a:pPr marL="449263" lvl="1" indent="-182563"/>
            <a:r>
              <a:rPr lang="lv-LV" sz="1200" dirty="0"/>
              <a:t>Grants</a:t>
            </a:r>
            <a:endParaRPr lang="de-AT" sz="1400" dirty="0"/>
          </a:p>
        </p:txBody>
      </p:sp>
      <p:sp>
        <p:nvSpPr>
          <p:cNvPr id="36" name="Rectangle 35"/>
          <p:cNvSpPr/>
          <p:nvPr/>
        </p:nvSpPr>
        <p:spPr>
          <a:xfrm>
            <a:off x="491627" y="1291334"/>
            <a:ext cx="1955922" cy="2132789"/>
          </a:xfrm>
          <a:prstGeom prst="rect">
            <a:avLst/>
          </a:prstGeom>
          <a:solidFill>
            <a:schemeClr val="bg1"/>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rgbClr val="262626"/>
              </a:solidFill>
              <a:latin typeface="+mj-lt"/>
              <a:cs typeface="Arial" panose="020B0604020202020204" pitchFamily="34" charset="0"/>
            </a:endParaRPr>
          </a:p>
        </p:txBody>
      </p:sp>
      <p:cxnSp>
        <p:nvCxnSpPr>
          <p:cNvPr id="37" name="Straight Arrow Connector 36"/>
          <p:cNvCxnSpPr/>
          <p:nvPr/>
        </p:nvCxnSpPr>
        <p:spPr>
          <a:xfrm flipH="1">
            <a:off x="774635" y="1718741"/>
            <a:ext cx="1" cy="60602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496296" y="1291333"/>
            <a:ext cx="6287885" cy="2132790"/>
          </a:xfrm>
          <a:prstGeom prst="rect">
            <a:avLst/>
          </a:prstGeom>
          <a:solidFill>
            <a:schemeClr val="bg1"/>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rgbClr val="262626"/>
              </a:solidFill>
              <a:latin typeface="+mj-lt"/>
              <a:cs typeface="Arial" panose="020B0604020202020204" pitchFamily="34" charset="0"/>
            </a:endParaRPr>
          </a:p>
        </p:txBody>
      </p:sp>
      <p:cxnSp>
        <p:nvCxnSpPr>
          <p:cNvPr id="39" name="Straight Arrow Connector 38"/>
          <p:cNvCxnSpPr/>
          <p:nvPr/>
        </p:nvCxnSpPr>
        <p:spPr>
          <a:xfrm flipH="1">
            <a:off x="8388543" y="1698151"/>
            <a:ext cx="1" cy="60602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499120" y="2243812"/>
            <a:ext cx="3771019" cy="1"/>
          </a:xfrm>
          <a:prstGeom prst="line">
            <a:avLst/>
          </a:prstGeom>
          <a:ln w="38100">
            <a:solidFill>
              <a:srgbClr val="595958"/>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2345364" y="2109291"/>
            <a:ext cx="251460" cy="249942"/>
          </a:xfrm>
          <a:prstGeom prst="ellipse">
            <a:avLst/>
          </a:prstGeom>
          <a:solidFill>
            <a:srgbClr val="8B8A8C"/>
          </a:solidFill>
          <a:ln>
            <a:solidFill>
              <a:srgbClr val="59595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662" dirty="0">
              <a:latin typeface="+mj-lt"/>
              <a:cs typeface="Arial" panose="020B0604020202020204" pitchFamily="34" charset="0"/>
            </a:endParaRPr>
          </a:p>
        </p:txBody>
      </p:sp>
      <p:sp>
        <p:nvSpPr>
          <p:cNvPr id="42" name="Rectangle 41"/>
          <p:cNvSpPr/>
          <p:nvPr/>
        </p:nvSpPr>
        <p:spPr>
          <a:xfrm>
            <a:off x="2465134" y="1407155"/>
            <a:ext cx="3024166" cy="376385"/>
          </a:xfrm>
          <a:prstGeom prst="rect">
            <a:avLst/>
          </a:prstGeom>
        </p:spPr>
        <p:txBody>
          <a:bodyPr wrap="square">
            <a:spAutoFit/>
          </a:bodyPr>
          <a:lstStyle/>
          <a:p>
            <a:pPr algn="ctr"/>
            <a:r>
              <a:rPr lang="lv-LV" sz="923" b="1" dirty="0">
                <a:latin typeface="+mj-lt"/>
                <a:cs typeface="Arial" panose="020B0604020202020204" pitchFamily="34" charset="0"/>
              </a:rPr>
              <a:t>CONSTRUCTION /</a:t>
            </a:r>
            <a:r>
              <a:rPr lang="en-GB" sz="923" b="1" dirty="0">
                <a:latin typeface="+mj-lt"/>
                <a:cs typeface="Arial" panose="020B0604020202020204" pitchFamily="34" charset="0"/>
              </a:rPr>
              <a:t>INSTALLATION </a:t>
            </a:r>
            <a:r>
              <a:rPr lang="lv-LV" sz="923" b="1" dirty="0">
                <a:latin typeface="+mj-lt"/>
                <a:cs typeface="Arial" panose="020B0604020202020204" pitchFamily="34" charset="0"/>
              </a:rPr>
              <a:t>PERIOD</a:t>
            </a:r>
          </a:p>
          <a:p>
            <a:pPr algn="ctr"/>
            <a:r>
              <a:rPr lang="en-GB" sz="923" b="1" dirty="0">
                <a:latin typeface="+mj-lt"/>
                <a:cs typeface="Arial" panose="020B0604020202020204" pitchFamily="34" charset="0"/>
              </a:rPr>
              <a:t>Agreed </a:t>
            </a:r>
            <a:r>
              <a:rPr lang="lv-LV" sz="923" b="1" dirty="0">
                <a:latin typeface="+mj-lt"/>
                <a:cs typeface="Arial" panose="020B0604020202020204" pitchFamily="34" charset="0"/>
              </a:rPr>
              <a:t>in the EPC</a:t>
            </a:r>
            <a:endParaRPr lang="en-GB" sz="923" b="1" dirty="0">
              <a:latin typeface="+mj-lt"/>
              <a:cs typeface="Arial" panose="020B0604020202020204" pitchFamily="34" charset="0"/>
            </a:endParaRPr>
          </a:p>
        </p:txBody>
      </p:sp>
      <p:sp>
        <p:nvSpPr>
          <p:cNvPr id="43" name="Rectangle 42"/>
          <p:cNvSpPr/>
          <p:nvPr/>
        </p:nvSpPr>
        <p:spPr>
          <a:xfrm>
            <a:off x="3292621" y="1889737"/>
            <a:ext cx="2194025" cy="376385"/>
          </a:xfrm>
          <a:prstGeom prst="rect">
            <a:avLst/>
          </a:prstGeom>
        </p:spPr>
        <p:txBody>
          <a:bodyPr wrap="square">
            <a:spAutoFit/>
          </a:bodyPr>
          <a:lstStyle/>
          <a:p>
            <a:pPr algn="ctr"/>
            <a:r>
              <a:rPr lang="en-GB" sz="923" b="1" dirty="0">
                <a:latin typeface="+mj-lt"/>
                <a:cs typeface="Arial" panose="020B0604020202020204" pitchFamily="34" charset="0"/>
              </a:rPr>
              <a:t>Depending from project size and complexity</a:t>
            </a:r>
            <a:endParaRPr lang="en-GB" sz="969" b="1" dirty="0">
              <a:latin typeface="+mj-lt"/>
              <a:cs typeface="Arial" panose="020B0604020202020204" pitchFamily="34" charset="0"/>
            </a:endParaRPr>
          </a:p>
        </p:txBody>
      </p:sp>
      <p:sp>
        <p:nvSpPr>
          <p:cNvPr id="44" name="Rectangle 43"/>
          <p:cNvSpPr/>
          <p:nvPr/>
        </p:nvSpPr>
        <p:spPr>
          <a:xfrm>
            <a:off x="5486646" y="1919119"/>
            <a:ext cx="2973934" cy="234360"/>
          </a:xfrm>
          <a:prstGeom prst="rect">
            <a:avLst/>
          </a:prstGeom>
        </p:spPr>
        <p:txBody>
          <a:bodyPr wrap="square">
            <a:spAutoFit/>
          </a:bodyPr>
          <a:lstStyle/>
          <a:p>
            <a:pPr algn="ctr"/>
            <a:r>
              <a:rPr lang="lv-LV" sz="923" b="1" dirty="0">
                <a:latin typeface="+mj-lt"/>
                <a:cs typeface="Arial" panose="020B0604020202020204" pitchFamily="34" charset="0"/>
              </a:rPr>
              <a:t>Up to </a:t>
            </a:r>
            <a:r>
              <a:rPr lang="en-GB" sz="923" b="1" dirty="0">
                <a:latin typeface="+mj-lt"/>
                <a:cs typeface="Arial" panose="020B0604020202020204" pitchFamily="34" charset="0"/>
              </a:rPr>
              <a:t>20 years depending from measures and assets</a:t>
            </a:r>
            <a:endParaRPr lang="en-GB" sz="969" b="1" dirty="0">
              <a:latin typeface="+mj-lt"/>
              <a:cs typeface="Arial" panose="020B0604020202020204" pitchFamily="34" charset="0"/>
            </a:endParaRPr>
          </a:p>
        </p:txBody>
      </p:sp>
      <p:cxnSp>
        <p:nvCxnSpPr>
          <p:cNvPr id="45" name="Straight Connector 44"/>
          <p:cNvCxnSpPr/>
          <p:nvPr/>
        </p:nvCxnSpPr>
        <p:spPr>
          <a:xfrm flipV="1">
            <a:off x="6331800" y="2243054"/>
            <a:ext cx="1101821" cy="0"/>
          </a:xfrm>
          <a:prstGeom prst="line">
            <a:avLst/>
          </a:prstGeom>
          <a:ln w="38100">
            <a:solidFill>
              <a:srgbClr val="595958"/>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454755" y="2240123"/>
            <a:ext cx="885042" cy="0"/>
          </a:xfrm>
          <a:prstGeom prst="line">
            <a:avLst/>
          </a:prstGeom>
          <a:ln w="38100">
            <a:solidFill>
              <a:srgbClr val="595958"/>
            </a:solidFill>
            <a:prstDash val="solid"/>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784155" y="1924531"/>
            <a:ext cx="1680978" cy="234360"/>
          </a:xfrm>
          <a:prstGeom prst="rect">
            <a:avLst/>
          </a:prstGeom>
        </p:spPr>
        <p:txBody>
          <a:bodyPr wrap="square">
            <a:spAutoFit/>
          </a:bodyPr>
          <a:lstStyle/>
          <a:p>
            <a:pPr algn="ctr"/>
            <a:r>
              <a:rPr lang="lv-LV" sz="923" b="1" dirty="0">
                <a:latin typeface="+mj-lt"/>
                <a:cs typeface="Arial" panose="020B0604020202020204" pitchFamily="34" charset="0"/>
              </a:rPr>
              <a:t>±</a:t>
            </a:r>
            <a:r>
              <a:rPr lang="en-GB" sz="923" b="1" dirty="0">
                <a:latin typeface="+mj-lt"/>
                <a:cs typeface="Arial" panose="020B0604020202020204" pitchFamily="34" charset="0"/>
              </a:rPr>
              <a:t>10-20</a:t>
            </a:r>
            <a:r>
              <a:rPr lang="lv-LV" sz="923" b="1" dirty="0">
                <a:latin typeface="+mj-lt"/>
                <a:cs typeface="Arial" panose="020B0604020202020204" pitchFamily="34" charset="0"/>
              </a:rPr>
              <a:t> </a:t>
            </a:r>
            <a:r>
              <a:rPr lang="en-GB" sz="923" b="1" dirty="0">
                <a:latin typeface="+mj-lt"/>
                <a:cs typeface="Arial" panose="020B0604020202020204" pitchFamily="34" charset="0"/>
              </a:rPr>
              <a:t>months</a:t>
            </a:r>
            <a:endParaRPr lang="en-GB" sz="969" b="1" dirty="0">
              <a:latin typeface="+mj-lt"/>
              <a:cs typeface="Arial" panose="020B0604020202020204" pitchFamily="34" charset="0"/>
            </a:endParaRPr>
          </a:p>
        </p:txBody>
      </p:sp>
      <p:sp>
        <p:nvSpPr>
          <p:cNvPr id="48" name="Rectangle 47"/>
          <p:cNvSpPr/>
          <p:nvPr/>
        </p:nvSpPr>
        <p:spPr>
          <a:xfrm>
            <a:off x="916006" y="1407154"/>
            <a:ext cx="1307104" cy="376385"/>
          </a:xfrm>
          <a:prstGeom prst="rect">
            <a:avLst/>
          </a:prstGeom>
        </p:spPr>
        <p:txBody>
          <a:bodyPr wrap="square">
            <a:spAutoFit/>
          </a:bodyPr>
          <a:lstStyle/>
          <a:p>
            <a:pPr algn="ctr"/>
            <a:r>
              <a:rPr lang="en-GB" sz="923" b="1" dirty="0">
                <a:latin typeface="+mj-lt"/>
                <a:cs typeface="Arial" panose="020B0604020202020204" pitchFamily="34" charset="0"/>
              </a:rPr>
              <a:t>PROJECT DEVELOPMENT</a:t>
            </a:r>
            <a:endParaRPr lang="en-GB" sz="969" b="1" dirty="0">
              <a:latin typeface="+mj-lt"/>
              <a:cs typeface="Arial" panose="020B0604020202020204" pitchFamily="34" charset="0"/>
            </a:endParaRPr>
          </a:p>
        </p:txBody>
      </p:sp>
      <p:sp>
        <p:nvSpPr>
          <p:cNvPr id="49" name="Rectangle 48"/>
          <p:cNvSpPr/>
          <p:nvPr/>
        </p:nvSpPr>
        <p:spPr>
          <a:xfrm>
            <a:off x="8100060" y="2557116"/>
            <a:ext cx="606772" cy="369332"/>
          </a:xfrm>
          <a:prstGeom prst="rect">
            <a:avLst/>
          </a:prstGeom>
          <a:solidFill>
            <a:schemeClr val="bg1"/>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23" b="1" dirty="0">
                <a:solidFill>
                  <a:srgbClr val="575657"/>
                </a:solidFill>
                <a:latin typeface="+mj-lt"/>
                <a:ea typeface="MS PGothic" panose="020B0600070205080204" pitchFamily="34" charset="-128"/>
                <a:cs typeface="Arial" panose="020B0604020202020204" pitchFamily="34" charset="0"/>
              </a:rPr>
              <a:t>EPC</a:t>
            </a:r>
          </a:p>
          <a:p>
            <a:pPr algn="ctr"/>
            <a:r>
              <a:rPr lang="en-GB" sz="923" b="1" dirty="0">
                <a:solidFill>
                  <a:srgbClr val="575657"/>
                </a:solidFill>
                <a:latin typeface="+mj-lt"/>
                <a:ea typeface="MS PGothic" panose="020B0600070205080204" pitchFamily="34" charset="-128"/>
                <a:cs typeface="Arial" panose="020B0604020202020204" pitchFamily="34" charset="0"/>
              </a:rPr>
              <a:t>ENDS</a:t>
            </a:r>
          </a:p>
        </p:txBody>
      </p:sp>
      <p:cxnSp>
        <p:nvCxnSpPr>
          <p:cNvPr id="50" name="Straight Connector 49"/>
          <p:cNvCxnSpPr>
            <a:endCxn id="41" idx="2"/>
          </p:cNvCxnSpPr>
          <p:nvPr/>
        </p:nvCxnSpPr>
        <p:spPr>
          <a:xfrm flipV="1">
            <a:off x="776208" y="2234262"/>
            <a:ext cx="1569155" cy="9648"/>
          </a:xfrm>
          <a:prstGeom prst="line">
            <a:avLst/>
          </a:prstGeom>
          <a:ln w="38100">
            <a:solidFill>
              <a:srgbClr val="595958"/>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3271520" y="2118842"/>
            <a:ext cx="33231" cy="249942"/>
          </a:xfrm>
          <a:prstGeom prst="rect">
            <a:avLst/>
          </a:prstGeom>
          <a:solidFill>
            <a:srgbClr val="8B8A8C"/>
          </a:solidFill>
          <a:ln>
            <a:solidFill>
              <a:srgbClr val="595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2" dirty="0">
              <a:latin typeface="+mj-lt"/>
              <a:cs typeface="Arial" panose="020B0604020202020204" pitchFamily="34" charset="0"/>
            </a:endParaRPr>
          </a:p>
        </p:txBody>
      </p:sp>
      <p:sp>
        <p:nvSpPr>
          <p:cNvPr id="52" name="Rectangle 51"/>
          <p:cNvSpPr/>
          <p:nvPr/>
        </p:nvSpPr>
        <p:spPr>
          <a:xfrm>
            <a:off x="2661522" y="3047738"/>
            <a:ext cx="1258675" cy="376385"/>
          </a:xfrm>
          <a:prstGeom prst="rect">
            <a:avLst/>
          </a:prstGeom>
        </p:spPr>
        <p:txBody>
          <a:bodyPr wrap="square">
            <a:spAutoFit/>
          </a:bodyPr>
          <a:lstStyle/>
          <a:p>
            <a:pPr algn="ctr"/>
            <a:r>
              <a:rPr lang="en-GB" sz="923" b="1" dirty="0">
                <a:solidFill>
                  <a:srgbClr val="575657"/>
                </a:solidFill>
                <a:latin typeface="+mj-lt"/>
                <a:cs typeface="Arial" panose="020B0604020202020204" pitchFamily="34" charset="0"/>
              </a:rPr>
              <a:t>COMMENCEMENT DATE </a:t>
            </a:r>
          </a:p>
        </p:txBody>
      </p:sp>
      <p:cxnSp>
        <p:nvCxnSpPr>
          <p:cNvPr id="53" name="Straight Arrow Connector 52"/>
          <p:cNvCxnSpPr>
            <a:stCxn id="51" idx="2"/>
          </p:cNvCxnSpPr>
          <p:nvPr/>
        </p:nvCxnSpPr>
        <p:spPr>
          <a:xfrm>
            <a:off x="3288136" y="2368785"/>
            <a:ext cx="4486" cy="606025"/>
          </a:xfrm>
          <a:prstGeom prst="straightConnector1">
            <a:avLst/>
          </a:prstGeom>
          <a:ln>
            <a:solidFill>
              <a:srgbClr val="595958"/>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4843434" y="3071367"/>
            <a:ext cx="1298305" cy="234360"/>
          </a:xfrm>
          <a:prstGeom prst="rect">
            <a:avLst/>
          </a:prstGeom>
        </p:spPr>
        <p:txBody>
          <a:bodyPr wrap="square">
            <a:spAutoFit/>
          </a:bodyPr>
          <a:lstStyle/>
          <a:p>
            <a:pPr algn="ctr"/>
            <a:r>
              <a:rPr lang="lv-LV" sz="923" b="1" dirty="0">
                <a:solidFill>
                  <a:srgbClr val="575657"/>
                </a:solidFill>
                <a:latin typeface="+mj-lt"/>
                <a:cs typeface="Arial" panose="020B0604020202020204" pitchFamily="34" charset="0"/>
              </a:rPr>
              <a:t>COMMISSONING </a:t>
            </a:r>
            <a:r>
              <a:rPr lang="en-GB" sz="923" b="1" dirty="0">
                <a:solidFill>
                  <a:srgbClr val="575657"/>
                </a:solidFill>
                <a:latin typeface="+mj-lt"/>
                <a:cs typeface="Arial" panose="020B0604020202020204" pitchFamily="34" charset="0"/>
              </a:rPr>
              <a:t>DATE </a:t>
            </a:r>
          </a:p>
        </p:txBody>
      </p:sp>
      <p:cxnSp>
        <p:nvCxnSpPr>
          <p:cNvPr id="55" name="Straight Arrow Connector 54"/>
          <p:cNvCxnSpPr>
            <a:endCxn id="54" idx="0"/>
          </p:cNvCxnSpPr>
          <p:nvPr/>
        </p:nvCxnSpPr>
        <p:spPr>
          <a:xfrm>
            <a:off x="5492586" y="2340862"/>
            <a:ext cx="1" cy="730505"/>
          </a:xfrm>
          <a:prstGeom prst="straightConnector1">
            <a:avLst/>
          </a:prstGeom>
          <a:ln>
            <a:solidFill>
              <a:srgbClr val="595958"/>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5168385" y="2557116"/>
            <a:ext cx="648402" cy="369332"/>
          </a:xfrm>
          <a:prstGeom prst="rect">
            <a:avLst/>
          </a:prstGeom>
          <a:solidFill>
            <a:schemeClr val="bg1"/>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lv-LV" sz="923" b="1" dirty="0">
                <a:solidFill>
                  <a:srgbClr val="575657"/>
                </a:solidFill>
                <a:latin typeface="+mj-lt"/>
                <a:cs typeface="Arial" panose="020B0604020202020204" pitchFamily="34" charset="0"/>
              </a:rPr>
              <a:t>END</a:t>
            </a:r>
          </a:p>
          <a:p>
            <a:pPr algn="ctr"/>
            <a:r>
              <a:rPr lang="lv-LV" sz="923" b="1" dirty="0">
                <a:solidFill>
                  <a:srgbClr val="575657"/>
                </a:solidFill>
                <a:latin typeface="+mj-lt"/>
                <a:cs typeface="Arial" panose="020B0604020202020204" pitchFamily="34" charset="0"/>
              </a:rPr>
              <a:t>WORKS</a:t>
            </a:r>
            <a:endParaRPr lang="en-GB" sz="923" b="1" dirty="0">
              <a:solidFill>
                <a:srgbClr val="575657"/>
              </a:solidFill>
              <a:latin typeface="+mj-lt"/>
              <a:cs typeface="Arial" panose="020B0604020202020204" pitchFamily="34" charset="0"/>
            </a:endParaRPr>
          </a:p>
        </p:txBody>
      </p:sp>
      <p:cxnSp>
        <p:nvCxnSpPr>
          <p:cNvPr id="57" name="Straight Arrow Connector 56"/>
          <p:cNvCxnSpPr/>
          <p:nvPr/>
        </p:nvCxnSpPr>
        <p:spPr>
          <a:xfrm flipH="1" flipV="1">
            <a:off x="2532850" y="1837034"/>
            <a:ext cx="2939474" cy="0"/>
          </a:xfrm>
          <a:prstGeom prst="straightConnector1">
            <a:avLst/>
          </a:prstGeom>
          <a:ln>
            <a:solidFill>
              <a:srgbClr val="59595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5489909" y="1705837"/>
            <a:ext cx="1" cy="606025"/>
          </a:xfrm>
          <a:prstGeom prst="straightConnector1">
            <a:avLst/>
          </a:prstGeom>
          <a:ln>
            <a:solidFill>
              <a:srgbClr val="595958"/>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5489300" y="1391349"/>
            <a:ext cx="2976589" cy="376385"/>
          </a:xfrm>
          <a:prstGeom prst="rect">
            <a:avLst/>
          </a:prstGeom>
        </p:spPr>
        <p:txBody>
          <a:bodyPr wrap="square">
            <a:spAutoFit/>
          </a:bodyPr>
          <a:lstStyle/>
          <a:p>
            <a:pPr algn="ctr"/>
            <a:r>
              <a:rPr lang="lv-LV" sz="923" b="1" dirty="0">
                <a:latin typeface="+mj-lt"/>
                <a:cs typeface="Arial" panose="020B0604020202020204" pitchFamily="34" charset="0"/>
              </a:rPr>
              <a:t>SERV</a:t>
            </a:r>
            <a:r>
              <a:rPr lang="en-GB" sz="923" b="1" dirty="0">
                <a:latin typeface="+mj-lt"/>
                <a:cs typeface="Arial" panose="020B0604020202020204" pitchFamily="34" charset="0"/>
              </a:rPr>
              <a:t>I</a:t>
            </a:r>
            <a:r>
              <a:rPr lang="lv-LV" sz="923" b="1" dirty="0">
                <a:latin typeface="+mj-lt"/>
                <a:cs typeface="Arial" panose="020B0604020202020204" pitchFamily="34" charset="0"/>
              </a:rPr>
              <a:t>CE PERIOD</a:t>
            </a:r>
          </a:p>
          <a:p>
            <a:pPr algn="ctr"/>
            <a:r>
              <a:rPr lang="en-GB" sz="923" b="1" dirty="0">
                <a:latin typeface="+mj-lt"/>
                <a:cs typeface="Arial" panose="020B0604020202020204" pitchFamily="34" charset="0"/>
              </a:rPr>
              <a:t>Agreed</a:t>
            </a:r>
            <a:r>
              <a:rPr lang="lv-LV" sz="923" b="1" dirty="0">
                <a:latin typeface="+mj-lt"/>
                <a:cs typeface="Arial" panose="020B0604020202020204" pitchFamily="34" charset="0"/>
              </a:rPr>
              <a:t> in the EPC</a:t>
            </a:r>
            <a:endParaRPr lang="en-GB" sz="923" b="1" dirty="0">
              <a:latin typeface="+mj-lt"/>
              <a:cs typeface="Arial" panose="020B0604020202020204" pitchFamily="34" charset="0"/>
            </a:endParaRPr>
          </a:p>
        </p:txBody>
      </p:sp>
      <p:cxnSp>
        <p:nvCxnSpPr>
          <p:cNvPr id="60" name="Straight Arrow Connector 59"/>
          <p:cNvCxnSpPr/>
          <p:nvPr/>
        </p:nvCxnSpPr>
        <p:spPr>
          <a:xfrm flipH="1" flipV="1">
            <a:off x="5507858" y="1837416"/>
            <a:ext cx="2858162" cy="0"/>
          </a:xfrm>
          <a:prstGeom prst="straightConnector1">
            <a:avLst/>
          </a:prstGeom>
          <a:ln>
            <a:solidFill>
              <a:srgbClr val="59595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2495723" y="1920631"/>
            <a:ext cx="796899" cy="234360"/>
          </a:xfrm>
          <a:prstGeom prst="rect">
            <a:avLst/>
          </a:prstGeom>
        </p:spPr>
        <p:txBody>
          <a:bodyPr wrap="square">
            <a:spAutoFit/>
          </a:bodyPr>
          <a:lstStyle/>
          <a:p>
            <a:pPr algn="ctr"/>
            <a:r>
              <a:rPr lang="lv-LV" sz="923" b="1">
                <a:latin typeface="+mj-lt"/>
                <a:cs typeface="Arial" panose="020B0604020202020204" pitchFamily="34" charset="0"/>
              </a:rPr>
              <a:t>±</a:t>
            </a:r>
            <a:r>
              <a:rPr lang="en-GB" sz="923" b="1" dirty="0">
                <a:latin typeface="+mj-lt"/>
                <a:cs typeface="Arial" panose="020B0604020202020204" pitchFamily="34" charset="0"/>
              </a:rPr>
              <a:t>30 days</a:t>
            </a:r>
            <a:endParaRPr lang="en-GB" sz="969" b="1" dirty="0">
              <a:latin typeface="+mj-lt"/>
              <a:cs typeface="Arial" panose="020B0604020202020204" pitchFamily="34" charset="0"/>
            </a:endParaRPr>
          </a:p>
        </p:txBody>
      </p:sp>
      <p:sp>
        <p:nvSpPr>
          <p:cNvPr id="62" name="Rectangle 61"/>
          <p:cNvSpPr/>
          <p:nvPr/>
        </p:nvSpPr>
        <p:spPr>
          <a:xfrm>
            <a:off x="1987624" y="2557116"/>
            <a:ext cx="976350" cy="335363"/>
          </a:xfrm>
          <a:prstGeom prst="rect">
            <a:avLst/>
          </a:prstGeom>
          <a:solidFill>
            <a:schemeClr val="bg1"/>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lv-LV" sz="923" b="1" dirty="0">
                <a:solidFill>
                  <a:srgbClr val="575657"/>
                </a:solidFill>
                <a:latin typeface="+mj-lt"/>
                <a:ea typeface="MS PGothic" panose="020B0600070205080204" pitchFamily="34" charset="-128"/>
                <a:cs typeface="Arial" panose="020B0604020202020204" pitchFamily="34" charset="0"/>
              </a:rPr>
              <a:t>EPC</a:t>
            </a:r>
          </a:p>
          <a:p>
            <a:pPr algn="ctr"/>
            <a:r>
              <a:rPr lang="lv-LV" sz="923" b="1" dirty="0">
                <a:solidFill>
                  <a:srgbClr val="575657"/>
                </a:solidFill>
                <a:latin typeface="+mj-lt"/>
                <a:ea typeface="MS PGothic" panose="020B0600070205080204" pitchFamily="34" charset="-128"/>
                <a:cs typeface="Arial" panose="020B0604020202020204" pitchFamily="34" charset="0"/>
              </a:rPr>
              <a:t>SIGNATURE</a:t>
            </a:r>
            <a:endParaRPr lang="en-GB" sz="923" b="1" dirty="0">
              <a:solidFill>
                <a:srgbClr val="575657"/>
              </a:solidFill>
              <a:latin typeface="+mj-lt"/>
              <a:ea typeface="MS PGothic" panose="020B0600070205080204" pitchFamily="34" charset="-128"/>
              <a:cs typeface="Arial" panose="020B0604020202020204" pitchFamily="34" charset="0"/>
            </a:endParaRPr>
          </a:p>
        </p:txBody>
      </p:sp>
      <p:cxnSp>
        <p:nvCxnSpPr>
          <p:cNvPr id="63" name="Straight Arrow Connector 62"/>
          <p:cNvCxnSpPr/>
          <p:nvPr/>
        </p:nvCxnSpPr>
        <p:spPr>
          <a:xfrm flipH="1">
            <a:off x="776208" y="1837034"/>
            <a:ext cx="1671341" cy="0"/>
          </a:xfrm>
          <a:prstGeom prst="straightConnector1">
            <a:avLst/>
          </a:prstGeom>
          <a:ln>
            <a:solidFill>
              <a:srgbClr val="59595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849860" y="2359138"/>
            <a:ext cx="944971" cy="665153"/>
          </a:xfrm>
          <a:prstGeom prst="rect">
            <a:avLst/>
          </a:prstGeom>
          <a:noFill/>
          <a:ln>
            <a:noFill/>
          </a:ln>
        </p:spPr>
      </p:pic>
      <p:cxnSp>
        <p:nvCxnSpPr>
          <p:cNvPr id="65" name="Straight Connector 64"/>
          <p:cNvCxnSpPr/>
          <p:nvPr/>
        </p:nvCxnSpPr>
        <p:spPr>
          <a:xfrm>
            <a:off x="5729696" y="2192890"/>
            <a:ext cx="0" cy="99692"/>
          </a:xfrm>
          <a:prstGeom prst="line">
            <a:avLst/>
          </a:prstGeom>
          <a:ln>
            <a:solidFill>
              <a:srgbClr val="595958"/>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00658" y="2189202"/>
            <a:ext cx="0" cy="99692"/>
          </a:xfrm>
          <a:prstGeom prst="line">
            <a:avLst/>
          </a:prstGeom>
          <a:ln>
            <a:solidFill>
              <a:srgbClr val="595958"/>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283026" y="2189202"/>
            <a:ext cx="0" cy="99692"/>
          </a:xfrm>
          <a:prstGeom prst="line">
            <a:avLst/>
          </a:prstGeom>
          <a:ln>
            <a:solidFill>
              <a:srgbClr val="595958"/>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850762" y="2186178"/>
            <a:ext cx="0" cy="99692"/>
          </a:xfrm>
          <a:prstGeom prst="line">
            <a:avLst/>
          </a:prstGeom>
          <a:ln>
            <a:solidFill>
              <a:srgbClr val="595958"/>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114531" y="2194417"/>
            <a:ext cx="0" cy="99692"/>
          </a:xfrm>
          <a:prstGeom prst="line">
            <a:avLst/>
          </a:prstGeom>
          <a:ln>
            <a:solidFill>
              <a:srgbClr val="595958"/>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625708" y="2188966"/>
            <a:ext cx="0" cy="99692"/>
          </a:xfrm>
          <a:prstGeom prst="line">
            <a:avLst/>
          </a:prstGeom>
          <a:ln>
            <a:solidFill>
              <a:srgbClr val="595958"/>
            </a:solidFill>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8240291" y="2109290"/>
            <a:ext cx="251460" cy="249942"/>
          </a:xfrm>
          <a:prstGeom prst="ellipse">
            <a:avLst/>
          </a:prstGeom>
          <a:solidFill>
            <a:srgbClr val="8B8A8C"/>
          </a:solidFill>
          <a:ln>
            <a:solidFill>
              <a:srgbClr val="59595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662" dirty="0">
              <a:latin typeface="+mj-lt"/>
              <a:cs typeface="Arial" panose="020B0604020202020204" pitchFamily="34" charset="0"/>
            </a:endParaRPr>
          </a:p>
        </p:txBody>
      </p:sp>
      <p:pic>
        <p:nvPicPr>
          <p:cNvPr id="72" name="Picture 71"/>
          <p:cNvPicPr>
            <a:picLocks noChangeAspect="1"/>
          </p:cNvPicPr>
          <p:nvPr/>
        </p:nvPicPr>
        <p:blipFill>
          <a:blip r:embed="rId6">
            <a:clrChange>
              <a:clrFrom>
                <a:srgbClr val="FFFFFF"/>
              </a:clrFrom>
              <a:clrTo>
                <a:srgbClr val="FFFFFF">
                  <a:alpha val="0"/>
                </a:srgbClr>
              </a:clrTo>
            </a:clrChange>
          </a:blip>
          <a:stretch>
            <a:fillRect/>
          </a:stretch>
        </p:blipFill>
        <p:spPr>
          <a:xfrm rot="976210">
            <a:off x="746116" y="2638331"/>
            <a:ext cx="1031736" cy="274899"/>
          </a:xfrm>
          <a:prstGeom prst="rect">
            <a:avLst/>
          </a:prstGeom>
        </p:spPr>
      </p:pic>
      <p:sp>
        <p:nvSpPr>
          <p:cNvPr id="73" name="Oval 72"/>
          <p:cNvSpPr/>
          <p:nvPr/>
        </p:nvSpPr>
        <p:spPr>
          <a:xfrm>
            <a:off x="664547" y="2118842"/>
            <a:ext cx="251460" cy="249942"/>
          </a:xfrm>
          <a:prstGeom prst="ellipse">
            <a:avLst/>
          </a:prstGeom>
          <a:solidFill>
            <a:srgbClr val="8B8A8C"/>
          </a:solidFill>
          <a:ln>
            <a:solidFill>
              <a:srgbClr val="59595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662" dirty="0">
              <a:latin typeface="+mj-lt"/>
              <a:cs typeface="Arial" panose="020B0604020202020204" pitchFamily="34" charset="0"/>
            </a:endParaRPr>
          </a:p>
        </p:txBody>
      </p:sp>
      <p:sp>
        <p:nvSpPr>
          <p:cNvPr id="74" name="Oval 73"/>
          <p:cNvSpPr/>
          <p:nvPr/>
        </p:nvSpPr>
        <p:spPr>
          <a:xfrm>
            <a:off x="5369954" y="2118841"/>
            <a:ext cx="251460" cy="249942"/>
          </a:xfrm>
          <a:prstGeom prst="ellipse">
            <a:avLst/>
          </a:prstGeom>
          <a:solidFill>
            <a:srgbClr val="8B8A8C"/>
          </a:solidFill>
          <a:ln>
            <a:solidFill>
              <a:srgbClr val="59595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662" dirty="0">
              <a:latin typeface="+mj-lt"/>
              <a:cs typeface="Arial" panose="020B0604020202020204" pitchFamily="34" charset="0"/>
            </a:endParaRPr>
          </a:p>
        </p:txBody>
      </p:sp>
      <p:pic>
        <p:nvPicPr>
          <p:cNvPr id="75" name="Picture 74"/>
          <p:cNvPicPr>
            <a:picLocks noChangeAspect="1"/>
          </p:cNvPicPr>
          <p:nvPr/>
        </p:nvPicPr>
        <p:blipFill>
          <a:blip r:embed="rId7">
            <a:clrChange>
              <a:clrFrom>
                <a:srgbClr val="FFFFFF"/>
              </a:clrFrom>
              <a:clrTo>
                <a:srgbClr val="FFFFFF">
                  <a:alpha val="0"/>
                </a:srgbClr>
              </a:clrTo>
            </a:clrChange>
          </a:blip>
          <a:stretch>
            <a:fillRect/>
          </a:stretch>
        </p:blipFill>
        <p:spPr>
          <a:xfrm>
            <a:off x="6790891" y="2490130"/>
            <a:ext cx="622417" cy="591122"/>
          </a:xfrm>
          <a:prstGeom prst="rect">
            <a:avLst/>
          </a:prstGeom>
        </p:spPr>
      </p:pic>
      <p:sp>
        <p:nvSpPr>
          <p:cNvPr id="77" name="Inhaltsplatzhalter 2">
            <a:extLst>
              <a:ext uri="{FF2B5EF4-FFF2-40B4-BE49-F238E27FC236}">
                <a16:creationId xmlns:a16="http://schemas.microsoft.com/office/drawing/2014/main" id="{014753AD-D6E5-4598-9B2E-ED8CB51853B8}"/>
              </a:ext>
            </a:extLst>
          </p:cNvPr>
          <p:cNvSpPr txBox="1">
            <a:spLocks/>
          </p:cNvSpPr>
          <p:nvPr/>
        </p:nvSpPr>
        <p:spPr>
          <a:xfrm>
            <a:off x="5520498" y="3517065"/>
            <a:ext cx="3263683" cy="2299687"/>
          </a:xfrm>
          <a:prstGeom prst="rect">
            <a:avLst/>
          </a:prstGeom>
          <a:solidFill>
            <a:schemeClr val="accent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5BE20"/>
              </a:buClr>
              <a:buSzPct val="75000"/>
              <a:buFontTx/>
              <a:buBlip>
                <a:blip r:embed="rId8"/>
              </a:buBlip>
              <a:defRPr sz="2000" kern="1200">
                <a:solidFill>
                  <a:srgbClr val="595958"/>
                </a:solidFill>
                <a:latin typeface="+mj-lt"/>
                <a:ea typeface="+mn-ea"/>
                <a:cs typeface="+mn-cs"/>
              </a:defRPr>
            </a:lvl1pPr>
            <a:lvl2pPr marL="685800" indent="-228600" algn="l" defTabSz="914400" rtl="0" eaLnBrk="1" latinLnBrk="0" hangingPunct="1">
              <a:lnSpc>
                <a:spcPct val="90000"/>
              </a:lnSpc>
              <a:spcBef>
                <a:spcPts val="500"/>
              </a:spcBef>
              <a:buClr>
                <a:srgbClr val="95BE20"/>
              </a:buClr>
              <a:buSzPct val="70000"/>
              <a:buFont typeface="Wingdings" panose="05000000000000000000" pitchFamily="2" charset="2"/>
              <a:buChar char="§"/>
              <a:defRPr sz="1800" kern="1200">
                <a:solidFill>
                  <a:srgbClr val="595958"/>
                </a:solidFill>
                <a:latin typeface="+mj-lt"/>
                <a:ea typeface="+mn-ea"/>
                <a:cs typeface="+mn-cs"/>
              </a:defRPr>
            </a:lvl2pPr>
            <a:lvl3pPr marL="1143000" indent="-228600" algn="l" defTabSz="914400" rtl="0" eaLnBrk="1" latinLnBrk="0" hangingPunct="1">
              <a:lnSpc>
                <a:spcPct val="90000"/>
              </a:lnSpc>
              <a:spcBef>
                <a:spcPts val="500"/>
              </a:spcBef>
              <a:buClr>
                <a:srgbClr val="95BE20"/>
              </a:buClr>
              <a:buSzPct val="90000"/>
              <a:buFont typeface="Calibri" panose="020F0502020204030204" pitchFamily="34" charset="0"/>
              <a:buChar char="—"/>
              <a:defRPr sz="1600" kern="1200">
                <a:solidFill>
                  <a:srgbClr val="595958"/>
                </a:solidFill>
                <a:latin typeface="+mj-lt"/>
                <a:ea typeface="+mn-ea"/>
                <a:cs typeface="+mn-cs"/>
              </a:defRPr>
            </a:lvl3pPr>
            <a:lvl4pPr marL="1600200" indent="-228600" algn="l" defTabSz="914400" rtl="0" eaLnBrk="1" latinLnBrk="0" hangingPunct="1">
              <a:lnSpc>
                <a:spcPct val="90000"/>
              </a:lnSpc>
              <a:spcBef>
                <a:spcPts val="500"/>
              </a:spcBef>
              <a:buClr>
                <a:srgbClr val="95BE20"/>
              </a:buClr>
              <a:buSzPct val="90000"/>
              <a:buFont typeface="Arial" panose="020B0604020202020204" pitchFamily="34" charset="0"/>
              <a:buChar char="•"/>
              <a:defRPr sz="1400" kern="1200">
                <a:solidFill>
                  <a:srgbClr val="595958"/>
                </a:solidFill>
                <a:latin typeface="+mj-lt"/>
                <a:ea typeface="+mn-ea"/>
                <a:cs typeface="+mn-cs"/>
              </a:defRPr>
            </a:lvl4pPr>
            <a:lvl5pPr marL="2057400" indent="-228600" algn="l" defTabSz="914400" rtl="0" eaLnBrk="1" latinLnBrk="0" hangingPunct="1">
              <a:lnSpc>
                <a:spcPct val="90000"/>
              </a:lnSpc>
              <a:spcBef>
                <a:spcPts val="500"/>
              </a:spcBef>
              <a:buClr>
                <a:srgbClr val="95BE20"/>
              </a:buClr>
              <a:buSzPct val="80000"/>
              <a:buFont typeface="Arial" panose="020B0604020202020204" pitchFamily="34" charset="0"/>
              <a:buChar char="•"/>
              <a:defRPr sz="1400" kern="1200">
                <a:solidFill>
                  <a:srgbClr val="595958"/>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lv-LV" sz="1400" b="1" dirty="0"/>
              <a:t>P</a:t>
            </a:r>
            <a:r>
              <a:rPr lang="de-AT" sz="1400" b="1" dirty="0"/>
              <a:t>roject service period:</a:t>
            </a:r>
          </a:p>
          <a:p>
            <a:pPr marL="449263" lvl="1" indent="-182563"/>
            <a:r>
              <a:rPr lang="de-AT" sz="1200" dirty="0"/>
              <a:t>Equity financing</a:t>
            </a:r>
          </a:p>
          <a:p>
            <a:pPr marL="449263" lvl="1" indent="-182563"/>
            <a:r>
              <a:rPr lang="de-AT" sz="1200" dirty="0"/>
              <a:t>Quasi-equity financing</a:t>
            </a:r>
          </a:p>
          <a:p>
            <a:pPr marL="449263" lvl="1" indent="-182563"/>
            <a:r>
              <a:rPr lang="de-AT" sz="1200" dirty="0"/>
              <a:t>Debt financing</a:t>
            </a:r>
          </a:p>
          <a:p>
            <a:pPr marL="808038" lvl="2" indent="-358775"/>
            <a:r>
              <a:rPr lang="de-AT" sz="1100" dirty="0"/>
              <a:t>Loan</a:t>
            </a:r>
          </a:p>
          <a:p>
            <a:pPr marL="808038" lvl="2" indent="-358775"/>
            <a:r>
              <a:rPr lang="de-AT" sz="1100" dirty="0"/>
              <a:t>Leasing</a:t>
            </a:r>
          </a:p>
          <a:p>
            <a:pPr marL="449263" lvl="1" indent="-182563"/>
            <a:r>
              <a:rPr lang="lv-LV" sz="1200" dirty="0"/>
              <a:t>Re-financing </a:t>
            </a:r>
            <a:r>
              <a:rPr lang="en-GB" sz="1200" dirty="0"/>
              <a:t>(project execution loans)</a:t>
            </a:r>
            <a:endParaRPr lang="lv-LV" sz="1200" dirty="0"/>
          </a:p>
          <a:p>
            <a:pPr marL="449263" lvl="1" indent="-182563"/>
            <a:r>
              <a:rPr lang="de-AT" sz="1200" dirty="0"/>
              <a:t>Cession</a:t>
            </a:r>
          </a:p>
          <a:p>
            <a:pPr marL="449263" lvl="1" indent="-182563"/>
            <a:r>
              <a:rPr lang="de-AT" sz="1200" dirty="0"/>
              <a:t>Forfaiting</a:t>
            </a:r>
          </a:p>
          <a:p>
            <a:pPr marL="449263" lvl="1" indent="-182563"/>
            <a:r>
              <a:rPr lang="de-AT" sz="1200" dirty="0"/>
              <a:t>Securitized instruments</a:t>
            </a:r>
          </a:p>
        </p:txBody>
      </p:sp>
      <p:sp>
        <p:nvSpPr>
          <p:cNvPr id="79" name="Inhaltsplatzhalter 2">
            <a:extLst>
              <a:ext uri="{FF2B5EF4-FFF2-40B4-BE49-F238E27FC236}">
                <a16:creationId xmlns:a16="http://schemas.microsoft.com/office/drawing/2014/main" id="{014753AD-D6E5-4598-9B2E-ED8CB51853B8}"/>
              </a:ext>
            </a:extLst>
          </p:cNvPr>
          <p:cNvSpPr txBox="1">
            <a:spLocks/>
          </p:cNvSpPr>
          <p:nvPr/>
        </p:nvSpPr>
        <p:spPr>
          <a:xfrm>
            <a:off x="491628" y="3517065"/>
            <a:ext cx="1955922" cy="2294401"/>
          </a:xfrm>
          <a:prstGeom prst="rect">
            <a:avLst/>
          </a:prstGeom>
          <a:solidFill>
            <a:srgbClr val="F7CBAC">
              <a:alpha val="40000"/>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5BE20"/>
              </a:buClr>
              <a:buSzPct val="75000"/>
              <a:buFontTx/>
              <a:buBlip>
                <a:blip r:embed="rId8"/>
              </a:buBlip>
              <a:defRPr sz="2000" kern="1200">
                <a:solidFill>
                  <a:srgbClr val="595958"/>
                </a:solidFill>
                <a:latin typeface="+mj-lt"/>
                <a:ea typeface="+mn-ea"/>
                <a:cs typeface="+mn-cs"/>
              </a:defRPr>
            </a:lvl1pPr>
            <a:lvl2pPr marL="685800" indent="-228600" algn="l" defTabSz="914400" rtl="0" eaLnBrk="1" latinLnBrk="0" hangingPunct="1">
              <a:lnSpc>
                <a:spcPct val="90000"/>
              </a:lnSpc>
              <a:spcBef>
                <a:spcPts val="500"/>
              </a:spcBef>
              <a:buClr>
                <a:srgbClr val="95BE20"/>
              </a:buClr>
              <a:buSzPct val="70000"/>
              <a:buFont typeface="Wingdings" panose="05000000000000000000" pitchFamily="2" charset="2"/>
              <a:buChar char="§"/>
              <a:defRPr sz="1800" kern="1200">
                <a:solidFill>
                  <a:srgbClr val="595958"/>
                </a:solidFill>
                <a:latin typeface="+mj-lt"/>
                <a:ea typeface="+mn-ea"/>
                <a:cs typeface="+mn-cs"/>
              </a:defRPr>
            </a:lvl2pPr>
            <a:lvl3pPr marL="1143000" indent="-228600" algn="l" defTabSz="914400" rtl="0" eaLnBrk="1" latinLnBrk="0" hangingPunct="1">
              <a:lnSpc>
                <a:spcPct val="90000"/>
              </a:lnSpc>
              <a:spcBef>
                <a:spcPts val="500"/>
              </a:spcBef>
              <a:buClr>
                <a:srgbClr val="95BE20"/>
              </a:buClr>
              <a:buSzPct val="90000"/>
              <a:buFont typeface="Calibri" panose="020F0502020204030204" pitchFamily="34" charset="0"/>
              <a:buChar char="—"/>
              <a:defRPr sz="1600" kern="1200">
                <a:solidFill>
                  <a:srgbClr val="595958"/>
                </a:solidFill>
                <a:latin typeface="+mj-lt"/>
                <a:ea typeface="+mn-ea"/>
                <a:cs typeface="+mn-cs"/>
              </a:defRPr>
            </a:lvl3pPr>
            <a:lvl4pPr marL="1600200" indent="-228600" algn="l" defTabSz="914400" rtl="0" eaLnBrk="1" latinLnBrk="0" hangingPunct="1">
              <a:lnSpc>
                <a:spcPct val="90000"/>
              </a:lnSpc>
              <a:spcBef>
                <a:spcPts val="500"/>
              </a:spcBef>
              <a:buClr>
                <a:srgbClr val="95BE20"/>
              </a:buClr>
              <a:buSzPct val="90000"/>
              <a:buFont typeface="Arial" panose="020B0604020202020204" pitchFamily="34" charset="0"/>
              <a:buChar char="•"/>
              <a:defRPr sz="1400" kern="1200">
                <a:solidFill>
                  <a:srgbClr val="595958"/>
                </a:solidFill>
                <a:latin typeface="+mj-lt"/>
                <a:ea typeface="+mn-ea"/>
                <a:cs typeface="+mn-cs"/>
              </a:defRPr>
            </a:lvl4pPr>
            <a:lvl5pPr marL="2057400" indent="-228600" algn="l" defTabSz="914400" rtl="0" eaLnBrk="1" latinLnBrk="0" hangingPunct="1">
              <a:lnSpc>
                <a:spcPct val="90000"/>
              </a:lnSpc>
              <a:spcBef>
                <a:spcPts val="500"/>
              </a:spcBef>
              <a:buClr>
                <a:srgbClr val="95BE20"/>
              </a:buClr>
              <a:buSzPct val="80000"/>
              <a:buFont typeface="Arial" panose="020B0604020202020204" pitchFamily="34" charset="0"/>
              <a:buChar char="•"/>
              <a:defRPr sz="1400" kern="1200">
                <a:solidFill>
                  <a:srgbClr val="595958"/>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lv-LV" sz="1400" b="1" dirty="0"/>
              <a:t>P</a:t>
            </a:r>
            <a:r>
              <a:rPr lang="de-AT" sz="1400" b="1" dirty="0"/>
              <a:t>roject development:</a:t>
            </a:r>
          </a:p>
          <a:p>
            <a:pPr marL="449263" lvl="1" indent="-182563"/>
            <a:r>
              <a:rPr lang="de-AT" sz="1200" dirty="0"/>
              <a:t>Equity financing</a:t>
            </a:r>
          </a:p>
          <a:p>
            <a:pPr marL="449263" lvl="1" indent="-182563"/>
            <a:r>
              <a:rPr lang="de-AT" sz="1200" dirty="0"/>
              <a:t>Quasi-equity financing</a:t>
            </a:r>
          </a:p>
          <a:p>
            <a:pPr marL="449263" lvl="1" indent="-182563"/>
            <a:r>
              <a:rPr lang="de-AT" sz="1200" dirty="0"/>
              <a:t>Grants </a:t>
            </a:r>
            <a:r>
              <a:rPr lang="lv-LV" sz="1200" dirty="0"/>
              <a:t>/ </a:t>
            </a:r>
            <a:r>
              <a:rPr lang="de-AT" sz="1200" dirty="0"/>
              <a:t>technical assistance</a:t>
            </a:r>
          </a:p>
        </p:txBody>
      </p:sp>
      <p:sp>
        <p:nvSpPr>
          <p:cNvPr id="80" name="TextBox 79"/>
          <p:cNvSpPr txBox="1"/>
          <p:nvPr/>
        </p:nvSpPr>
        <p:spPr>
          <a:xfrm>
            <a:off x="491626" y="6121002"/>
            <a:ext cx="4980698" cy="307777"/>
          </a:xfrm>
          <a:prstGeom prst="rect">
            <a:avLst/>
          </a:prstGeom>
          <a:noFill/>
        </p:spPr>
        <p:txBody>
          <a:bodyPr wrap="square" rtlCol="0">
            <a:spAutoFit/>
          </a:bodyPr>
          <a:lstStyle/>
          <a:p>
            <a:pPr algn="ctr"/>
            <a:r>
              <a:rPr lang="lv-LV" sz="1400" dirty="0">
                <a:solidFill>
                  <a:schemeClr val="bg1">
                    <a:lumMod val="50000"/>
                  </a:schemeClr>
                </a:solidFill>
                <a:latin typeface="+mj-lt"/>
              </a:rPr>
              <a:t>Short term financing</a:t>
            </a:r>
            <a:endParaRPr lang="en-GB" sz="1400" dirty="0">
              <a:solidFill>
                <a:schemeClr val="bg1">
                  <a:lumMod val="50000"/>
                </a:schemeClr>
              </a:solidFill>
              <a:latin typeface="+mj-lt"/>
            </a:endParaRPr>
          </a:p>
        </p:txBody>
      </p:sp>
      <p:sp>
        <p:nvSpPr>
          <p:cNvPr id="81" name="TextBox 80"/>
          <p:cNvSpPr txBox="1"/>
          <p:nvPr/>
        </p:nvSpPr>
        <p:spPr>
          <a:xfrm>
            <a:off x="5548863" y="6090796"/>
            <a:ext cx="3235318" cy="307777"/>
          </a:xfrm>
          <a:prstGeom prst="rect">
            <a:avLst/>
          </a:prstGeom>
          <a:noFill/>
        </p:spPr>
        <p:txBody>
          <a:bodyPr wrap="square" rtlCol="0">
            <a:spAutoFit/>
          </a:bodyPr>
          <a:lstStyle/>
          <a:p>
            <a:pPr algn="ctr"/>
            <a:r>
              <a:rPr lang="lv-LV" sz="1400" dirty="0">
                <a:solidFill>
                  <a:schemeClr val="bg1">
                    <a:lumMod val="50000"/>
                  </a:schemeClr>
                </a:solidFill>
                <a:latin typeface="+mj-lt"/>
              </a:rPr>
              <a:t>Long term financing</a:t>
            </a:r>
            <a:endParaRPr lang="en-GB" sz="1400" dirty="0">
              <a:solidFill>
                <a:schemeClr val="bg1">
                  <a:lumMod val="50000"/>
                </a:schemeClr>
              </a:solidFill>
              <a:latin typeface="+mj-lt"/>
            </a:endParaRPr>
          </a:p>
        </p:txBody>
      </p:sp>
      <p:sp>
        <p:nvSpPr>
          <p:cNvPr id="83" name="Left Brace 82"/>
          <p:cNvSpPr/>
          <p:nvPr/>
        </p:nvSpPr>
        <p:spPr>
          <a:xfrm rot="16200000">
            <a:off x="2886405" y="3535083"/>
            <a:ext cx="191140" cy="4980698"/>
          </a:xfrm>
          <a:prstGeom prst="leftBrace">
            <a:avLst/>
          </a:prstGeom>
          <a:ln>
            <a:solidFill>
              <a:srgbClr val="5959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84" name="Left Brace 83"/>
          <p:cNvSpPr/>
          <p:nvPr/>
        </p:nvSpPr>
        <p:spPr>
          <a:xfrm rot="16200000">
            <a:off x="7063792" y="4405899"/>
            <a:ext cx="191140" cy="3249639"/>
          </a:xfrm>
          <a:prstGeom prst="leftBrace">
            <a:avLst/>
          </a:prstGeom>
          <a:ln>
            <a:solidFill>
              <a:srgbClr val="5959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 name="Left Brace 4"/>
          <p:cNvSpPr/>
          <p:nvPr/>
        </p:nvSpPr>
        <p:spPr>
          <a:xfrm flipH="1">
            <a:off x="7532571" y="5190065"/>
            <a:ext cx="213891" cy="579066"/>
          </a:xfrm>
          <a:prstGeom prst="lef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7803888" y="5248765"/>
            <a:ext cx="905933" cy="461665"/>
          </a:xfrm>
          <a:prstGeom prst="rect">
            <a:avLst/>
          </a:prstGeom>
          <a:noFill/>
        </p:spPr>
        <p:txBody>
          <a:bodyPr wrap="square" rtlCol="0">
            <a:spAutoFit/>
          </a:bodyPr>
          <a:lstStyle/>
          <a:p>
            <a:pPr algn="ctr"/>
            <a:r>
              <a:rPr lang="en-GB" sz="1200" dirty="0">
                <a:latin typeface="+mj-lt"/>
              </a:rPr>
              <a:t>Performing EPCs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82458560"/>
      </p:ext>
    </p:extLst>
  </p:cSld>
  <p:clrMapOvr>
    <a:masterClrMapping/>
  </p:clrMapOvr>
  <mc:AlternateContent xmlns:mc="http://schemas.openxmlformats.org/markup-compatibility/2006" xmlns:p14="http://schemas.microsoft.com/office/powerpoint/2010/main">
    <mc:Choice Requires="p14">
      <p:transition spd="slow" p14:dur="2000" advTm="202500"/>
    </mc:Choice>
    <mc:Fallback xmlns="">
      <p:transition spd="slow" advTm="20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40" y="654316"/>
            <a:ext cx="8077200" cy="650449"/>
          </a:xfrm>
        </p:spPr>
        <p:txBody>
          <a:bodyPr>
            <a:normAutofit/>
          </a:bodyPr>
          <a:lstStyle/>
          <a:p>
            <a:r>
              <a:rPr lang="lv-LV" dirty="0"/>
              <a:t>Description </a:t>
            </a:r>
            <a:r>
              <a:rPr lang="en-GB" dirty="0"/>
              <a:t>of financial products</a:t>
            </a:r>
          </a:p>
        </p:txBody>
      </p:sp>
      <p:sp>
        <p:nvSpPr>
          <p:cNvPr id="3" name="Content Placeholder 2"/>
          <p:cNvSpPr>
            <a:spLocks noGrp="1"/>
          </p:cNvSpPr>
          <p:nvPr>
            <p:ph idx="1"/>
          </p:nvPr>
        </p:nvSpPr>
        <p:spPr>
          <a:xfrm>
            <a:off x="297712" y="1358105"/>
            <a:ext cx="8594827" cy="5361671"/>
          </a:xfrm>
        </p:spPr>
        <p:txBody>
          <a:bodyPr>
            <a:noAutofit/>
          </a:bodyPr>
          <a:lstStyle/>
          <a:p>
            <a:pPr algn="just"/>
            <a:r>
              <a:rPr lang="en-GB" sz="1700" dirty="0"/>
              <a:t>Equity financing</a:t>
            </a:r>
          </a:p>
          <a:p>
            <a:pPr lvl="1" algn="just"/>
            <a:r>
              <a:rPr lang="en-GB" sz="1700" dirty="0"/>
              <a:t>Simplest and most important source of funding</a:t>
            </a:r>
          </a:p>
          <a:p>
            <a:pPr lvl="1" algn="just"/>
            <a:r>
              <a:rPr lang="en-GB" sz="1700" dirty="0"/>
              <a:t>Basically needed in each project involving debt financing</a:t>
            </a:r>
          </a:p>
          <a:p>
            <a:pPr lvl="1" algn="just"/>
            <a:r>
              <a:rPr lang="en-GB" sz="1700" dirty="0"/>
              <a:t>Financial institution requires equity for disbursing debt financing products</a:t>
            </a:r>
          </a:p>
          <a:p>
            <a:pPr lvl="1" algn="just"/>
            <a:r>
              <a:rPr lang="en-GB" sz="1700" dirty="0"/>
              <a:t>The riskier the project the larger the equity contribution</a:t>
            </a:r>
          </a:p>
          <a:p>
            <a:pPr algn="just"/>
            <a:endParaRPr lang="en-GB" sz="1700" dirty="0"/>
          </a:p>
          <a:p>
            <a:pPr algn="just"/>
            <a:r>
              <a:rPr lang="en-GB" sz="1700" dirty="0"/>
              <a:t>Equity </a:t>
            </a:r>
            <a:r>
              <a:rPr lang="en-US" sz="1700" dirty="0"/>
              <a:t>raised by shareholders or in the capital market or via venture capital and equity funds. Usually these last are rather limited for energy efficiency projects due margins what could be offered in the deep retrofit projects </a:t>
            </a:r>
          </a:p>
          <a:p>
            <a:pPr algn="just"/>
            <a:endParaRPr lang="en-US" sz="1700" dirty="0"/>
          </a:p>
          <a:p>
            <a:pPr algn="just"/>
            <a:r>
              <a:rPr lang="en-US" sz="1700" dirty="0"/>
              <a:t>Quasi-equity</a:t>
            </a:r>
          </a:p>
          <a:p>
            <a:pPr lvl="1" algn="just"/>
            <a:r>
              <a:rPr lang="en-GB" sz="1700" dirty="0"/>
              <a:t>Is a form of debt with the functionality of equity. For example:</a:t>
            </a:r>
          </a:p>
          <a:p>
            <a:pPr lvl="2" algn="just"/>
            <a:r>
              <a:rPr lang="en-GB" sz="1700" dirty="0"/>
              <a:t>Subordinated shareholder loans</a:t>
            </a:r>
          </a:p>
          <a:p>
            <a:pPr lvl="2" algn="just"/>
            <a:r>
              <a:rPr lang="en-GB" sz="1700" dirty="0"/>
              <a:t>Mezzanine loans</a:t>
            </a:r>
          </a:p>
          <a:p>
            <a:pPr lvl="2" algn="just"/>
            <a:r>
              <a:rPr lang="en-GB" sz="1700" dirty="0"/>
              <a:t>Venture debt</a:t>
            </a:r>
          </a:p>
          <a:p>
            <a:pPr lvl="1" algn="just"/>
            <a:r>
              <a:rPr lang="en-GB" sz="1700" dirty="0"/>
              <a:t>Like equity, quasi-equity is largely unsecured and is considered junior to any other debt</a:t>
            </a:r>
          </a:p>
        </p:txBody>
      </p:sp>
      <p:sp>
        <p:nvSpPr>
          <p:cNvPr id="4" name="Slide Number Placeholder 3"/>
          <p:cNvSpPr>
            <a:spLocks noGrp="1"/>
          </p:cNvSpPr>
          <p:nvPr>
            <p:ph type="sldNum" sz="quarter" idx="4294967295"/>
          </p:nvPr>
        </p:nvSpPr>
        <p:spPr/>
        <p:txBody>
          <a:bodyPr/>
          <a:lstStyle/>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93157426"/>
      </p:ext>
    </p:extLst>
  </p:cSld>
  <p:clrMapOvr>
    <a:masterClrMapping/>
  </p:clrMapOvr>
  <mc:AlternateContent xmlns:mc="http://schemas.openxmlformats.org/markup-compatibility/2006" xmlns:p14="http://schemas.microsoft.com/office/powerpoint/2010/main">
    <mc:Choice Requires="p14">
      <p:transition spd="slow" p14:dur="2000" advTm="137108"/>
    </mc:Choice>
    <mc:Fallback xmlns="">
      <p:transition spd="slow" advTm="137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 y="656122"/>
            <a:ext cx="8275320" cy="650449"/>
          </a:xfrm>
        </p:spPr>
        <p:txBody>
          <a:bodyPr>
            <a:normAutofit/>
          </a:bodyPr>
          <a:lstStyle/>
          <a:p>
            <a:r>
              <a:rPr lang="lv-LV" dirty="0"/>
              <a:t>Description </a:t>
            </a:r>
            <a:r>
              <a:rPr lang="en-GB" dirty="0"/>
              <a:t>of financial products</a:t>
            </a:r>
          </a:p>
        </p:txBody>
      </p:sp>
      <p:sp>
        <p:nvSpPr>
          <p:cNvPr id="3" name="Content Placeholder 2"/>
          <p:cNvSpPr>
            <a:spLocks noGrp="1"/>
          </p:cNvSpPr>
          <p:nvPr>
            <p:ph idx="1"/>
          </p:nvPr>
        </p:nvSpPr>
        <p:spPr>
          <a:xfrm>
            <a:off x="350874" y="1306571"/>
            <a:ext cx="8480706" cy="4856563"/>
          </a:xfrm>
        </p:spPr>
        <p:txBody>
          <a:bodyPr/>
          <a:lstStyle/>
          <a:p>
            <a:pPr>
              <a:lnSpc>
                <a:spcPct val="100000"/>
              </a:lnSpc>
            </a:pPr>
            <a:r>
              <a:rPr lang="en-GB" sz="1500" dirty="0"/>
              <a:t>Debt financing</a:t>
            </a:r>
          </a:p>
          <a:p>
            <a:pPr lvl="1">
              <a:lnSpc>
                <a:spcPct val="100000"/>
              </a:lnSpc>
            </a:pPr>
            <a:r>
              <a:rPr lang="en-GB" sz="1500" dirty="0"/>
              <a:t>Most common source of funding</a:t>
            </a:r>
          </a:p>
          <a:p>
            <a:pPr lvl="1">
              <a:lnSpc>
                <a:spcPct val="100000"/>
              </a:lnSpc>
            </a:pPr>
            <a:r>
              <a:rPr lang="en-GB" sz="1500" dirty="0"/>
              <a:t>Lenders are entitled to a payment of fees and interest and the re-payment of the principle</a:t>
            </a:r>
          </a:p>
          <a:p>
            <a:pPr lvl="1">
              <a:lnSpc>
                <a:spcPct val="100000"/>
              </a:lnSpc>
            </a:pPr>
            <a:r>
              <a:rPr lang="en-GB" sz="1500" dirty="0"/>
              <a:t>In most of the countries interest payment is considered as cost and therefore tax deductible</a:t>
            </a:r>
          </a:p>
          <a:p>
            <a:pPr lvl="1">
              <a:lnSpc>
                <a:spcPct val="100000"/>
              </a:lnSpc>
            </a:pPr>
            <a:r>
              <a:rPr lang="en-GB" sz="1500" dirty="0"/>
              <a:t>Most typical form of debt financing is loan and leasing</a:t>
            </a:r>
          </a:p>
          <a:p>
            <a:pPr>
              <a:lnSpc>
                <a:spcPct val="100000"/>
              </a:lnSpc>
            </a:pPr>
            <a:r>
              <a:rPr lang="en-GB" sz="1500" dirty="0"/>
              <a:t>Loan</a:t>
            </a:r>
          </a:p>
          <a:p>
            <a:pPr lvl="1">
              <a:lnSpc>
                <a:spcPct val="100000"/>
              </a:lnSpc>
            </a:pPr>
            <a:r>
              <a:rPr lang="en-GB" sz="1500" dirty="0"/>
              <a:t>Bank credit ranks among the most common forms of financing and normally it is possible to choose between serial loan and annuity loan (see figures)</a:t>
            </a:r>
          </a:p>
          <a:p>
            <a:pPr lvl="1">
              <a:lnSpc>
                <a:spcPct val="100000"/>
              </a:lnSpc>
            </a:pPr>
            <a:r>
              <a:rPr lang="en-GB" sz="1500" dirty="0"/>
              <a:t>Fees apply to enter in a loan agreement depending from creditworthiness of the borrower, available guarantees, type of project </a:t>
            </a:r>
          </a:p>
          <a:p>
            <a:endParaRPr lang="en-GB" sz="1500" dirty="0"/>
          </a:p>
        </p:txBody>
      </p:sp>
      <p:pic>
        <p:nvPicPr>
          <p:cNvPr id="6" name="Picture 5"/>
          <p:cNvPicPr preferRelativeResize="0">
            <a:picLocks/>
          </p:cNvPicPr>
          <p:nvPr/>
        </p:nvPicPr>
        <p:blipFill>
          <a:blip r:embed="rId4"/>
          <a:stretch>
            <a:fillRect/>
          </a:stretch>
        </p:blipFill>
        <p:spPr>
          <a:xfrm>
            <a:off x="976659" y="4525090"/>
            <a:ext cx="3420000" cy="2088000"/>
          </a:xfrm>
          <a:prstGeom prst="rect">
            <a:avLst/>
          </a:prstGeom>
        </p:spPr>
      </p:pic>
      <p:pic>
        <p:nvPicPr>
          <p:cNvPr id="7" name="Picture 6"/>
          <p:cNvPicPr preferRelativeResize="0">
            <a:picLocks/>
          </p:cNvPicPr>
          <p:nvPr/>
        </p:nvPicPr>
        <p:blipFill>
          <a:blip r:embed="rId5"/>
          <a:stretch>
            <a:fillRect/>
          </a:stretch>
        </p:blipFill>
        <p:spPr>
          <a:xfrm>
            <a:off x="4904119" y="4525090"/>
            <a:ext cx="3420000" cy="2088000"/>
          </a:xfrm>
          <a:prstGeom prst="rect">
            <a:avLst/>
          </a:prstGeom>
        </p:spPr>
      </p:pic>
      <p:sp>
        <p:nvSpPr>
          <p:cNvPr id="8" name="TextBox 7"/>
          <p:cNvSpPr txBox="1"/>
          <p:nvPr/>
        </p:nvSpPr>
        <p:spPr>
          <a:xfrm>
            <a:off x="976660" y="4531018"/>
            <a:ext cx="3420000" cy="276999"/>
          </a:xfrm>
          <a:prstGeom prst="rect">
            <a:avLst/>
          </a:prstGeom>
          <a:noFill/>
        </p:spPr>
        <p:txBody>
          <a:bodyPr wrap="square" rtlCol="0">
            <a:spAutoFit/>
          </a:bodyPr>
          <a:lstStyle/>
          <a:p>
            <a:pPr algn="ctr"/>
            <a:r>
              <a:rPr lang="en-GB" sz="1200" b="1" dirty="0">
                <a:solidFill>
                  <a:schemeClr val="bg1">
                    <a:lumMod val="50000"/>
                  </a:schemeClr>
                </a:solidFill>
                <a:latin typeface="+mj-lt"/>
              </a:rPr>
              <a:t>Annuity loan repayment schedule</a:t>
            </a:r>
          </a:p>
        </p:txBody>
      </p:sp>
      <p:sp>
        <p:nvSpPr>
          <p:cNvPr id="9" name="TextBox 8"/>
          <p:cNvSpPr txBox="1"/>
          <p:nvPr/>
        </p:nvSpPr>
        <p:spPr>
          <a:xfrm>
            <a:off x="4904119" y="4532709"/>
            <a:ext cx="3420000" cy="276999"/>
          </a:xfrm>
          <a:prstGeom prst="rect">
            <a:avLst/>
          </a:prstGeom>
          <a:noFill/>
        </p:spPr>
        <p:txBody>
          <a:bodyPr wrap="square" rtlCol="0">
            <a:spAutoFit/>
          </a:bodyPr>
          <a:lstStyle/>
          <a:p>
            <a:pPr algn="ctr"/>
            <a:r>
              <a:rPr lang="en-GB" sz="1200" b="1" dirty="0">
                <a:solidFill>
                  <a:schemeClr val="bg1">
                    <a:lumMod val="50000"/>
                  </a:schemeClr>
                </a:solidFill>
                <a:latin typeface="+mj-lt"/>
              </a:rPr>
              <a:t>Serial loan repayment schedule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5499128"/>
      </p:ext>
    </p:extLst>
  </p:cSld>
  <p:clrMapOvr>
    <a:masterClrMapping/>
  </p:clrMapOvr>
  <mc:AlternateContent xmlns:mc="http://schemas.openxmlformats.org/markup-compatibility/2006" xmlns:p14="http://schemas.microsoft.com/office/powerpoint/2010/main">
    <mc:Choice Requires="p14">
      <p:transition spd="slow" p14:dur="2000" advTm="122281"/>
    </mc:Choice>
    <mc:Fallback xmlns="">
      <p:transition spd="slow" advTm="122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386" y="1412058"/>
            <a:ext cx="8654902" cy="5318351"/>
          </a:xfrm>
        </p:spPr>
        <p:txBody>
          <a:bodyPr>
            <a:noAutofit/>
          </a:bodyPr>
          <a:lstStyle/>
          <a:p>
            <a:pPr algn="just">
              <a:lnSpc>
                <a:spcPct val="120000"/>
              </a:lnSpc>
            </a:pPr>
            <a:r>
              <a:rPr lang="en-GB" sz="1300" dirty="0"/>
              <a:t>Leasing</a:t>
            </a:r>
          </a:p>
          <a:p>
            <a:pPr lvl="1" algn="just">
              <a:lnSpc>
                <a:spcPct val="120000"/>
              </a:lnSpc>
            </a:pPr>
            <a:r>
              <a:rPr lang="en-GB" sz="1300" dirty="0"/>
              <a:t>often closely linked to a certain technology (for example, with setting up a boiler plant, a ventilation unit, etc.)</a:t>
            </a:r>
          </a:p>
          <a:p>
            <a:pPr lvl="1" algn="just">
              <a:lnSpc>
                <a:spcPct val="120000"/>
              </a:lnSpc>
            </a:pPr>
            <a:r>
              <a:rPr lang="en-GB" sz="1300" dirty="0"/>
              <a:t>frequently accompanied by additional maintenance services</a:t>
            </a:r>
          </a:p>
          <a:p>
            <a:pPr lvl="1" algn="just">
              <a:lnSpc>
                <a:spcPct val="120000"/>
              </a:lnSpc>
            </a:pPr>
            <a:r>
              <a:rPr lang="en-GB" sz="1300" dirty="0"/>
              <a:t>leasing is associated with financing of </a:t>
            </a:r>
            <a:r>
              <a:rPr lang="en-US" sz="1300" dirty="0"/>
              <a:t>assets with specific characteristics:</a:t>
            </a:r>
          </a:p>
          <a:p>
            <a:pPr lvl="2" algn="just">
              <a:lnSpc>
                <a:spcPct val="120000"/>
              </a:lnSpc>
            </a:pPr>
            <a:r>
              <a:rPr lang="en-US" sz="1300" dirty="0"/>
              <a:t>The asset is removable → both legally and physically</a:t>
            </a:r>
          </a:p>
          <a:p>
            <a:pPr lvl="2" algn="just">
              <a:lnSpc>
                <a:spcPct val="120000"/>
              </a:lnSpc>
            </a:pPr>
            <a:r>
              <a:rPr lang="en-US" sz="1300" dirty="0"/>
              <a:t>The asset has a secondary market</a:t>
            </a:r>
          </a:p>
          <a:p>
            <a:pPr lvl="2" algn="just">
              <a:lnSpc>
                <a:spcPct val="120000"/>
              </a:lnSpc>
            </a:pPr>
            <a:r>
              <a:rPr lang="lv-LV" sz="1300" dirty="0" err="1"/>
              <a:t>The</a:t>
            </a:r>
            <a:r>
              <a:rPr lang="lv-LV" sz="1300" dirty="0"/>
              <a:t> asset has its own identification and property documents</a:t>
            </a:r>
          </a:p>
          <a:p>
            <a:pPr lvl="1" algn="just">
              <a:lnSpc>
                <a:spcPct val="120000"/>
              </a:lnSpc>
            </a:pPr>
            <a:r>
              <a:rPr lang="lv-LV" sz="1300" dirty="0"/>
              <a:t>Two basic type</a:t>
            </a:r>
            <a:r>
              <a:rPr lang="de-AT" sz="1300" dirty="0"/>
              <a:t>s</a:t>
            </a:r>
            <a:r>
              <a:rPr lang="lv-LV" sz="1300" dirty="0"/>
              <a:t> of leasing</a:t>
            </a:r>
          </a:p>
          <a:p>
            <a:pPr lvl="2" algn="just">
              <a:lnSpc>
                <a:spcPct val="120000"/>
              </a:lnSpc>
            </a:pPr>
            <a:r>
              <a:rPr lang="lv-LV" sz="1300" dirty="0"/>
              <a:t>Operational lease </a:t>
            </a:r>
          </a:p>
          <a:p>
            <a:pPr lvl="2" algn="just">
              <a:lnSpc>
                <a:spcPct val="120000"/>
              </a:lnSpc>
            </a:pPr>
            <a:r>
              <a:rPr lang="lv-LV" sz="1300" dirty="0"/>
              <a:t>Financial lease</a:t>
            </a:r>
          </a:p>
          <a:p>
            <a:pPr algn="just">
              <a:lnSpc>
                <a:spcPct val="120000"/>
              </a:lnSpc>
            </a:pPr>
            <a:r>
              <a:rPr lang="lv-LV" sz="1300" dirty="0"/>
              <a:t>Grants</a:t>
            </a:r>
          </a:p>
          <a:p>
            <a:pPr lvl="1" algn="just">
              <a:lnSpc>
                <a:spcPct val="120000"/>
              </a:lnSpc>
            </a:pPr>
            <a:r>
              <a:rPr lang="en-GB" sz="1300" dirty="0"/>
              <a:t>Grants increase the net cash flow of the project and</a:t>
            </a:r>
            <a:r>
              <a:rPr lang="lv-LV" sz="1300" dirty="0"/>
              <a:t> </a:t>
            </a:r>
            <a:r>
              <a:rPr lang="en-GB" sz="1300" dirty="0"/>
              <a:t>thereby lower the risks of the project and enhance its attractiveness to potential lenders</a:t>
            </a:r>
            <a:endParaRPr lang="lv-LV" sz="1300" dirty="0"/>
          </a:p>
          <a:p>
            <a:pPr lvl="1" algn="just">
              <a:lnSpc>
                <a:spcPct val="120000"/>
              </a:lnSpc>
            </a:pPr>
            <a:r>
              <a:rPr lang="en-GB" sz="1300" dirty="0"/>
              <a:t>L</a:t>
            </a:r>
            <a:r>
              <a:rPr lang="lv-LV" sz="1300" dirty="0"/>
              <a:t>imited and typically do not finance 100% of the project</a:t>
            </a:r>
          </a:p>
          <a:p>
            <a:pPr lvl="1" algn="just">
              <a:lnSpc>
                <a:spcPct val="120000"/>
              </a:lnSpc>
            </a:pPr>
            <a:r>
              <a:rPr lang="en-GB" sz="1300" dirty="0"/>
              <a:t>Creates </a:t>
            </a:r>
            <a:r>
              <a:rPr lang="en-US" sz="1300" dirty="0"/>
              <a:t>additional risks as often subject to tight time constrains resulting in less attention to proper project development</a:t>
            </a:r>
          </a:p>
          <a:p>
            <a:pPr lvl="1" algn="just">
              <a:lnSpc>
                <a:spcPct val="120000"/>
              </a:lnSpc>
            </a:pPr>
            <a:r>
              <a:rPr lang="en-US" sz="1300" dirty="0"/>
              <a:t>Can be in the form of capitals to cover </a:t>
            </a:r>
            <a:r>
              <a:rPr lang="lv-LV" sz="1300" dirty="0"/>
              <a:t>a share of the project costs without repayment, or in the </a:t>
            </a:r>
            <a:r>
              <a:rPr lang="en-GB" sz="1300" dirty="0"/>
              <a:t>form </a:t>
            </a:r>
            <a:r>
              <a:rPr lang="lv-LV" sz="1300" dirty="0"/>
              <a:t>of subsidised loan with no interest or </a:t>
            </a:r>
            <a:r>
              <a:rPr lang="en-GB" sz="1300" dirty="0"/>
              <a:t>below market benchmarks for </a:t>
            </a:r>
            <a:r>
              <a:rPr lang="lv-LV" sz="1300" dirty="0"/>
              <a:t>interest rates</a:t>
            </a:r>
            <a:endParaRPr lang="en-GB" sz="1300" dirty="0"/>
          </a:p>
        </p:txBody>
      </p:sp>
      <p:sp>
        <p:nvSpPr>
          <p:cNvPr id="4" name="Slide Number Placeholder 3"/>
          <p:cNvSpPr>
            <a:spLocks noGrp="1"/>
          </p:cNvSpPr>
          <p:nvPr>
            <p:ph type="sldNum" sz="quarter" idx="4294967295"/>
          </p:nvPr>
        </p:nvSpPr>
        <p:spPr/>
        <p:txBody>
          <a:bodyPr/>
          <a:lstStyle/>
          <a:p>
            <a:endParaRPr lang="en-GB" dirty="0"/>
          </a:p>
        </p:txBody>
      </p:sp>
      <p:sp>
        <p:nvSpPr>
          <p:cNvPr id="6" name="Title 1"/>
          <p:cNvSpPr>
            <a:spLocks noGrp="1"/>
          </p:cNvSpPr>
          <p:nvPr>
            <p:ph type="title"/>
          </p:nvPr>
        </p:nvSpPr>
        <p:spPr>
          <a:xfrm>
            <a:off x="792480" y="656122"/>
            <a:ext cx="8275320" cy="650449"/>
          </a:xfrm>
        </p:spPr>
        <p:txBody>
          <a:bodyPr>
            <a:normAutofit/>
          </a:bodyPr>
          <a:lstStyle/>
          <a:p>
            <a:r>
              <a:rPr lang="lv-LV" dirty="0"/>
              <a:t>Description </a:t>
            </a:r>
            <a:r>
              <a:rPr lang="en-GB" dirty="0"/>
              <a:t>of financial products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89317179"/>
      </p:ext>
    </p:extLst>
  </p:cSld>
  <p:clrMapOvr>
    <a:masterClrMapping/>
  </p:clrMapOvr>
  <mc:AlternateContent xmlns:mc="http://schemas.openxmlformats.org/markup-compatibility/2006" xmlns:p14="http://schemas.microsoft.com/office/powerpoint/2010/main">
    <mc:Choice Requires="p14">
      <p:transition spd="slow" p14:dur="2000" advTm="147957"/>
    </mc:Choice>
    <mc:Fallback xmlns="">
      <p:transition spd="slow" advTm="147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090" y="655540"/>
            <a:ext cx="7342890" cy="650449"/>
          </a:xfrm>
        </p:spPr>
        <p:txBody>
          <a:bodyPr>
            <a:normAutofit/>
          </a:bodyPr>
          <a:lstStyle/>
          <a:p>
            <a:r>
              <a:rPr lang="lv-LV" dirty="0"/>
              <a:t>Description </a:t>
            </a:r>
            <a:r>
              <a:rPr lang="en-GB" dirty="0"/>
              <a:t>of financial products</a:t>
            </a:r>
          </a:p>
        </p:txBody>
      </p:sp>
      <p:sp>
        <p:nvSpPr>
          <p:cNvPr id="3" name="Content Placeholder 2"/>
          <p:cNvSpPr>
            <a:spLocks noGrp="1"/>
          </p:cNvSpPr>
          <p:nvPr>
            <p:ph idx="1"/>
          </p:nvPr>
        </p:nvSpPr>
        <p:spPr>
          <a:xfrm>
            <a:off x="255181" y="1376895"/>
            <a:ext cx="8644269" cy="5385412"/>
          </a:xfrm>
        </p:spPr>
        <p:txBody>
          <a:bodyPr>
            <a:noAutofit/>
          </a:bodyPr>
          <a:lstStyle/>
          <a:p>
            <a:pPr algn="just">
              <a:lnSpc>
                <a:spcPct val="110000"/>
              </a:lnSpc>
            </a:pPr>
            <a:r>
              <a:rPr lang="en-US" sz="1300" dirty="0"/>
              <a:t>Re-financing</a:t>
            </a:r>
          </a:p>
          <a:p>
            <a:pPr lvl="1" algn="just">
              <a:lnSpc>
                <a:spcPct val="110000"/>
              </a:lnSpc>
            </a:pPr>
            <a:r>
              <a:rPr lang="en-US" sz="1300" dirty="0"/>
              <a:t>Process of replacing existing loans with new loans with better conditions</a:t>
            </a:r>
          </a:p>
          <a:p>
            <a:pPr lvl="1" algn="just">
              <a:lnSpc>
                <a:spcPct val="110000"/>
              </a:lnSpc>
            </a:pPr>
            <a:r>
              <a:rPr lang="en-US" sz="1300" dirty="0"/>
              <a:t>For example at the end of the construction and installation phase of an EPC execution risks are eliminated, the borrower may seek for better loan conditions:</a:t>
            </a:r>
          </a:p>
          <a:p>
            <a:pPr lvl="2" algn="just">
              <a:lnSpc>
                <a:spcPct val="110000"/>
              </a:lnSpc>
            </a:pPr>
            <a:r>
              <a:rPr lang="en-US" sz="1300" dirty="0"/>
              <a:t>Lower interest rate</a:t>
            </a:r>
          </a:p>
          <a:p>
            <a:pPr lvl="2" algn="just">
              <a:lnSpc>
                <a:spcPct val="110000"/>
              </a:lnSpc>
            </a:pPr>
            <a:r>
              <a:rPr lang="en-US" sz="1300" dirty="0"/>
              <a:t>Extension of the loan terms</a:t>
            </a:r>
          </a:p>
          <a:p>
            <a:pPr lvl="2" algn="just">
              <a:lnSpc>
                <a:spcPct val="110000"/>
              </a:lnSpc>
            </a:pPr>
            <a:r>
              <a:rPr lang="en-US" sz="1300" dirty="0"/>
              <a:t>Lower debt/equity ratio</a:t>
            </a:r>
          </a:p>
          <a:p>
            <a:pPr lvl="1" algn="just">
              <a:lnSpc>
                <a:spcPct val="110000"/>
              </a:lnSpc>
            </a:pPr>
            <a:r>
              <a:rPr lang="en-US" sz="1300" dirty="0"/>
              <a:t>Re-financing typically does not improve the debt position of the borrower</a:t>
            </a:r>
          </a:p>
          <a:p>
            <a:pPr algn="just">
              <a:lnSpc>
                <a:spcPct val="110000"/>
              </a:lnSpc>
            </a:pPr>
            <a:r>
              <a:rPr lang="en-US" sz="1300" dirty="0"/>
              <a:t> Sales of future receivables</a:t>
            </a:r>
          </a:p>
          <a:p>
            <a:pPr lvl="1" algn="just">
              <a:lnSpc>
                <a:spcPct val="110000"/>
              </a:lnSpc>
            </a:pPr>
            <a:r>
              <a:rPr lang="en-US" sz="1300" dirty="0"/>
              <a:t>At the end construction and installation of the energy efficiency measures execution risks are eliminated. After one M&amp;V period it is also possible to assess the performance guarantee of the ESCO</a:t>
            </a:r>
          </a:p>
          <a:p>
            <a:pPr lvl="1" algn="just">
              <a:lnSpc>
                <a:spcPct val="110000"/>
              </a:lnSpc>
            </a:pPr>
            <a:r>
              <a:rPr lang="en-US" sz="1300" dirty="0"/>
              <a:t>Future Client’ payments to the ESCO → cash flow that the ESCO can capitalize to repay debt financing and free equity: </a:t>
            </a:r>
          </a:p>
          <a:p>
            <a:pPr lvl="1" algn="just">
              <a:lnSpc>
                <a:spcPct val="110000"/>
              </a:lnSpc>
            </a:pPr>
            <a:r>
              <a:rPr lang="en-US" sz="1300" dirty="0"/>
              <a:t>f the Cession → assignment of payment rights from the ESCO to a third party (typically a financial institution like a bank or a fund). The ESCO cedes the right to claim payment from the Client. The financial institution gains this right </a:t>
            </a:r>
          </a:p>
          <a:p>
            <a:pPr lvl="2" algn="just">
              <a:lnSpc>
                <a:spcPct val="110000"/>
              </a:lnSpc>
            </a:pPr>
            <a:r>
              <a:rPr lang="en-US" sz="1300" dirty="0"/>
              <a:t>Forfaiting → a financial transaction where the ESCO sales at a discount rate the future receivables from an EPC to a financial institution</a:t>
            </a:r>
          </a:p>
          <a:p>
            <a:pPr lvl="2" algn="just">
              <a:lnSpc>
                <a:spcPct val="110000"/>
              </a:lnSpc>
            </a:pPr>
            <a:r>
              <a:rPr lang="en-US" sz="1300" dirty="0"/>
              <a:t>Other financial instruments → if the ESCO organizes its projects via an SPV, receivables from several EPCs can be structured into an Asset-backed security (ABS) like a bond collateralized by the cash flows from a specified pool of underlying assets (no prospectus required for private placement)</a:t>
            </a:r>
          </a:p>
        </p:txBody>
      </p:sp>
      <p:sp>
        <p:nvSpPr>
          <p:cNvPr id="4" name="Slide Number Placeholder 3"/>
          <p:cNvSpPr>
            <a:spLocks noGrp="1"/>
          </p:cNvSpPr>
          <p:nvPr>
            <p:ph type="sldNum" sz="quarter" idx="4294967295"/>
          </p:nvPr>
        </p:nvSpPr>
        <p:spPr/>
        <p:txBody>
          <a:bodyPr/>
          <a:lstStyle/>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23900195"/>
      </p:ext>
    </p:extLst>
  </p:cSld>
  <p:clrMapOvr>
    <a:masterClrMapping/>
  </p:clrMapOvr>
  <mc:AlternateContent xmlns:mc="http://schemas.openxmlformats.org/markup-compatibility/2006" xmlns:p14="http://schemas.microsoft.com/office/powerpoint/2010/main">
    <mc:Choice Requires="p14">
      <p:transition spd="slow" p14:dur="2000" advTm="260497"/>
    </mc:Choice>
    <mc:Fallback xmlns="">
      <p:transition spd="slow" advTm="260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54" y="661936"/>
            <a:ext cx="7342890" cy="650449"/>
          </a:xfrm>
        </p:spPr>
        <p:txBody>
          <a:bodyPr>
            <a:normAutofit/>
          </a:bodyPr>
          <a:lstStyle/>
          <a:p>
            <a:r>
              <a:rPr lang="en-GB" dirty="0"/>
              <a:t>Financial plan</a:t>
            </a:r>
          </a:p>
        </p:txBody>
      </p:sp>
      <p:sp>
        <p:nvSpPr>
          <p:cNvPr id="4" name="Slide Number Placeholder 3"/>
          <p:cNvSpPr>
            <a:spLocks noGrp="1"/>
          </p:cNvSpPr>
          <p:nvPr>
            <p:ph type="sldNum" sz="quarter" idx="4294967295"/>
          </p:nvPr>
        </p:nvSpPr>
        <p:spPr>
          <a:xfrm>
            <a:off x="4076801" y="6492875"/>
            <a:ext cx="1021974" cy="365125"/>
          </a:xfrm>
        </p:spPr>
        <p:txBody>
          <a:bodyPr/>
          <a:lstStyle/>
          <a:p>
            <a:r>
              <a:rPr lang="en-GB" dirty="0"/>
              <a:t>Page </a:t>
            </a:r>
            <a:fld id="{906D9719-ECBF-4673-8D35-FB83F280D78D}" type="slidenum">
              <a:rPr lang="en-GB" smtClean="0"/>
              <a:pPr/>
              <a:t>9</a:t>
            </a:fld>
            <a:endParaRPr lang="en-GB" dirty="0"/>
          </a:p>
        </p:txBody>
      </p:sp>
      <p:sp>
        <p:nvSpPr>
          <p:cNvPr id="5" name="Right Triangle 4"/>
          <p:cNvSpPr/>
          <p:nvPr/>
        </p:nvSpPr>
        <p:spPr>
          <a:xfrm>
            <a:off x="676841" y="2230019"/>
            <a:ext cx="8062100" cy="1008000"/>
          </a:xfrm>
          <a:prstGeom prst="rtTriangle">
            <a:avLst/>
          </a:prstGeom>
          <a:gradFill>
            <a:gsLst>
              <a:gs pos="0">
                <a:schemeClr val="accent3">
                  <a:lumMod val="75000"/>
                </a:schemeClr>
              </a:gs>
              <a:gs pos="74000">
                <a:schemeClr val="accent3">
                  <a:lumMod val="40000"/>
                  <a:lumOff val="60000"/>
                </a:schemeClr>
              </a:gs>
              <a:gs pos="83000">
                <a:schemeClr val="accent3">
                  <a:lumMod val="40000"/>
                  <a:lumOff val="60000"/>
                </a:schemeClr>
              </a:gs>
              <a:gs pos="100000">
                <a:schemeClr val="accent3">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itchFamily="34" charset="0"/>
            </a:endParaRPr>
          </a:p>
        </p:txBody>
      </p:sp>
      <p:sp>
        <p:nvSpPr>
          <p:cNvPr id="6" name="Right Triangle 5"/>
          <p:cNvSpPr/>
          <p:nvPr/>
        </p:nvSpPr>
        <p:spPr>
          <a:xfrm flipH="1" flipV="1">
            <a:off x="704709" y="2085451"/>
            <a:ext cx="8062100" cy="972000"/>
          </a:xfrm>
          <a:prstGeom prst="rtTriangle">
            <a:avLst/>
          </a:prstGeom>
          <a:gradFill>
            <a:gsLst>
              <a:gs pos="0">
                <a:srgbClr val="698CB4"/>
              </a:gs>
              <a:gs pos="74000">
                <a:schemeClr val="bg1">
                  <a:lumMod val="75000"/>
                </a:schemeClr>
              </a:gs>
              <a:gs pos="83000">
                <a:schemeClr val="bg1">
                  <a:lumMod val="85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itchFamily="34" charset="0"/>
            </a:endParaRPr>
          </a:p>
        </p:txBody>
      </p:sp>
      <p:sp>
        <p:nvSpPr>
          <p:cNvPr id="7" name="TextBox 6"/>
          <p:cNvSpPr txBox="1"/>
          <p:nvPr/>
        </p:nvSpPr>
        <p:spPr>
          <a:xfrm>
            <a:off x="676841" y="3257218"/>
            <a:ext cx="1159850" cy="738664"/>
          </a:xfrm>
          <a:prstGeom prst="rect">
            <a:avLst/>
          </a:prstGeom>
          <a:noFill/>
        </p:spPr>
        <p:txBody>
          <a:bodyPr wrap="square" rtlCol="0">
            <a:spAutoFit/>
          </a:bodyPr>
          <a:lstStyle/>
          <a:p>
            <a:r>
              <a:rPr lang="lv-LV" sz="1400" dirty="0">
                <a:solidFill>
                  <a:schemeClr val="accent3">
                    <a:lumMod val="50000"/>
                  </a:schemeClr>
                </a:solidFill>
                <a:latin typeface="Calibri" pitchFamily="34" charset="0"/>
              </a:rPr>
              <a:t>100%</a:t>
            </a:r>
            <a:r>
              <a:rPr lang="en-GB" sz="1400" dirty="0">
                <a:solidFill>
                  <a:schemeClr val="accent3">
                    <a:lumMod val="50000"/>
                  </a:schemeClr>
                </a:solidFill>
                <a:latin typeface="Calibri" pitchFamily="34" charset="0"/>
              </a:rPr>
              <a:t> arranged by the Client</a:t>
            </a:r>
            <a:endParaRPr lang="lv-LV" sz="1400" dirty="0">
              <a:solidFill>
                <a:schemeClr val="accent3">
                  <a:lumMod val="50000"/>
                </a:schemeClr>
              </a:solidFill>
              <a:latin typeface="Calibri" pitchFamily="34" charset="0"/>
            </a:endParaRPr>
          </a:p>
        </p:txBody>
      </p:sp>
      <p:sp>
        <p:nvSpPr>
          <p:cNvPr id="8" name="TextBox 7"/>
          <p:cNvSpPr txBox="1"/>
          <p:nvPr/>
        </p:nvSpPr>
        <p:spPr>
          <a:xfrm>
            <a:off x="7578123" y="3285925"/>
            <a:ext cx="1188686" cy="738664"/>
          </a:xfrm>
          <a:prstGeom prst="rect">
            <a:avLst/>
          </a:prstGeom>
          <a:noFill/>
          <a:ln>
            <a:noFill/>
          </a:ln>
        </p:spPr>
        <p:txBody>
          <a:bodyPr wrap="square" rtlCol="0">
            <a:spAutoFit/>
          </a:bodyPr>
          <a:lstStyle/>
          <a:p>
            <a:pPr algn="r"/>
            <a:r>
              <a:rPr lang="lv-LV" sz="1400" dirty="0">
                <a:latin typeface="Calibri" pitchFamily="34" charset="0"/>
              </a:rPr>
              <a:t>100%</a:t>
            </a:r>
            <a:r>
              <a:rPr lang="en-GB" sz="1400" dirty="0">
                <a:latin typeface="Calibri" pitchFamily="34" charset="0"/>
              </a:rPr>
              <a:t> arranged by the ESCO</a:t>
            </a:r>
          </a:p>
        </p:txBody>
      </p:sp>
      <p:sp>
        <p:nvSpPr>
          <p:cNvPr id="11" name="TextBox 10"/>
          <p:cNvSpPr txBox="1"/>
          <p:nvPr/>
        </p:nvSpPr>
        <p:spPr>
          <a:xfrm>
            <a:off x="7490460" y="2190687"/>
            <a:ext cx="1276350" cy="600164"/>
          </a:xfrm>
          <a:prstGeom prst="rect">
            <a:avLst/>
          </a:prstGeom>
          <a:noFill/>
        </p:spPr>
        <p:txBody>
          <a:bodyPr wrap="square" rtlCol="0">
            <a:spAutoFit/>
          </a:bodyPr>
          <a:lstStyle/>
          <a:p>
            <a:pPr algn="ctr"/>
            <a:r>
              <a:rPr lang="en-GB" sz="1100" b="1" dirty="0">
                <a:solidFill>
                  <a:schemeClr val="bg1"/>
                </a:solidFill>
                <a:latin typeface="Calibri" pitchFamily="34" charset="0"/>
              </a:rPr>
              <a:t>The ESCO takes </a:t>
            </a:r>
            <a:r>
              <a:rPr lang="lv-LV" sz="1100" b="1" dirty="0">
                <a:solidFill>
                  <a:schemeClr val="bg1"/>
                </a:solidFill>
                <a:latin typeface="Calibri" pitchFamily="34" charset="0"/>
              </a:rPr>
              <a:t>the investment </a:t>
            </a:r>
            <a:r>
              <a:rPr lang="en-GB" sz="1100" b="1" dirty="0">
                <a:solidFill>
                  <a:schemeClr val="bg1"/>
                </a:solidFill>
                <a:latin typeface="Calibri" pitchFamily="34" charset="0"/>
              </a:rPr>
              <a:t>on its balance sheet</a:t>
            </a:r>
          </a:p>
        </p:txBody>
      </p:sp>
      <p:sp>
        <p:nvSpPr>
          <p:cNvPr id="12" name="TextBox 11"/>
          <p:cNvSpPr txBox="1"/>
          <p:nvPr/>
        </p:nvSpPr>
        <p:spPr>
          <a:xfrm>
            <a:off x="648973" y="2469468"/>
            <a:ext cx="1253632" cy="600164"/>
          </a:xfrm>
          <a:prstGeom prst="rect">
            <a:avLst/>
          </a:prstGeom>
          <a:noFill/>
        </p:spPr>
        <p:txBody>
          <a:bodyPr wrap="square" rtlCol="0">
            <a:spAutoFit/>
          </a:bodyPr>
          <a:lstStyle/>
          <a:p>
            <a:pPr algn="ctr"/>
            <a:r>
              <a:rPr lang="en-GB" sz="1100" b="1" dirty="0">
                <a:solidFill>
                  <a:schemeClr val="bg1"/>
                </a:solidFill>
                <a:latin typeface="Calibri" pitchFamily="34" charset="0"/>
              </a:rPr>
              <a:t>The Client takes </a:t>
            </a:r>
            <a:r>
              <a:rPr lang="lv-LV" sz="1100" b="1" dirty="0">
                <a:solidFill>
                  <a:schemeClr val="bg1"/>
                </a:solidFill>
                <a:latin typeface="Calibri" pitchFamily="34" charset="0"/>
              </a:rPr>
              <a:t>the investment </a:t>
            </a:r>
            <a:r>
              <a:rPr lang="en-GB" sz="1100" b="1" dirty="0">
                <a:solidFill>
                  <a:schemeClr val="bg1"/>
                </a:solidFill>
                <a:latin typeface="Calibri" pitchFamily="34" charset="0"/>
              </a:rPr>
              <a:t>on its balance sheet </a:t>
            </a:r>
          </a:p>
        </p:txBody>
      </p:sp>
      <p:sp>
        <p:nvSpPr>
          <p:cNvPr id="13" name="Rectangle 12"/>
          <p:cNvSpPr/>
          <p:nvPr/>
        </p:nvSpPr>
        <p:spPr>
          <a:xfrm>
            <a:off x="690775" y="3471302"/>
            <a:ext cx="8062100" cy="307777"/>
          </a:xfrm>
          <a:prstGeom prst="rect">
            <a:avLst/>
          </a:prstGeom>
        </p:spPr>
        <p:txBody>
          <a:bodyPr wrap="square">
            <a:spAutoFit/>
          </a:bodyPr>
          <a:lstStyle/>
          <a:p>
            <a:pPr algn="ctr"/>
            <a:r>
              <a:rPr lang="en-GB" sz="1400" dirty="0">
                <a:latin typeface="Calibri" pitchFamily="34" charset="0"/>
              </a:rPr>
              <a:t>Blended</a:t>
            </a:r>
            <a:r>
              <a:rPr lang="lv-LV" sz="1400" dirty="0">
                <a:latin typeface="Calibri" pitchFamily="34" charset="0"/>
              </a:rPr>
              <a:t> financing</a:t>
            </a:r>
            <a:r>
              <a:rPr lang="en-GB" sz="1400" dirty="0">
                <a:latin typeface="Calibri" pitchFamily="34" charset="0"/>
              </a:rPr>
              <a:t> </a:t>
            </a:r>
          </a:p>
        </p:txBody>
      </p:sp>
      <p:sp>
        <p:nvSpPr>
          <p:cNvPr id="14" name="Rectangle 13"/>
          <p:cNvSpPr/>
          <p:nvPr/>
        </p:nvSpPr>
        <p:spPr>
          <a:xfrm>
            <a:off x="676841" y="4151753"/>
            <a:ext cx="2232000" cy="19800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lvl="1"/>
            <a:r>
              <a:rPr lang="de-AT" sz="1200" dirty="0"/>
              <a:t>Equity financing</a:t>
            </a:r>
          </a:p>
          <a:p>
            <a:pPr marL="0" lvl="1"/>
            <a:r>
              <a:rPr lang="de-AT" sz="1200" dirty="0"/>
              <a:t>Quasi-equity financing</a:t>
            </a:r>
          </a:p>
          <a:p>
            <a:pPr marL="0" lvl="1"/>
            <a:r>
              <a:rPr lang="de-AT" sz="1200" dirty="0"/>
              <a:t>Debt financing (Loan, Leasing)</a:t>
            </a:r>
          </a:p>
          <a:p>
            <a:pPr marL="0" lvl="1"/>
            <a:r>
              <a:rPr lang="de-AT" sz="1200" dirty="0"/>
              <a:t>Other financial instrument</a:t>
            </a:r>
            <a:r>
              <a:rPr lang="lv-LV" sz="1200" dirty="0"/>
              <a:t>s</a:t>
            </a:r>
            <a:endParaRPr lang="de-AT" sz="1200" dirty="0">
              <a:solidFill>
                <a:srgbClr val="FF0000"/>
              </a:solidFill>
            </a:endParaRPr>
          </a:p>
          <a:p>
            <a:pPr marL="0" lvl="1"/>
            <a:r>
              <a:rPr lang="lv-LV" sz="1200" dirty="0"/>
              <a:t>Grants</a:t>
            </a:r>
          </a:p>
          <a:p>
            <a:pPr marL="0" lvl="1"/>
            <a:endParaRPr lang="lv-LV" sz="1200" dirty="0"/>
          </a:p>
          <a:p>
            <a:pPr marL="0" lvl="1"/>
            <a:r>
              <a:rPr lang="lv-LV" sz="1200" dirty="0"/>
              <a:t>Financing contracts between the Client and Financial institution backed by the</a:t>
            </a:r>
            <a:r>
              <a:rPr lang="en-GB" sz="1200" dirty="0"/>
              <a:t> ESCO’s</a:t>
            </a:r>
            <a:r>
              <a:rPr lang="lv-LV" sz="1200" dirty="0"/>
              <a:t> Energy Savings Guarantee</a:t>
            </a:r>
            <a:endParaRPr lang="de-AT" sz="1400" dirty="0"/>
          </a:p>
        </p:txBody>
      </p:sp>
      <p:sp>
        <p:nvSpPr>
          <p:cNvPr id="15" name="Rectangle 14"/>
          <p:cNvSpPr/>
          <p:nvPr/>
        </p:nvSpPr>
        <p:spPr>
          <a:xfrm>
            <a:off x="6537959" y="4151753"/>
            <a:ext cx="2232000" cy="1980000"/>
          </a:xfrm>
          <a:prstGeom prst="rect">
            <a:avLst/>
          </a:prstGeom>
          <a:ln>
            <a:solidFill>
              <a:srgbClr val="698CB4"/>
            </a:solidFill>
          </a:ln>
        </p:spPr>
        <p:style>
          <a:lnRef idx="2">
            <a:schemeClr val="dk1"/>
          </a:lnRef>
          <a:fillRef idx="1">
            <a:schemeClr val="lt1"/>
          </a:fillRef>
          <a:effectRef idx="0">
            <a:schemeClr val="dk1"/>
          </a:effectRef>
          <a:fontRef idx="minor">
            <a:schemeClr val="dk1"/>
          </a:fontRef>
        </p:style>
        <p:txBody>
          <a:bodyPr wrap="square">
            <a:spAutoFit/>
          </a:bodyPr>
          <a:lstStyle/>
          <a:p>
            <a:pPr marL="0" lvl="1" algn="r"/>
            <a:r>
              <a:rPr lang="de-AT" sz="1200" dirty="0"/>
              <a:t>Equity financing</a:t>
            </a:r>
          </a:p>
          <a:p>
            <a:pPr marL="0" lvl="1" algn="r"/>
            <a:r>
              <a:rPr lang="de-AT" sz="1200" dirty="0"/>
              <a:t>Quasi-equity financing</a:t>
            </a:r>
          </a:p>
          <a:p>
            <a:pPr marL="0" lvl="1" algn="r"/>
            <a:r>
              <a:rPr lang="de-AT" sz="1200" dirty="0"/>
              <a:t>Debt financing (Loan, Leasing)</a:t>
            </a:r>
          </a:p>
          <a:p>
            <a:pPr marL="0" lvl="1" algn="r"/>
            <a:r>
              <a:rPr lang="de-AT" sz="1200" dirty="0"/>
              <a:t>Other financial instruments</a:t>
            </a:r>
          </a:p>
          <a:p>
            <a:pPr marL="0" lvl="1" algn="r"/>
            <a:r>
              <a:rPr lang="lv-LV" sz="1200" dirty="0"/>
              <a:t>Grants</a:t>
            </a:r>
          </a:p>
          <a:p>
            <a:pPr marL="0" lvl="1" algn="r"/>
            <a:endParaRPr lang="lv-LV" sz="1200" dirty="0"/>
          </a:p>
          <a:p>
            <a:pPr marL="0" lvl="1" algn="r"/>
            <a:r>
              <a:rPr lang="lv-LV" sz="1200" dirty="0"/>
              <a:t>Financing contracts between the ESCO and Financial institution backed by Client payment discipline</a:t>
            </a:r>
            <a:endParaRPr lang="de-AT" sz="1400" dirty="0"/>
          </a:p>
        </p:txBody>
      </p:sp>
      <p:sp>
        <p:nvSpPr>
          <p:cNvPr id="16" name="TextBox 15"/>
          <p:cNvSpPr txBox="1"/>
          <p:nvPr/>
        </p:nvSpPr>
        <p:spPr>
          <a:xfrm>
            <a:off x="704709" y="1691640"/>
            <a:ext cx="8034232" cy="307777"/>
          </a:xfrm>
          <a:prstGeom prst="rect">
            <a:avLst/>
          </a:prstGeom>
          <a:gradFill>
            <a:gsLst>
              <a:gs pos="0">
                <a:schemeClr val="accent5"/>
              </a:gs>
              <a:gs pos="100000">
                <a:srgbClr val="698CB4"/>
              </a:gs>
              <a:gs pos="100000">
                <a:srgbClr val="698CB4"/>
              </a:gs>
              <a:gs pos="100000">
                <a:srgbClr val="698CB4"/>
              </a:gs>
            </a:gsLst>
            <a:lin ang="16200000" scaled="0"/>
          </a:gradFill>
        </p:spPr>
        <p:txBody>
          <a:bodyPr wrap="square" rtlCol="0">
            <a:spAutoFit/>
          </a:bodyPr>
          <a:lstStyle/>
          <a:p>
            <a:pPr algn="ctr"/>
            <a:r>
              <a:rPr lang="lv-LV" sz="1400" b="1" dirty="0">
                <a:latin typeface="+mj-lt"/>
              </a:rPr>
              <a:t>ESCO is always liable for the provided Ene</a:t>
            </a:r>
            <a:r>
              <a:rPr lang="de-AT" sz="1400" b="1" dirty="0">
                <a:latin typeface="+mj-lt"/>
              </a:rPr>
              <a:t>r</a:t>
            </a:r>
            <a:r>
              <a:rPr lang="lv-LV" sz="1400" b="1" dirty="0">
                <a:latin typeface="+mj-lt"/>
              </a:rPr>
              <a:t>gy Saving</a:t>
            </a:r>
            <a:r>
              <a:rPr lang="de-AT" sz="1400" b="1" dirty="0">
                <a:latin typeface="+mj-lt"/>
              </a:rPr>
              <a:t>s</a:t>
            </a:r>
            <a:r>
              <a:rPr lang="lv-LV" sz="1400" b="1" dirty="0">
                <a:latin typeface="+mj-lt"/>
              </a:rPr>
              <a:t> guarantee </a:t>
            </a:r>
            <a:endParaRPr lang="en-GB" sz="1400" b="1" dirty="0">
              <a:latin typeface="+mj-lt"/>
            </a:endParaRPr>
          </a:p>
        </p:txBody>
      </p:sp>
      <p:sp>
        <p:nvSpPr>
          <p:cNvPr id="17" name="Rectangle 16"/>
          <p:cNvSpPr/>
          <p:nvPr/>
        </p:nvSpPr>
        <p:spPr>
          <a:xfrm>
            <a:off x="3086100" y="4150605"/>
            <a:ext cx="3276600" cy="1015663"/>
          </a:xfrm>
          <a:prstGeom prst="rect">
            <a:avLst/>
          </a:prstGeom>
          <a:ln>
            <a:solidFill>
              <a:srgbClr val="F7CBAC"/>
            </a:solidFill>
          </a:ln>
        </p:spPr>
        <p:txBody>
          <a:bodyPr wrap="square">
            <a:spAutoFit/>
          </a:bodyPr>
          <a:lstStyle/>
          <a:p>
            <a:pPr marL="0" lvl="1" algn="ctr"/>
            <a:r>
              <a:rPr lang="en-US" sz="1200" dirty="0"/>
              <a:t>Both the ESCO and the Client ensure project financing</a:t>
            </a:r>
          </a:p>
          <a:p>
            <a:pPr marL="0" lvl="1" algn="ctr"/>
            <a:r>
              <a:rPr lang="en-US" sz="1200" dirty="0"/>
              <a:t>Eliminate disadvantages of single approach and supports their advantages </a:t>
            </a:r>
          </a:p>
          <a:p>
            <a:pPr marL="0" lvl="1" algn="ctr"/>
            <a:r>
              <a:rPr lang="en-US" sz="1200" dirty="0"/>
              <a:t>Basis for much tighter business relations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80695491"/>
      </p:ext>
    </p:extLst>
  </p:cSld>
  <p:clrMapOvr>
    <a:masterClrMapping/>
  </p:clrMapOvr>
  <mc:AlternateContent xmlns:mc="http://schemas.openxmlformats.org/markup-compatibility/2006" xmlns:p14="http://schemas.microsoft.com/office/powerpoint/2010/main">
    <mc:Choice Requires="p14">
      <p:transition spd="slow" p14:dur="2000" advTm="192066"/>
    </mc:Choice>
    <mc:Fallback xmlns="">
      <p:transition spd="slow" advTm="192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meetMED_Theme_2">
  <a:themeElements>
    <a:clrScheme name="meetMED color theme">
      <a:dk1>
        <a:sysClr val="windowText" lastClr="000000"/>
      </a:dk1>
      <a:lt1>
        <a:sysClr val="window" lastClr="FFFFFF"/>
      </a:lt1>
      <a:dk2>
        <a:srgbClr val="08224F"/>
      </a:dk2>
      <a:lt2>
        <a:srgbClr val="E0E0E0"/>
      </a:lt2>
      <a:accent1>
        <a:srgbClr val="189A3A"/>
      </a:accent1>
      <a:accent2>
        <a:srgbClr val="08224F"/>
      </a:accent2>
      <a:accent3>
        <a:srgbClr val="FECD09"/>
      </a:accent3>
      <a:accent4>
        <a:srgbClr val="0C6374"/>
      </a:accent4>
      <a:accent5>
        <a:srgbClr val="F06E2E"/>
      </a:accent5>
      <a:accent6>
        <a:srgbClr val="8DCB8C"/>
      </a:accent6>
      <a:hlink>
        <a:srgbClr val="0C6374"/>
      </a:hlink>
      <a:folHlink>
        <a:srgbClr val="F06E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meetMED color theme">
      <a:dk1>
        <a:sysClr val="windowText" lastClr="000000"/>
      </a:dk1>
      <a:lt1>
        <a:sysClr val="window" lastClr="FFFFFF"/>
      </a:lt1>
      <a:dk2>
        <a:srgbClr val="08224F"/>
      </a:dk2>
      <a:lt2>
        <a:srgbClr val="E0E0E0"/>
      </a:lt2>
      <a:accent1>
        <a:srgbClr val="189A3A"/>
      </a:accent1>
      <a:accent2>
        <a:srgbClr val="08224F"/>
      </a:accent2>
      <a:accent3>
        <a:srgbClr val="FECD09"/>
      </a:accent3>
      <a:accent4>
        <a:srgbClr val="0C6374"/>
      </a:accent4>
      <a:accent5>
        <a:srgbClr val="F06E2E"/>
      </a:accent5>
      <a:accent6>
        <a:srgbClr val="8DCB8C"/>
      </a:accent6>
      <a:hlink>
        <a:srgbClr val="0C6374"/>
      </a:hlink>
      <a:folHlink>
        <a:srgbClr val="F06E2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meetMED_Theme_2.thmx</Template>
  <TotalTime>6592</TotalTime>
  <Words>1334</Words>
  <Application>Microsoft Macintosh PowerPoint</Application>
  <PresentationFormat>On-screen Show (4:3)</PresentationFormat>
  <Paragraphs>219</Paragraphs>
  <Slides>13</Slides>
  <Notes>2</Notes>
  <HiddenSlides>0</HiddenSlides>
  <MMClips>12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Arial</vt:lpstr>
      <vt:lpstr>Calibri</vt:lpstr>
      <vt:lpstr>Proxima Nova Extra Bold</vt:lpstr>
      <vt:lpstr>ProximaNova-Extrabld</vt:lpstr>
      <vt:lpstr>ProximaNova-Regular</vt:lpstr>
      <vt:lpstr>Wingdings</vt:lpstr>
      <vt:lpstr>meetMED_Theme_2</vt:lpstr>
      <vt:lpstr>Custom Design</vt:lpstr>
      <vt:lpstr>Financing</vt:lpstr>
      <vt:lpstr>Financing Energy efficiency</vt:lpstr>
      <vt:lpstr>Basic principles in financing</vt:lpstr>
      <vt:lpstr>Financial products for EPC</vt:lpstr>
      <vt:lpstr>Description of financial products</vt:lpstr>
      <vt:lpstr>Description of financial products</vt:lpstr>
      <vt:lpstr>Description of financial products</vt:lpstr>
      <vt:lpstr>Description of financial products</vt:lpstr>
      <vt:lpstr>Financial plan</vt:lpstr>
      <vt:lpstr>Third party financing – example 1 </vt:lpstr>
      <vt:lpstr>Third party financing – example 2 </vt:lpstr>
      <vt:lpstr>Third party financing – example 3 </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Filipa</dc:creator>
  <cp:lastModifiedBy>Microsoft Office User</cp:lastModifiedBy>
  <cp:revision>266</cp:revision>
  <dcterms:created xsi:type="dcterms:W3CDTF">2018-09-19T13:21:33Z</dcterms:created>
  <dcterms:modified xsi:type="dcterms:W3CDTF">2021-12-21T13:04:05Z</dcterms:modified>
</cp:coreProperties>
</file>