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8"/>
  </p:notesMasterIdLst>
  <p:handoutMasterIdLst>
    <p:handoutMasterId r:id="rId19"/>
  </p:handoutMasterIdLst>
  <p:sldIdLst>
    <p:sldId id="260" r:id="rId3"/>
    <p:sldId id="312"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Giallombardo" initials="A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A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702" autoAdjust="0"/>
  </p:normalViewPr>
  <p:slideViewPr>
    <p:cSldViewPr snapToGrid="0" snapToObjects="1">
      <p:cViewPr varScale="1">
        <p:scale>
          <a:sx n="113" d="100"/>
          <a:sy n="113" d="100"/>
        </p:scale>
        <p:origin x="4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D75A83-B0A0-F941-9E84-37C674E8AF5E}" type="datetimeFigureOut">
              <a:rPr lang="en-US" smtClean="0"/>
              <a:t>12/21/21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2C75D0-4E5A-B147-9DD3-9A65C28A77A4}" type="slidenum">
              <a:rPr lang="en-US" smtClean="0"/>
              <a:t>‹#›</a:t>
            </a:fld>
            <a:endParaRPr lang="en-US"/>
          </a:p>
        </p:txBody>
      </p:sp>
    </p:spTree>
    <p:extLst>
      <p:ext uri="{BB962C8B-B14F-4D97-AF65-F5344CB8AC3E}">
        <p14:creationId xmlns:p14="http://schemas.microsoft.com/office/powerpoint/2010/main" val="11959964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1F39B-BE8A-F84A-9EC6-B803D69CDF81}" type="datetimeFigureOut">
              <a:rPr lang="en-US" smtClean="0"/>
              <a:t>12/21/21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0E55C-1D1D-4F47-9F17-CF18EB29C25F}" type="slidenum">
              <a:rPr lang="en-US" smtClean="0"/>
              <a:t>‹#›</a:t>
            </a:fld>
            <a:endParaRPr lang="en-US"/>
          </a:p>
        </p:txBody>
      </p:sp>
    </p:spTree>
    <p:extLst>
      <p:ext uri="{BB962C8B-B14F-4D97-AF65-F5344CB8AC3E}">
        <p14:creationId xmlns:p14="http://schemas.microsoft.com/office/powerpoint/2010/main" val="9882654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E00E55C-1D1D-4F47-9F17-CF18EB29C25F}" type="slidenum">
              <a:rPr lang="en-US" smtClean="0"/>
              <a:t>1</a:t>
            </a:fld>
            <a:endParaRPr lang="en-US"/>
          </a:p>
        </p:txBody>
      </p:sp>
    </p:spTree>
    <p:extLst>
      <p:ext uri="{BB962C8B-B14F-4D97-AF65-F5344CB8AC3E}">
        <p14:creationId xmlns:p14="http://schemas.microsoft.com/office/powerpoint/2010/main" val="42635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958394"/>
            <a:ext cx="7772400" cy="1470025"/>
          </a:xfrm>
        </p:spPr>
        <p:txBody>
          <a:bodyPr>
            <a:normAutofit/>
          </a:bodyPr>
          <a:lstStyle>
            <a:lvl1pPr>
              <a:defRPr sz="3000" b="1">
                <a:solidFill>
                  <a:schemeClr val="tx2"/>
                </a:solidFill>
              </a:defRPr>
            </a:lvl1pPr>
          </a:lstStyle>
          <a:p>
            <a:r>
              <a:rPr lang="nl-BE" dirty="0"/>
              <a:t>CLICK TO EDIT MASTER TITLE STYLE</a:t>
            </a:r>
            <a:endParaRPr lang="en-US" dirty="0"/>
          </a:p>
        </p:txBody>
      </p:sp>
      <p:sp>
        <p:nvSpPr>
          <p:cNvPr id="3" name="Subtitle 2"/>
          <p:cNvSpPr>
            <a:spLocks noGrp="1"/>
          </p:cNvSpPr>
          <p:nvPr>
            <p:ph type="subTitle" idx="1"/>
          </p:nvPr>
        </p:nvSpPr>
        <p:spPr>
          <a:xfrm>
            <a:off x="1371600" y="4516811"/>
            <a:ext cx="6400800" cy="1535990"/>
          </a:xfrm>
        </p:spPr>
        <p:txBody>
          <a:bodyPr/>
          <a:lstStyle>
            <a:lvl1pPr marL="0" indent="0" algn="ctr">
              <a:buNone/>
              <a:defRPr>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sp>
        <p:nvSpPr>
          <p:cNvPr id="20"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Tree>
    <p:extLst>
      <p:ext uri="{BB962C8B-B14F-4D97-AF65-F5344CB8AC3E}">
        <p14:creationId xmlns:p14="http://schemas.microsoft.com/office/powerpoint/2010/main" val="418728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60358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48847"/>
            <a:ext cx="2057400" cy="5277316"/>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848847"/>
            <a:ext cx="6019800" cy="5277316"/>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1630378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006725"/>
            <a:ext cx="7772400" cy="1470025"/>
          </a:xfrm>
          <a:prstGeom prst="rect">
            <a:avLst/>
          </a:prstGeom>
        </p:spPr>
        <p:txBody>
          <a:bodyPr/>
          <a:lstStyle/>
          <a:p>
            <a:r>
              <a:rPr lang="nl-BE" dirty="0"/>
              <a:t>CLICK TO EDIT MASTER TITLE STYLE</a:t>
            </a:r>
            <a:endParaRPr lang="en-US" dirty="0"/>
          </a:p>
        </p:txBody>
      </p:sp>
      <p:sp>
        <p:nvSpPr>
          <p:cNvPr id="3" name="Subtitle 2"/>
          <p:cNvSpPr>
            <a:spLocks noGrp="1"/>
          </p:cNvSpPr>
          <p:nvPr>
            <p:ph type="subTitle" idx="1"/>
          </p:nvPr>
        </p:nvSpPr>
        <p:spPr>
          <a:xfrm>
            <a:off x="1371600" y="4619946"/>
            <a:ext cx="6400800" cy="1360859"/>
          </a:xfrm>
          <a:prstGeom prst="rect">
            <a:avLst/>
          </a:prstGeo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pic>
        <p:nvPicPr>
          <p:cNvPr id="7" name="Picture 6" descr="meetMED-fullcolor-WE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9092" y="1013141"/>
            <a:ext cx="5863464" cy="2290108"/>
          </a:xfrm>
          <a:prstGeom prst="rect">
            <a:avLst/>
          </a:prstGeom>
        </p:spPr>
      </p:pic>
      <p:sp>
        <p:nvSpPr>
          <p:cNvPr id="8" name="TextBox 7"/>
          <p:cNvSpPr txBox="1"/>
          <p:nvPr userDrawn="1"/>
        </p:nvSpPr>
        <p:spPr>
          <a:xfrm>
            <a:off x="1921820" y="2593361"/>
            <a:ext cx="5850580" cy="307777"/>
          </a:xfrm>
          <a:prstGeom prst="rect">
            <a:avLst/>
          </a:prstGeom>
          <a:noFill/>
        </p:spPr>
        <p:txBody>
          <a:bodyPr wrap="none" rtlCol="0">
            <a:spAutoFit/>
          </a:bodyPr>
          <a:lstStyle/>
          <a:p>
            <a:r>
              <a:rPr lang="en-US" sz="1400" b="1" dirty="0">
                <a:solidFill>
                  <a:srgbClr val="189A3A"/>
                </a:solidFill>
                <a:latin typeface="Arial"/>
                <a:cs typeface="Arial"/>
              </a:rPr>
              <a:t>Mitigation Enabling Energy Transition in the </a:t>
            </a:r>
            <a:r>
              <a:rPr lang="en-US" sz="1400" b="1" dirty="0" err="1">
                <a:solidFill>
                  <a:srgbClr val="189A3A"/>
                </a:solidFill>
                <a:latin typeface="Arial"/>
                <a:cs typeface="Arial"/>
              </a:rPr>
              <a:t>MEDiterranean</a:t>
            </a:r>
            <a:r>
              <a:rPr lang="en-US" sz="1400" b="1" dirty="0">
                <a:solidFill>
                  <a:srgbClr val="189A3A"/>
                </a:solidFill>
                <a:latin typeface="Arial"/>
                <a:cs typeface="Arial"/>
              </a:rPr>
              <a:t> region </a:t>
            </a:r>
            <a:endParaRPr lang="en-US" sz="1400" b="1" dirty="0">
              <a:solidFill>
                <a:srgbClr val="189A3A"/>
              </a:solidFill>
              <a:effectLst/>
              <a:latin typeface="Arial"/>
              <a:cs typeface="Arial"/>
            </a:endParaRPr>
          </a:p>
        </p:txBody>
      </p:sp>
      <p:sp>
        <p:nvSpPr>
          <p:cNvPr id="6" name="TextBox 5">
            <a:extLst>
              <a:ext uri="{FF2B5EF4-FFF2-40B4-BE49-F238E27FC236}">
                <a16:creationId xmlns:a16="http://schemas.microsoft.com/office/drawing/2014/main" id="{7DB7AF10-288E-486E-A9D8-2C6FCAA60A34}"/>
              </a:ext>
            </a:extLst>
          </p:cNvPr>
          <p:cNvSpPr txBox="1"/>
          <p:nvPr userDrawn="1"/>
        </p:nvSpPr>
        <p:spPr>
          <a:xfrm>
            <a:off x="545504" y="6608050"/>
            <a:ext cx="837089" cy="276999"/>
          </a:xfrm>
          <a:prstGeom prst="rect">
            <a:avLst/>
          </a:prstGeom>
          <a:noFill/>
        </p:spPr>
        <p:txBody>
          <a:bodyPr wrap="none" rtlCol="0">
            <a:spAutoFit/>
          </a:bodyPr>
          <a:lstStyle/>
          <a:p>
            <a:r>
              <a:rPr lang="en-US" sz="1200" b="1" dirty="0">
                <a:solidFill>
                  <a:schemeClr val="bg1"/>
                </a:solidFill>
                <a:latin typeface="Proxima Nova Extra Bold"/>
              </a:rPr>
              <a:t>Phase II</a:t>
            </a:r>
          </a:p>
        </p:txBody>
      </p:sp>
    </p:spTree>
    <p:extLst>
      <p:ext uri="{BB962C8B-B14F-4D97-AF65-F5344CB8AC3E}">
        <p14:creationId xmlns:p14="http://schemas.microsoft.com/office/powerpoint/2010/main" val="791616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BE" dirty="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Arial"/>
                <a:cs typeface="Arial"/>
              </a:defRPr>
            </a:lvl1pPr>
            <a:lvl2pPr>
              <a:defRPr>
                <a:solidFill>
                  <a:schemeClr val="tx2"/>
                </a:solidFill>
                <a:latin typeface="Arial"/>
                <a:cs typeface="Arial"/>
              </a:defRPr>
            </a:lvl2pPr>
            <a:lvl3pPr>
              <a:defRPr>
                <a:solidFill>
                  <a:schemeClr val="tx2"/>
                </a:solidFill>
                <a:latin typeface="Arial"/>
                <a:cs typeface="Arial"/>
              </a:defRPr>
            </a:lvl3pPr>
            <a:lvl4pPr>
              <a:defRPr>
                <a:solidFill>
                  <a:schemeClr val="tx2"/>
                </a:solidFill>
                <a:latin typeface="Arial"/>
                <a:cs typeface="Arial"/>
              </a:defRPr>
            </a:lvl4pPr>
            <a:lvl5pPr>
              <a:defRPr>
                <a:solidFill>
                  <a:schemeClr val="tx2"/>
                </a:solidFill>
                <a:latin typeface="Arial"/>
                <a:cs typeface="Arial"/>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Tree>
    <p:extLst>
      <p:ext uri="{BB962C8B-B14F-4D97-AF65-F5344CB8AC3E}">
        <p14:creationId xmlns:p14="http://schemas.microsoft.com/office/powerpoint/2010/main" val="3345046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8"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338094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2118877"/>
            <a:ext cx="4038600" cy="400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Content Placeholder 3"/>
          <p:cNvSpPr>
            <a:spLocks noGrp="1"/>
          </p:cNvSpPr>
          <p:nvPr>
            <p:ph sz="half" idx="2"/>
          </p:nvPr>
        </p:nvSpPr>
        <p:spPr>
          <a:xfrm>
            <a:off x="4648200" y="2118877"/>
            <a:ext cx="4038600" cy="400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9"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119766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10" name="Slide Number Placeholder 4"/>
          <p:cNvSpPr>
            <a:spLocks noGrp="1"/>
          </p:cNvSpPr>
          <p:nvPr>
            <p:ph type="sldNum" sz="quarter" idx="10"/>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11"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24492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Click to edit Master title style</a:t>
            </a:r>
            <a:endParaRPr lang="en-US" dirty="0"/>
          </a:p>
        </p:txBody>
      </p:sp>
      <p:sp>
        <p:nvSpPr>
          <p:cNvPr id="6" name="Slide Number Placeholder 4"/>
          <p:cNvSpPr>
            <a:spLocks noGrp="1"/>
          </p:cNvSpPr>
          <p:nvPr>
            <p:ph type="sldNum" sz="quarter" idx="4"/>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211073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6"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98184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2"/>
            <a:ext cx="3008313" cy="1162050"/>
          </a:xfrm>
        </p:spPr>
        <p:txBody>
          <a:bodyPr anchor="b"/>
          <a:lstStyle>
            <a:lvl1pPr algn="l">
              <a:defRPr sz="2000" b="1">
                <a:latin typeface="Arial"/>
                <a:cs typeface="Arial"/>
              </a:defRPr>
            </a:lvl1pPr>
          </a:lstStyle>
          <a:p>
            <a:r>
              <a:rPr lang="nl-BE"/>
              <a:t>Click to edit Master title style</a:t>
            </a:r>
            <a:endParaRPr lang="en-US"/>
          </a:p>
        </p:txBody>
      </p:sp>
      <p:sp>
        <p:nvSpPr>
          <p:cNvPr id="3" name="Content Placeholder 2"/>
          <p:cNvSpPr>
            <a:spLocks noGrp="1"/>
          </p:cNvSpPr>
          <p:nvPr>
            <p:ph idx="1"/>
          </p:nvPr>
        </p:nvSpPr>
        <p:spPr>
          <a:xfrm>
            <a:off x="3575050" y="868363"/>
            <a:ext cx="5111750" cy="50282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Text Placeholder 3"/>
          <p:cNvSpPr>
            <a:spLocks noGrp="1"/>
          </p:cNvSpPr>
          <p:nvPr>
            <p:ph type="body" sz="half" idx="2"/>
          </p:nvPr>
        </p:nvSpPr>
        <p:spPr>
          <a:xfrm>
            <a:off x="457200" y="2030412"/>
            <a:ext cx="3008313" cy="38661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 Master text styles</a:t>
            </a:r>
          </a:p>
        </p:txBody>
      </p:sp>
      <p:sp>
        <p:nvSpPr>
          <p:cNvPr id="9"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Tree>
    <p:extLst>
      <p:ext uri="{BB962C8B-B14F-4D97-AF65-F5344CB8AC3E}">
        <p14:creationId xmlns:p14="http://schemas.microsoft.com/office/powerpoint/2010/main" val="81373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dirty="0"/>
              <a:t>Click to edit Master title style</a:t>
            </a:r>
            <a:endParaRPr lang="en-US" dirty="0"/>
          </a:p>
        </p:txBody>
      </p:sp>
      <p:sp>
        <p:nvSpPr>
          <p:cNvPr id="3" name="Picture Placeholder 2"/>
          <p:cNvSpPr>
            <a:spLocks noGrp="1"/>
          </p:cNvSpPr>
          <p:nvPr>
            <p:ph type="pic" idx="1"/>
          </p:nvPr>
        </p:nvSpPr>
        <p:spPr>
          <a:xfrm>
            <a:off x="1792288" y="1120995"/>
            <a:ext cx="5486400" cy="36065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dirty="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 Master text styles</a:t>
            </a:r>
          </a:p>
        </p:txBody>
      </p:sp>
      <p:sp>
        <p:nvSpPr>
          <p:cNvPr id="9"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44463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6479" y="614"/>
            <a:ext cx="9150479" cy="643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eetMED-white-WEB.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9611" y="-40207"/>
            <a:ext cx="1816729" cy="709564"/>
          </a:xfrm>
          <a:prstGeom prst="rect">
            <a:avLst/>
          </a:prstGeom>
        </p:spPr>
      </p:pic>
      <p:sp>
        <p:nvSpPr>
          <p:cNvPr id="2" name="Title Placeholder 1"/>
          <p:cNvSpPr>
            <a:spLocks noGrp="1"/>
          </p:cNvSpPr>
          <p:nvPr>
            <p:ph type="title"/>
          </p:nvPr>
        </p:nvSpPr>
        <p:spPr>
          <a:xfrm>
            <a:off x="457200" y="863174"/>
            <a:ext cx="8229600" cy="1143000"/>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3" name="Text Placeholder 2"/>
          <p:cNvSpPr>
            <a:spLocks noGrp="1"/>
          </p:cNvSpPr>
          <p:nvPr>
            <p:ph type="body" idx="1"/>
          </p:nvPr>
        </p:nvSpPr>
        <p:spPr>
          <a:xfrm>
            <a:off x="457200" y="2188737"/>
            <a:ext cx="8229600" cy="3863346"/>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0"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
        <p:nvSpPr>
          <p:cNvPr id="7" name="TextBox 6">
            <a:extLst>
              <a:ext uri="{FF2B5EF4-FFF2-40B4-BE49-F238E27FC236}">
                <a16:creationId xmlns:a16="http://schemas.microsoft.com/office/drawing/2014/main" id="{7DB7AF10-288E-486E-A9D8-2C6FCAA60A34}"/>
              </a:ext>
            </a:extLst>
          </p:cNvPr>
          <p:cNvSpPr txBox="1"/>
          <p:nvPr userDrawn="1"/>
        </p:nvSpPr>
        <p:spPr>
          <a:xfrm>
            <a:off x="545504" y="376673"/>
            <a:ext cx="837089" cy="276999"/>
          </a:xfrm>
          <a:prstGeom prst="rect">
            <a:avLst/>
          </a:prstGeom>
          <a:noFill/>
        </p:spPr>
        <p:txBody>
          <a:bodyPr wrap="none" rtlCol="0">
            <a:spAutoFit/>
          </a:bodyPr>
          <a:lstStyle/>
          <a:p>
            <a:r>
              <a:rPr lang="en-US" sz="1200" b="1" dirty="0">
                <a:solidFill>
                  <a:schemeClr val="bg1"/>
                </a:solidFill>
                <a:latin typeface="Proxima Nova Extra Bold"/>
              </a:rPr>
              <a:t>Phase II</a:t>
            </a:r>
          </a:p>
        </p:txBody>
      </p:sp>
    </p:spTree>
    <p:extLst>
      <p:ext uri="{BB962C8B-B14F-4D97-AF65-F5344CB8AC3E}">
        <p14:creationId xmlns:p14="http://schemas.microsoft.com/office/powerpoint/2010/main" val="299473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000" b="1" kern="120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8224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8224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8224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8224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822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14"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5" name="Rectangle 14"/>
          <p:cNvSpPr/>
          <p:nvPr userDrawn="1"/>
        </p:nvSpPr>
        <p:spPr>
          <a:xfrm>
            <a:off x="0" y="6220589"/>
            <a:ext cx="9150479" cy="643437"/>
          </a:xfrm>
          <a:prstGeom prst="rect">
            <a:avLst/>
          </a:prstGeom>
          <a:solidFill>
            <a:srgbClr val="189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eetMED-white-WE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613" y="6141502"/>
            <a:ext cx="1816729" cy="709564"/>
          </a:xfrm>
          <a:prstGeom prst="rect">
            <a:avLst/>
          </a:prstGeom>
        </p:spPr>
      </p:pic>
      <p:sp>
        <p:nvSpPr>
          <p:cNvPr id="17" name="TextBox 16"/>
          <p:cNvSpPr txBox="1"/>
          <p:nvPr userDrawn="1"/>
        </p:nvSpPr>
        <p:spPr>
          <a:xfrm>
            <a:off x="7107951" y="6327282"/>
            <a:ext cx="1671363" cy="307777"/>
          </a:xfrm>
          <a:prstGeom prst="rect">
            <a:avLst/>
          </a:prstGeom>
          <a:noFill/>
        </p:spPr>
        <p:txBody>
          <a:bodyPr wrap="none" rtlCol="0">
            <a:spAutoFit/>
          </a:bodyPr>
          <a:lstStyle/>
          <a:p>
            <a:r>
              <a:rPr lang="en-US" sz="1400" dirty="0" err="1">
                <a:solidFill>
                  <a:schemeClr val="bg1"/>
                </a:solidFill>
                <a:latin typeface="Arial"/>
                <a:cs typeface="Arial"/>
              </a:rPr>
              <a:t>www.meetmed.org</a:t>
            </a:r>
            <a:endParaRPr lang="en-US" sz="1400" dirty="0">
              <a:solidFill>
                <a:schemeClr val="bg1"/>
              </a:solidFill>
              <a:latin typeface="Arial"/>
              <a:cs typeface="Arial"/>
            </a:endParaRPr>
          </a:p>
        </p:txBody>
      </p:sp>
      <p:sp>
        <p:nvSpPr>
          <p:cNvPr id="18" name="Slide Number Placeholder 4"/>
          <p:cNvSpPr>
            <a:spLocks noGrp="1"/>
          </p:cNvSpPr>
          <p:nvPr>
            <p:ph type="sldNum" sz="quarter" idx="4"/>
          </p:nvPr>
        </p:nvSpPr>
        <p:spPr>
          <a:xfrm>
            <a:off x="3505200" y="6369310"/>
            <a:ext cx="2133600" cy="365125"/>
          </a:xfrm>
          <a:prstGeom prst="rect">
            <a:avLst/>
          </a:prstGeom>
        </p:spPr>
        <p:txBody>
          <a:bodyPr/>
          <a:lstStyle>
            <a:lvl1pPr algn="ctr">
              <a:defRPr sz="1000">
                <a:solidFill>
                  <a:schemeClr val="bg1"/>
                </a:solidFill>
              </a:defRPr>
            </a:lvl1pPr>
          </a:lstStyle>
          <a:p>
            <a:fld id="{4E6B386F-75EA-2347-AA44-8123F513AD26}" type="slidenum">
              <a:rPr lang="en-US" smtClean="0"/>
              <a:pPr/>
              <a:t>‹#›</a:t>
            </a:fld>
            <a:endParaRPr lang="en-US" dirty="0"/>
          </a:p>
        </p:txBody>
      </p:sp>
    </p:spTree>
    <p:extLst>
      <p:ext uri="{BB962C8B-B14F-4D97-AF65-F5344CB8AC3E}">
        <p14:creationId xmlns:p14="http://schemas.microsoft.com/office/powerpoint/2010/main" val="116014483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457200" rtl="0" eaLnBrk="1" latinLnBrk="0" hangingPunct="1">
        <a:spcBef>
          <a:spcPct val="0"/>
        </a:spcBef>
        <a:buNone/>
        <a:defRPr sz="3000" b="1" kern="1200">
          <a:solidFill>
            <a:schemeClr val="accent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accent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accent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accent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hyperlink" Target="http://www.meetmed.org/" TargetMode="Externa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650" y="3131971"/>
            <a:ext cx="7772400" cy="620880"/>
          </a:xfrm>
        </p:spPr>
        <p:txBody>
          <a:bodyPr>
            <a:noAutofit/>
          </a:bodyPr>
          <a:lstStyle/>
          <a:p>
            <a:r>
              <a:rPr lang="en-US" sz="3600" dirty="0">
                <a:solidFill>
                  <a:srgbClr val="053063"/>
                </a:solidFill>
                <a:latin typeface="ProximaNova-Extrabld"/>
                <a:ea typeface="+mn-ea"/>
              </a:rPr>
              <a:t>Re-Financing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6" name="Picture 5" descr="meetMED_EU_fund_150dpi_3.png">
            <a:extLst>
              <a:ext uri="{FF2B5EF4-FFF2-40B4-BE49-F238E27FC236}">
                <a16:creationId xmlns:a16="http://schemas.microsoft.com/office/drawing/2014/main" id="{AB378831-7E3F-4195-876A-EFEFAC413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738" y="247833"/>
            <a:ext cx="877824" cy="920496"/>
          </a:xfrm>
          <a:prstGeom prst="rect">
            <a:avLst/>
          </a:prstGeom>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9916" y="247833"/>
            <a:ext cx="684909" cy="81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83293"/>
          <a:stretch/>
        </p:blipFill>
        <p:spPr bwMode="auto">
          <a:xfrm>
            <a:off x="4506216" y="247833"/>
            <a:ext cx="1312314" cy="71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8530" y="200523"/>
            <a:ext cx="1765479" cy="80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6851" y="316407"/>
            <a:ext cx="967568"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4F095489-4977-584F-8386-5B473EF0AB0B}"/>
              </a:ext>
            </a:extLst>
          </p:cNvPr>
          <p:cNvSpPr txBox="1">
            <a:spLocks/>
          </p:cNvSpPr>
          <p:nvPr/>
        </p:nvSpPr>
        <p:spPr>
          <a:xfrm>
            <a:off x="755650" y="4684713"/>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1" kern="1200">
                <a:solidFill>
                  <a:schemeClr val="accent2"/>
                </a:solidFill>
                <a:latin typeface="Arial"/>
                <a:ea typeface="+mj-ea"/>
                <a:cs typeface="Arial"/>
              </a:defRPr>
            </a:lvl1pPr>
          </a:lstStyle>
          <a:p>
            <a:r>
              <a:rPr lang="en-US" sz="2400" dirty="0" err="1">
                <a:solidFill>
                  <a:srgbClr val="053063"/>
                </a:solidFill>
                <a:latin typeface="ProximaNova-Extrabld"/>
                <a:ea typeface="+mn-ea"/>
              </a:rPr>
              <a:t>meetMED</a:t>
            </a:r>
            <a:r>
              <a:rPr lang="en-US" sz="2400" dirty="0">
                <a:solidFill>
                  <a:srgbClr val="053063"/>
                </a:solidFill>
                <a:latin typeface="ProximaNova-Extrabld"/>
                <a:ea typeface="+mn-ea"/>
              </a:rPr>
              <a:t> II</a:t>
            </a:r>
          </a:p>
          <a:p>
            <a:r>
              <a:rPr lang="en-US" sz="2400" dirty="0">
                <a:solidFill>
                  <a:srgbClr val="053063"/>
                </a:solidFill>
                <a:latin typeface="ProximaNova-Extrabld"/>
                <a:ea typeface="+mn-ea"/>
              </a:rPr>
              <a:t>Activity 3.1.2 Training Seminar </a:t>
            </a:r>
          </a:p>
          <a:p>
            <a:r>
              <a:rPr lang="en-US" sz="2400" dirty="0">
                <a:solidFill>
                  <a:srgbClr val="053063"/>
                </a:solidFill>
                <a:latin typeface="ProximaNova-Extrabld"/>
                <a:ea typeface="+mn-ea"/>
              </a:rPr>
              <a:t>“Fundamentals of Energy Services and Energy Performance Contracting”</a:t>
            </a:r>
          </a:p>
        </p:txBody>
      </p:sp>
      <p:sp>
        <p:nvSpPr>
          <p:cNvPr id="14" name="Subtitle 2">
            <a:extLst>
              <a:ext uri="{FF2B5EF4-FFF2-40B4-BE49-F238E27FC236}">
                <a16:creationId xmlns:a16="http://schemas.microsoft.com/office/drawing/2014/main" id="{090A5791-E2B4-1D41-81E5-8113716B2CBC}"/>
              </a:ext>
            </a:extLst>
          </p:cNvPr>
          <p:cNvSpPr>
            <a:spLocks noGrp="1"/>
          </p:cNvSpPr>
          <p:nvPr>
            <p:ph type="subTitle" idx="1"/>
          </p:nvPr>
        </p:nvSpPr>
        <p:spPr>
          <a:xfrm>
            <a:off x="801688" y="3995541"/>
            <a:ext cx="7639050" cy="699551"/>
          </a:xfrm>
        </p:spPr>
        <p:txBody>
          <a:bodyPr>
            <a:normAutofit fontScale="62500" lnSpcReduction="20000"/>
          </a:bodyPr>
          <a:lstStyle/>
          <a:p>
            <a:r>
              <a:rPr lang="en-US" dirty="0" err="1">
                <a:latin typeface="ProximaNova-Regular"/>
              </a:rPr>
              <a:t>Aristotelis</a:t>
            </a:r>
            <a:r>
              <a:rPr lang="en-US" dirty="0">
                <a:latin typeface="ProximaNova-Regular"/>
              </a:rPr>
              <a:t> </a:t>
            </a:r>
            <a:r>
              <a:rPr lang="en-US" dirty="0" err="1">
                <a:latin typeface="ProximaNova-Regular"/>
              </a:rPr>
              <a:t>Botzios-Valaskakis</a:t>
            </a:r>
            <a:endParaRPr lang="en-US" dirty="0">
              <a:latin typeface="ProximaNova-Regular"/>
            </a:endParaRPr>
          </a:p>
          <a:p>
            <a:r>
              <a:rPr lang="en-US" dirty="0">
                <a:latin typeface="ProximaNova-Regular"/>
              </a:rPr>
              <a:t>Senior Expert, Centre for Renewable Energy Sources and Energy Saving</a:t>
            </a:r>
            <a:endParaRPr lang="en-US" dirty="0"/>
          </a:p>
        </p:txBody>
      </p:sp>
    </p:spTree>
    <p:extLst>
      <p:ext uri="{BB962C8B-B14F-4D97-AF65-F5344CB8AC3E}">
        <p14:creationId xmlns:p14="http://schemas.microsoft.com/office/powerpoint/2010/main" val="3537039517"/>
      </p:ext>
    </p:extLst>
  </p:cSld>
  <p:clrMapOvr>
    <a:masterClrMapping/>
  </p:clrMapOvr>
  <mc:AlternateContent xmlns:mc="http://schemas.openxmlformats.org/markup-compatibility/2006" xmlns:p14="http://schemas.microsoft.com/office/powerpoint/2010/main">
    <mc:Choice Requires="p14">
      <p:transition spd="slow" p14:dur="2000" advTm="24504"/>
    </mc:Choice>
    <mc:Fallback xmlns="">
      <p:transition spd="slow" advTm="24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275" y="931545"/>
            <a:ext cx="8486775" cy="4154984"/>
          </a:xfrm>
          <a:prstGeom prst="rect">
            <a:avLst/>
          </a:prstGeom>
        </p:spPr>
        <p:txBody>
          <a:bodyPr wrap="square">
            <a:spAutoFit/>
          </a:bodyPr>
          <a:lstStyle/>
          <a:p>
            <a:pPr marL="285750" indent="-285750" algn="just">
              <a:buFont typeface="Arial" panose="020B0604020202020204" pitchFamily="34" charset="0"/>
              <a:buChar char="•"/>
            </a:pPr>
            <a:r>
              <a:rPr lang="en-US" sz="2400" dirty="0"/>
              <a:t>Unconditional payment guarantees are not provided directly by public guarantee schemes. But if a </a:t>
            </a:r>
            <a:r>
              <a:rPr lang="en-US" sz="2400" b="1" dirty="0"/>
              <a:t>public loss insurance </a:t>
            </a:r>
            <a:r>
              <a:rPr lang="en-US" sz="2400" dirty="0"/>
              <a:t>is available, a payment guarantee by a private bank can be structured using the loss insurance as a credit risk backstop. And when refinancing by selling the receivables to financial investors is secured, a public loan guarantee will be easily available on a working capital loan to the supplier or the ESCO for financing the construction phase. </a:t>
            </a:r>
          </a:p>
          <a:p>
            <a:pPr marL="285750" indent="-285750" algn="just">
              <a:buFont typeface="Arial" panose="020B0604020202020204" pitchFamily="34" charset="0"/>
              <a:buChar char="•"/>
            </a:pPr>
            <a:endParaRPr lang="en-US" sz="2400" dirty="0"/>
          </a:p>
          <a:p>
            <a:pPr marL="285750" indent="-285750" algn="just">
              <a:buFont typeface="Arial" panose="020B0604020202020204" pitchFamily="34" charset="0"/>
              <a:buChar char="•"/>
            </a:pPr>
            <a:r>
              <a:rPr lang="en-US" sz="2400" dirty="0"/>
              <a:t>It must be noted that public loss insurance schemes do not usually cover performance risk.</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6790279"/>
      </p:ext>
    </p:extLst>
  </p:cSld>
  <p:clrMapOvr>
    <a:masterClrMapping/>
  </p:clrMapOvr>
  <mc:AlternateContent xmlns:mc="http://schemas.openxmlformats.org/markup-compatibility/2006" xmlns:p14="http://schemas.microsoft.com/office/powerpoint/2010/main">
    <mc:Choice Requires="p14">
      <p:transition spd="slow" p14:dur="2000" advTm="75446"/>
    </mc:Choice>
    <mc:Fallback xmlns="">
      <p:transition spd="slow" advTm="75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14" y="1819275"/>
            <a:ext cx="8876036" cy="3784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83730501"/>
      </p:ext>
    </p:extLst>
  </p:cSld>
  <p:clrMapOvr>
    <a:masterClrMapping/>
  </p:clrMapOvr>
  <mc:AlternateContent xmlns:mc="http://schemas.openxmlformats.org/markup-compatibility/2006" xmlns:p14="http://schemas.microsoft.com/office/powerpoint/2010/main">
    <mc:Choice Requires="p14">
      <p:transition spd="slow" p14:dur="2000" advTm="21519"/>
    </mc:Choice>
    <mc:Fallback xmlns="">
      <p:transition spd="slow" advTm="2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664" y="880146"/>
            <a:ext cx="4980311" cy="212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2898" y="3132594"/>
            <a:ext cx="8505825" cy="3600986"/>
          </a:xfrm>
          <a:prstGeom prst="rect">
            <a:avLst/>
          </a:prstGeom>
        </p:spPr>
        <p:txBody>
          <a:bodyPr wrap="square">
            <a:spAutoFit/>
          </a:bodyPr>
          <a:lstStyle/>
          <a:p>
            <a:pPr marL="342900" indent="-342900" algn="just">
              <a:buAutoNum type="arabicPeriod"/>
            </a:pPr>
            <a:r>
              <a:rPr lang="en-US" sz="1900" dirty="0"/>
              <a:t>The ESCO applies to the public guarantee agency for a guarantee for a working capital loan by its bank. The loan is used to finance the EE investment to fulfill the investment obligation of the ESCO in the EPC contract with the customer.</a:t>
            </a:r>
          </a:p>
          <a:p>
            <a:pPr marL="342900" indent="-342900" algn="just">
              <a:buAutoNum type="arabicPeriod"/>
            </a:pPr>
            <a:endParaRPr lang="en-US" sz="1900" dirty="0"/>
          </a:p>
          <a:p>
            <a:pPr marL="342900" indent="-342900" algn="just">
              <a:buAutoNum type="arabicPeriod"/>
            </a:pPr>
            <a:r>
              <a:rPr lang="en-US" sz="1900" dirty="0"/>
              <a:t>After installation, the EE investment is tested for compliance with the performance promise in the EPC contract and commissioned by the customer. The customer starts the payments for the delivered energy or energy savings.</a:t>
            </a:r>
          </a:p>
          <a:p>
            <a:pPr marL="342900" indent="-342900" algn="just">
              <a:buAutoNum type="arabicPeriod"/>
            </a:pPr>
            <a:endParaRPr lang="en-US" sz="1900" dirty="0"/>
          </a:p>
          <a:p>
            <a:pPr marL="342900" indent="-342900" algn="just">
              <a:buAutoNum type="arabicPeriod"/>
            </a:pPr>
            <a:r>
              <a:rPr lang="en-US" sz="1900" dirty="0"/>
              <a:t> The ESCO applies for cash shortfall guarantee at the public guarantee agency, and asks his bank to provide a payment guarantee to the financial investor who is offering to purchase the receivables against the customer. As a security for the payment guarantee, the ESCO assigns the cash shortfall guarantee to the bank.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9249405"/>
      </p:ext>
    </p:extLst>
  </p:cSld>
  <p:clrMapOvr>
    <a:masterClrMapping/>
  </p:clrMapOvr>
  <mc:AlternateContent xmlns:mc="http://schemas.openxmlformats.org/markup-compatibility/2006" xmlns:p14="http://schemas.microsoft.com/office/powerpoint/2010/main">
    <mc:Choice Requires="p14">
      <p:transition spd="slow" p14:dur="2000" advTm="175772"/>
    </mc:Choice>
    <mc:Fallback xmlns="">
      <p:transition spd="slow" advTm="175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664" y="880146"/>
            <a:ext cx="4980311" cy="212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2898" y="3132594"/>
            <a:ext cx="8505825" cy="3323987"/>
          </a:xfrm>
          <a:prstGeom prst="rect">
            <a:avLst/>
          </a:prstGeom>
        </p:spPr>
        <p:txBody>
          <a:bodyPr wrap="square">
            <a:spAutoFit/>
          </a:bodyPr>
          <a:lstStyle/>
          <a:p>
            <a:pPr marL="457200" indent="-457200" algn="just">
              <a:buFont typeface="+mj-lt"/>
              <a:buAutoNum type="arabicPeriod" startAt="4"/>
            </a:pPr>
            <a:r>
              <a:rPr lang="en-US" sz="2100" dirty="0"/>
              <a:t>The purchase price for the receivables is used by the ESCO for repayment of the working capital loan (refinancing) to his bank. The loan guarantee is canceled accordingly (or may be utilized for another working capital loan on a revolving basis) </a:t>
            </a:r>
          </a:p>
          <a:p>
            <a:pPr marL="457200" indent="-457200" algn="just">
              <a:buFont typeface="+mj-lt"/>
              <a:buAutoNum type="arabicPeriod" startAt="4"/>
            </a:pPr>
            <a:endParaRPr lang="en-US" sz="2100" dirty="0"/>
          </a:p>
          <a:p>
            <a:pPr marL="457200" indent="-457200" algn="just">
              <a:buFont typeface="+mj-lt"/>
              <a:buAutoNum type="arabicPeriod" startAt="4"/>
            </a:pPr>
            <a:r>
              <a:rPr lang="en-US" sz="2100" dirty="0"/>
              <a:t>If the payment guarantee by the bank is called, the guarantee payment can be recovered from the public cash shortfall guarantee. Based on the guarantee contract between the ESCO and the bank, the bank has recourse against the ESCO for all amounts, which are not recovered from the public guarantee.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43281730"/>
      </p:ext>
    </p:extLst>
  </p:cSld>
  <p:clrMapOvr>
    <a:masterClrMapping/>
  </p:clrMapOvr>
  <mc:AlternateContent xmlns:mc="http://schemas.openxmlformats.org/markup-compatibility/2006" xmlns:p14="http://schemas.microsoft.com/office/powerpoint/2010/main">
    <mc:Choice Requires="p14">
      <p:transition spd="slow" p14:dur="2000" advTm="193291"/>
    </mc:Choice>
    <mc:Fallback xmlns="">
      <p:transition spd="slow" advTm="19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650" y="961400"/>
            <a:ext cx="8667750" cy="5355312"/>
          </a:xfrm>
          <a:prstGeom prst="rect">
            <a:avLst/>
          </a:prstGeom>
        </p:spPr>
        <p:txBody>
          <a:bodyPr wrap="square">
            <a:spAutoFit/>
          </a:bodyPr>
          <a:lstStyle/>
          <a:p>
            <a:pPr marL="285750" indent="-285750" algn="just">
              <a:buFont typeface="Arial" panose="020B0604020202020204" pitchFamily="34" charset="0"/>
              <a:buChar char="•"/>
            </a:pPr>
            <a:r>
              <a:rPr lang="en-US" sz="1900" dirty="0"/>
              <a:t>In this structure, the public guarantee would cover the fundamental risk of a loss for the supplier by a payment default of the customer with 80% of this risk. Based on this guarantee backstop (by assignment of the guarantee claims by the ESCO to the Bank), the Bank would cover the liquidity risk of pre-financing the payment default by the customer (100%) and would have recourse against the ESCO for the 20% deductible and for possibly lower payments by the public guarantor because of cost savings. All obligations concerning reporting, monitoring etc. would remain with the ESCO as the original beneficiary of the public guarantee. </a:t>
            </a:r>
          </a:p>
          <a:p>
            <a:pPr algn="just"/>
            <a:endParaRPr lang="en-US" sz="1900" dirty="0"/>
          </a:p>
          <a:p>
            <a:pPr marL="285750" indent="-285750" algn="just">
              <a:buFont typeface="Arial" panose="020B0604020202020204" pitchFamily="34" charset="0"/>
              <a:buChar char="•"/>
            </a:pPr>
            <a:r>
              <a:rPr lang="en-US" sz="1900" dirty="0"/>
              <a:t>This structure is possible also if the guarantee claim on the public guarantee can only be made if the customer gets insolvent. However, in this case the risk for the ESCO would be higher because pre-financing by the Bank could be necessary for much longer times; and in case the customer does not get insolvent in spite of the payment default the public guarantee cannot be called at all. </a:t>
            </a:r>
          </a:p>
          <a:p>
            <a:pPr algn="just"/>
            <a:endParaRPr lang="en-US" sz="1900" dirty="0"/>
          </a:p>
          <a:p>
            <a:pPr marL="285750" indent="-285750" algn="just">
              <a:buFont typeface="Arial" panose="020B0604020202020204" pitchFamily="34" charset="0"/>
              <a:buChar char="•"/>
            </a:pPr>
            <a:r>
              <a:rPr lang="en-US" sz="1900" dirty="0"/>
              <a:t>A part of the risk (corresponding to the risk which is not covered by the guarantee quota) will remain with the ESCO. Therefore, the structured guarantee approach will require ESCOs with sound creditworthiness and equity endowment.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4510373"/>
      </p:ext>
    </p:extLst>
  </p:cSld>
  <p:clrMapOvr>
    <a:masterClrMapping/>
  </p:clrMapOvr>
  <mc:AlternateContent xmlns:mc="http://schemas.openxmlformats.org/markup-compatibility/2006" xmlns:p14="http://schemas.microsoft.com/office/powerpoint/2010/main">
    <mc:Choice Requires="p14">
      <p:transition spd="slow" p14:dur="2000" advTm="201062"/>
    </mc:Choice>
    <mc:Fallback xmlns="">
      <p:transition spd="slow" advTm="20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3F54-5C5B-4BAD-B102-A1736941620D}"/>
              </a:ext>
            </a:extLst>
          </p:cNvPr>
          <p:cNvSpPr>
            <a:spLocks noGrp="1"/>
          </p:cNvSpPr>
          <p:nvPr>
            <p:ph type="title"/>
          </p:nvPr>
        </p:nvSpPr>
        <p:spPr>
          <a:xfrm>
            <a:off x="457199" y="663957"/>
            <a:ext cx="8229600" cy="934599"/>
          </a:xfrm>
        </p:spPr>
        <p:txBody>
          <a:bodyPr>
            <a:normAutofit/>
          </a:bodyPr>
          <a:lstStyle/>
          <a:p>
            <a:r>
              <a:rPr lang="en-GB" sz="4800" spc="300" dirty="0">
                <a:solidFill>
                  <a:srgbClr val="053062"/>
                </a:solidFill>
                <a:latin typeface="ProximaNova-Extrabld"/>
              </a:rPr>
              <a:t>Cont</a:t>
            </a:r>
            <a:r>
              <a:rPr lang="en-HK" sz="4800" spc="300" dirty="0">
                <a:solidFill>
                  <a:srgbClr val="053062"/>
                </a:solidFill>
                <a:latin typeface="ProximaNova-Extrabld"/>
              </a:rPr>
              <a:t>act</a:t>
            </a:r>
            <a:r>
              <a:rPr lang="fr-BE" sz="4800" spc="300" dirty="0">
                <a:solidFill>
                  <a:srgbClr val="053062"/>
                </a:solidFill>
                <a:latin typeface="ProximaNova-Extrabld"/>
              </a:rPr>
              <a:t> us</a:t>
            </a:r>
            <a:r>
              <a:rPr lang="en-GB" sz="4800" spc="300" dirty="0">
                <a:solidFill>
                  <a:srgbClr val="053062"/>
                </a:solidFill>
                <a:latin typeface="ProximaNova-Extrabld"/>
              </a:rPr>
              <a:t>!</a:t>
            </a:r>
          </a:p>
        </p:txBody>
      </p:sp>
      <p:sp>
        <p:nvSpPr>
          <p:cNvPr id="3" name="Slide Number Placeholder 2">
            <a:extLst>
              <a:ext uri="{FF2B5EF4-FFF2-40B4-BE49-F238E27FC236}">
                <a16:creationId xmlns:a16="http://schemas.microsoft.com/office/drawing/2014/main" id="{EA420317-E8EA-4414-A281-A01F79C16404}"/>
              </a:ext>
            </a:extLst>
          </p:cNvPr>
          <p:cNvSpPr>
            <a:spLocks noGrp="1"/>
          </p:cNvSpPr>
          <p:nvPr>
            <p:ph type="sldNum" sz="quarter" idx="4"/>
          </p:nvPr>
        </p:nvSpPr>
        <p:spPr>
          <a:xfrm>
            <a:off x="3485466" y="5376831"/>
            <a:ext cx="2133600" cy="365125"/>
          </a:xfrm>
        </p:spPr>
        <p:txBody>
          <a:bodyPr/>
          <a:lstStyle/>
          <a:p>
            <a:fld id="{4E6B386F-75EA-2347-AA44-8123F513AD26}" type="slidenum">
              <a:rPr lang="en-US" smtClean="0"/>
              <a:pPr/>
              <a:t>15</a:t>
            </a:fld>
            <a:endParaRPr lang="en-US" dirty="0"/>
          </a:p>
        </p:txBody>
      </p:sp>
      <p:sp>
        <p:nvSpPr>
          <p:cNvPr id="5" name="TextBox 4">
            <a:extLst>
              <a:ext uri="{FF2B5EF4-FFF2-40B4-BE49-F238E27FC236}">
                <a16:creationId xmlns:a16="http://schemas.microsoft.com/office/drawing/2014/main" id="{65FDE5C5-0BAE-42C9-9A5A-A907D7B9A0FB}"/>
              </a:ext>
            </a:extLst>
          </p:cNvPr>
          <p:cNvSpPr txBox="1"/>
          <p:nvPr/>
        </p:nvSpPr>
        <p:spPr>
          <a:xfrm>
            <a:off x="3802688" y="4316965"/>
            <a:ext cx="2471841" cy="1018869"/>
          </a:xfrm>
          <a:prstGeom prst="rect">
            <a:avLst/>
          </a:prstGeom>
          <a:noFill/>
        </p:spPr>
        <p:txBody>
          <a:bodyPr wrap="square" rtlCol="0">
            <a:spAutoFit/>
          </a:bodyPr>
          <a:lstStyle/>
          <a:p>
            <a:r>
              <a:rPr lang="fr-BE" dirty="0">
                <a:solidFill>
                  <a:srgbClr val="053062"/>
                </a:solidFill>
                <a:latin typeface="ProximaNova-Regular"/>
                <a:hlinkClick r:id="rId2">
                  <a:extLst>
                    <a:ext uri="{A12FA001-AC4F-418D-AE19-62706E023703}">
                      <ahyp:hlinkClr xmlns:ahyp="http://schemas.microsoft.com/office/drawing/2018/hyperlinkcolor" val="tx"/>
                    </a:ext>
                  </a:extLst>
                </a:hlinkClick>
              </a:rPr>
              <a:t>www.meetmed.org</a:t>
            </a:r>
            <a:br>
              <a:rPr lang="fr-BE" dirty="0">
                <a:solidFill>
                  <a:srgbClr val="053062"/>
                </a:solidFill>
                <a:latin typeface="ProximaNova-Regular"/>
              </a:rPr>
            </a:br>
            <a:r>
              <a:rPr lang="en-HK" dirty="0" err="1">
                <a:solidFill>
                  <a:srgbClr val="053062"/>
                </a:solidFill>
                <a:latin typeface="ProximaNova-Regular"/>
              </a:rPr>
              <a:t>meetMED</a:t>
            </a:r>
            <a:r>
              <a:rPr lang="fr-BE" dirty="0">
                <a:solidFill>
                  <a:srgbClr val="053062"/>
                </a:solidFill>
                <a:latin typeface="ProximaNova-Regular"/>
              </a:rPr>
              <a:t> Project</a:t>
            </a:r>
          </a:p>
          <a:p>
            <a:pPr>
              <a:lnSpc>
                <a:spcPct val="150000"/>
              </a:lnSpc>
            </a:pPr>
            <a:r>
              <a:rPr lang="fr-BE" dirty="0">
                <a:solidFill>
                  <a:srgbClr val="053062"/>
                </a:solidFill>
              </a:rPr>
              <a:t>@meetmed1</a:t>
            </a:r>
          </a:p>
        </p:txBody>
      </p:sp>
      <p:pic>
        <p:nvPicPr>
          <p:cNvPr id="1026" name="Picture 2" descr="Risultati immagini per twitter icon">
            <a:extLst>
              <a:ext uri="{FF2B5EF4-FFF2-40B4-BE49-F238E27FC236}">
                <a16:creationId xmlns:a16="http://schemas.microsoft.com/office/drawing/2014/main" id="{220DD3D0-2276-433F-90BA-E2E1A10EAE9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9647" y="5033486"/>
            <a:ext cx="261092" cy="26109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1">
            <a:extLst>
              <a:ext uri="{FF2B5EF4-FFF2-40B4-BE49-F238E27FC236}">
                <a16:creationId xmlns:a16="http://schemas.microsoft.com/office/drawing/2014/main" id="{C18DE317-50F1-4796-AB3C-F071367D13DA}"/>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3626188" y="4671083"/>
            <a:ext cx="221957" cy="231224"/>
          </a:xfrm>
          <a:prstGeom prst="rect">
            <a:avLst/>
          </a:prstGeom>
          <a:solidFill>
            <a:srgbClr val="FFFFFF"/>
          </a:solidFill>
          <a:ln w="9525">
            <a:noFill/>
            <a:miter lim="800000"/>
            <a:headEnd/>
            <a:tailEnd/>
          </a:ln>
        </p:spPr>
      </p:pic>
      <p:pic>
        <p:nvPicPr>
          <p:cNvPr id="12" name="Picture 11">
            <a:extLst>
              <a:ext uri="{FF2B5EF4-FFF2-40B4-BE49-F238E27FC236}">
                <a16:creationId xmlns:a16="http://schemas.microsoft.com/office/drawing/2014/main" id="{0819FC41-4E2F-4914-911A-6839537CEE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25" b="93213" l="9211" r="92544">
                        <a14:foregroundMark x1="67982" y1="70136" x2="67982" y2="70136"/>
                      </a14:backgroundRemoval>
                    </a14:imgEffect>
                    <a14:imgEffect>
                      <a14:brightnessContrast contrast="-40000"/>
                    </a14:imgEffect>
                  </a14:imgLayer>
                </a14:imgProps>
              </a:ext>
            </a:extLst>
          </a:blip>
          <a:stretch>
            <a:fillRect/>
          </a:stretch>
        </p:blipFill>
        <p:spPr>
          <a:xfrm>
            <a:off x="3540114" y="4332828"/>
            <a:ext cx="332603" cy="322392"/>
          </a:xfrm>
          <a:prstGeom prst="rect">
            <a:avLst/>
          </a:prstGeom>
        </p:spPr>
      </p:pic>
      <p:sp>
        <p:nvSpPr>
          <p:cNvPr id="6" name="TextBox 5">
            <a:extLst>
              <a:ext uri="{FF2B5EF4-FFF2-40B4-BE49-F238E27FC236}">
                <a16:creationId xmlns:a16="http://schemas.microsoft.com/office/drawing/2014/main" id="{EF99B0BC-6FA7-446A-9802-F48C1DCA66E5}"/>
              </a:ext>
            </a:extLst>
          </p:cNvPr>
          <p:cNvSpPr txBox="1"/>
          <p:nvPr/>
        </p:nvSpPr>
        <p:spPr>
          <a:xfrm>
            <a:off x="2290439" y="2951664"/>
            <a:ext cx="4474345" cy="1246495"/>
          </a:xfrm>
          <a:prstGeom prst="rect">
            <a:avLst/>
          </a:prstGeom>
          <a:noFill/>
        </p:spPr>
        <p:txBody>
          <a:bodyPr wrap="square" rtlCol="0">
            <a:spAutoFit/>
          </a:bodyPr>
          <a:lstStyle/>
          <a:p>
            <a:r>
              <a:rPr lang="en-US" sz="2500" dirty="0">
                <a:solidFill>
                  <a:srgbClr val="053063"/>
                </a:solidFill>
                <a:latin typeface="ProximaNova-Regular"/>
                <a:cs typeface="Arial"/>
              </a:rPr>
              <a:t>For any inquires or comments, please don’t hesitate to contact us</a:t>
            </a:r>
          </a:p>
        </p:txBody>
      </p:sp>
      <p:pic>
        <p:nvPicPr>
          <p:cNvPr id="9" name="Picture 8">
            <a:extLst>
              <a:ext uri="{FF2B5EF4-FFF2-40B4-BE49-F238E27FC236}">
                <a16:creationId xmlns:a16="http://schemas.microsoft.com/office/drawing/2014/main" id="{84F2866E-3FC9-4D55-A5D7-E7FAA5E770F8}"/>
              </a:ext>
            </a:extLst>
          </p:cNvPr>
          <p:cNvPicPr>
            <a:picLocks noChangeAspect="1"/>
          </p:cNvPicPr>
          <p:nvPr/>
        </p:nvPicPr>
        <p:blipFill>
          <a:blip r:embed="rId7"/>
          <a:stretch>
            <a:fillRect/>
          </a:stretch>
        </p:blipFill>
        <p:spPr>
          <a:xfrm>
            <a:off x="585931" y="5736410"/>
            <a:ext cx="3409016" cy="800239"/>
          </a:xfrm>
          <a:prstGeom prst="rect">
            <a:avLst/>
          </a:prstGeom>
        </p:spPr>
      </p:pic>
      <p:pic>
        <p:nvPicPr>
          <p:cNvPr id="10" name="Picture 9">
            <a:extLst>
              <a:ext uri="{FF2B5EF4-FFF2-40B4-BE49-F238E27FC236}">
                <a16:creationId xmlns:a16="http://schemas.microsoft.com/office/drawing/2014/main" id="{8935E1E6-A6DF-4F31-B004-E56999AAB25E}"/>
              </a:ext>
            </a:extLst>
          </p:cNvPr>
          <p:cNvPicPr>
            <a:picLocks noChangeAspect="1"/>
          </p:cNvPicPr>
          <p:nvPr/>
        </p:nvPicPr>
        <p:blipFill>
          <a:blip r:embed="rId8"/>
          <a:stretch>
            <a:fillRect/>
          </a:stretch>
        </p:blipFill>
        <p:spPr>
          <a:xfrm>
            <a:off x="2290439" y="1765087"/>
            <a:ext cx="4631884" cy="1099979"/>
          </a:xfrm>
          <a:prstGeom prst="rect">
            <a:avLst/>
          </a:prstGeom>
        </p:spPr>
      </p:pic>
    </p:spTree>
    <p:extLst>
      <p:ext uri="{BB962C8B-B14F-4D97-AF65-F5344CB8AC3E}">
        <p14:creationId xmlns:p14="http://schemas.microsoft.com/office/powerpoint/2010/main" val="93007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798" y="791766"/>
            <a:ext cx="8677275" cy="3046988"/>
          </a:xfrm>
          <a:prstGeom prst="rect">
            <a:avLst/>
          </a:prstGeom>
        </p:spPr>
        <p:txBody>
          <a:bodyPr wrap="square">
            <a:spAutoFit/>
          </a:bodyPr>
          <a:lstStyle/>
          <a:p>
            <a:pPr marL="342900" indent="-342900" algn="just">
              <a:buFont typeface="Arial" panose="020B0604020202020204" pitchFamily="34" charset="0"/>
              <a:buChar char="•"/>
            </a:pPr>
            <a:r>
              <a:rPr lang="en-US" sz="2400" dirty="0"/>
              <a:t>There exist many financial institutions (FI) that have formulated strategic focus areas around green and sustainable financing and thus would also like to finance more EE-projects , but – in contrast to investments in the renewable energy sector – they have </a:t>
            </a:r>
            <a:r>
              <a:rPr lang="en-US" sz="2400" b="1" dirty="0"/>
              <a:t>difficulties to find the right channels </a:t>
            </a:r>
            <a:r>
              <a:rPr lang="en-US" sz="2400" dirty="0"/>
              <a:t>through which the supply with additional capital would really stimulate market growth. It seems that the </a:t>
            </a:r>
            <a:r>
              <a:rPr lang="en-US" sz="2400" b="1" dirty="0"/>
              <a:t>peculiarities of EEI investments do not fit well to the requirements of financial institutions</a:t>
            </a:r>
            <a:r>
              <a:rPr lang="en-US" sz="2400" dirty="0"/>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18002655"/>
      </p:ext>
    </p:extLst>
  </p:cSld>
  <p:clrMapOvr>
    <a:masterClrMapping/>
  </p:clrMapOvr>
  <mc:AlternateContent xmlns:mc="http://schemas.openxmlformats.org/markup-compatibility/2006" xmlns:p14="http://schemas.microsoft.com/office/powerpoint/2010/main">
    <mc:Choice Requires="p14">
      <p:transition spd="slow" p14:dur="2000" advTm="69179"/>
    </mc:Choice>
    <mc:Fallback xmlns="">
      <p:transition spd="slow" advTm="6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325" y="776050"/>
            <a:ext cx="8610600" cy="5324535"/>
          </a:xfrm>
          <a:prstGeom prst="rect">
            <a:avLst/>
          </a:prstGeom>
        </p:spPr>
        <p:txBody>
          <a:bodyPr wrap="square">
            <a:spAutoFit/>
          </a:bodyPr>
          <a:lstStyle/>
          <a:p>
            <a:pPr algn="just"/>
            <a:r>
              <a:rPr lang="en-US" sz="2000" dirty="0"/>
              <a:t>Generally, the financing instruments available for EEI investments are limited:</a:t>
            </a:r>
          </a:p>
          <a:p>
            <a:pPr algn="just"/>
            <a:endParaRPr lang="en-US" sz="2000" dirty="0"/>
          </a:p>
          <a:p>
            <a:pPr marL="285750" indent="-285750" algn="just">
              <a:buFont typeface="Arial" panose="020B0604020202020204" pitchFamily="34" charset="0"/>
              <a:buChar char="•"/>
            </a:pPr>
            <a:r>
              <a:rPr lang="en-US" sz="2000" dirty="0"/>
              <a:t>The use of </a:t>
            </a:r>
            <a:r>
              <a:rPr lang="en-US" sz="2000" b="1" dirty="0"/>
              <a:t>leasing financing </a:t>
            </a:r>
            <a:r>
              <a:rPr lang="en-US" sz="2000" dirty="0"/>
              <a:t>– operational leasing as wells as financial leasing – may play a certain role but due to limitation to leasable goods (i.e. objects which can be used as independent economic goods and which are fungible) this instrument can only cover a limited share of the typical investment needs of EEI projects.</a:t>
            </a:r>
          </a:p>
          <a:p>
            <a:pPr algn="just"/>
            <a:endParaRPr lang="en-US" sz="2000" dirty="0"/>
          </a:p>
          <a:p>
            <a:pPr marL="285750" indent="-285750" algn="just">
              <a:buFont typeface="Arial" panose="020B0604020202020204" pitchFamily="34" charset="0"/>
              <a:buChar char="•"/>
            </a:pPr>
            <a:r>
              <a:rPr lang="en-US" sz="2000" dirty="0"/>
              <a:t>Since EEI investments are typically rather small, </a:t>
            </a:r>
            <a:r>
              <a:rPr lang="en-US" sz="2000" b="1" dirty="0"/>
              <a:t>project financing </a:t>
            </a:r>
            <a:r>
              <a:rPr lang="en-US" sz="2000" dirty="0"/>
              <a:t>– which is based primarily on the cash flows of the project rather than on the balance sheet of the investor – is an option only for exceptional cases, because of high transaction cost for project due diligence.</a:t>
            </a:r>
          </a:p>
          <a:p>
            <a:pPr algn="just"/>
            <a:endParaRPr lang="en-US" sz="2000" dirty="0"/>
          </a:p>
          <a:p>
            <a:pPr algn="just"/>
            <a:r>
              <a:rPr lang="en-US" sz="2000" dirty="0"/>
              <a:t>As a result, the far prevailing share of EE-projects has to be financed by </a:t>
            </a:r>
            <a:r>
              <a:rPr lang="en-US" sz="2000" b="1" dirty="0"/>
              <a:t>ordinary loans that are secured against the balance sheet </a:t>
            </a:r>
            <a:r>
              <a:rPr lang="en-US" sz="2000" dirty="0"/>
              <a:t>of the investor. The creditworthiness of the investor – and thus the balance sheet ratios – are the decisive factors, largely independent from the quality of the project itself.</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6004233"/>
      </p:ext>
    </p:extLst>
  </p:cSld>
  <p:clrMapOvr>
    <a:masterClrMapping/>
  </p:clrMapOvr>
  <mc:AlternateContent xmlns:mc="http://schemas.openxmlformats.org/markup-compatibility/2006" xmlns:p14="http://schemas.microsoft.com/office/powerpoint/2010/main">
    <mc:Choice Requires="p14">
      <p:transition spd="slow" p14:dur="2000" advTm="155160"/>
    </mc:Choice>
    <mc:Fallback xmlns="">
      <p:transition spd="slow" advTm="15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450" y="917645"/>
            <a:ext cx="8705850" cy="4401205"/>
          </a:xfrm>
          <a:prstGeom prst="rect">
            <a:avLst/>
          </a:prstGeom>
        </p:spPr>
        <p:txBody>
          <a:bodyPr wrap="square">
            <a:spAutoFit/>
          </a:bodyPr>
          <a:lstStyle/>
          <a:p>
            <a:pPr marL="285750" indent="-285750" algn="just">
              <a:buFont typeface="Arial" panose="020B0604020202020204" pitchFamily="34" charset="0"/>
              <a:buChar char="•"/>
            </a:pPr>
            <a:r>
              <a:rPr lang="en-US" sz="2000" dirty="0"/>
              <a:t>Against this background, we have to conclude that major growth in EE finance can happen only through loan financing as this will remain the usual financing approach for EE projects.</a:t>
            </a:r>
          </a:p>
          <a:p>
            <a:pPr algn="just"/>
            <a:endParaRPr lang="en-US" sz="2000" dirty="0"/>
          </a:p>
          <a:p>
            <a:pPr marL="285750" indent="-285750" algn="just">
              <a:buFont typeface="Arial" panose="020B0604020202020204" pitchFamily="34" charset="0"/>
              <a:buChar char="•"/>
            </a:pPr>
            <a:r>
              <a:rPr lang="en-US" sz="2000" dirty="0"/>
              <a:t>This means that either the client or the EES provider (ESCO) have the investments on their balance sheets. Since EE projects compete with other investment options, clients frequently will have reservations in limiting the financial leeway, whereas EES providers will soon be confronted with a situation, where they will reach their own credit limits and will have to reject EE projects. </a:t>
            </a:r>
          </a:p>
          <a:p>
            <a:pPr algn="just"/>
            <a:endParaRPr lang="en-US" sz="2000" dirty="0"/>
          </a:p>
          <a:p>
            <a:pPr marL="285750" indent="-285750" algn="just">
              <a:buFont typeface="Arial" panose="020B0604020202020204" pitchFamily="34" charset="0"/>
              <a:buChar char="•"/>
            </a:pPr>
            <a:r>
              <a:rPr lang="en-US" sz="2000" dirty="0"/>
              <a:t>Therefore, if remarkable market growth is intended, the major question is how the balance sheets could be cleaned up in order to gain financial leeway to expand business.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49325619"/>
      </p:ext>
    </p:extLst>
  </p:cSld>
  <p:clrMapOvr>
    <a:masterClrMapping/>
  </p:clrMapOvr>
  <mc:AlternateContent xmlns:mc="http://schemas.openxmlformats.org/markup-compatibility/2006" xmlns:p14="http://schemas.microsoft.com/office/powerpoint/2010/main">
    <mc:Choice Requires="p14">
      <p:transition spd="slow" p14:dur="2000" advTm="103606"/>
    </mc:Choice>
    <mc:Fallback xmlns="">
      <p:transition spd="slow" advTm="10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025" y="863204"/>
            <a:ext cx="8667750" cy="5632311"/>
          </a:xfrm>
          <a:prstGeom prst="rect">
            <a:avLst/>
          </a:prstGeom>
        </p:spPr>
        <p:txBody>
          <a:bodyPr wrap="square">
            <a:spAutoFit/>
          </a:bodyPr>
          <a:lstStyle/>
          <a:p>
            <a:pPr marL="285750" indent="-285750" algn="just">
              <a:buFont typeface="Arial" panose="020B0604020202020204" pitchFamily="34" charset="0"/>
              <a:buChar char="•"/>
            </a:pPr>
            <a:r>
              <a:rPr lang="en-US" sz="2000" dirty="0"/>
              <a:t>The establishment of a </a:t>
            </a:r>
            <a:r>
              <a:rPr lang="en-US" sz="2000" b="1" dirty="0"/>
              <a:t>solid refinancing cycle through the sale of receivables </a:t>
            </a:r>
            <a:r>
              <a:rPr lang="en-US" sz="2000" dirty="0"/>
              <a:t>is a promising way to support supply of financing for market growth. </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In a refinancing scheme, the EE project is financed initially through a corporate loan (e.g. overdraft) provided by a bank to an EES provider, this means that the EEI investment is implemented in the frame of an EES project. The client profits from this approach as he is not forced to burden his balance sheet while he takes advantage of the broad scale of benefits of the EEI investment. </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A certain period after the investment has been implemented and performance of the investment has been demonstrated, the EES provider sells off the expected receivables to a refinancing institution and gets cash upfront for the receivables, while the buyer gets the right to collect the receivables. By this way, the EES provider clears his balance sheets and gains leeway for financing of new projects which he could not realize otherwise. </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Therefore, the possibility of refinancing through the sale of receivables is a major element supporting the growth of the EES provider.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22168221"/>
      </p:ext>
    </p:extLst>
  </p:cSld>
  <p:clrMapOvr>
    <a:masterClrMapping/>
  </p:clrMapOvr>
  <mc:AlternateContent xmlns:mc="http://schemas.openxmlformats.org/markup-compatibility/2006" xmlns:p14="http://schemas.microsoft.com/office/powerpoint/2010/main">
    <mc:Choice Requires="p14">
      <p:transition spd="slow" p14:dur="2000" advTm="180203"/>
    </mc:Choice>
    <mc:Fallback xmlns="">
      <p:transition spd="slow" advTm="18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818525"/>
            <a:ext cx="8648700" cy="5940088"/>
          </a:xfrm>
          <a:prstGeom prst="rect">
            <a:avLst/>
          </a:prstGeom>
        </p:spPr>
        <p:txBody>
          <a:bodyPr wrap="square">
            <a:spAutoFit/>
          </a:bodyPr>
          <a:lstStyle/>
          <a:p>
            <a:pPr algn="just"/>
            <a:r>
              <a:rPr lang="en-US" sz="2000" dirty="0"/>
              <a:t>The application of refinancing schemes has several additional benefits, that are important for market growth:</a:t>
            </a:r>
          </a:p>
          <a:p>
            <a:pPr algn="just"/>
            <a:endParaRPr lang="en-US" sz="2000" dirty="0"/>
          </a:p>
          <a:p>
            <a:pPr marL="285750" indent="-285750" algn="just">
              <a:buFont typeface="Arial" panose="020B0604020202020204" pitchFamily="34" charset="0"/>
              <a:buChar char="•"/>
            </a:pPr>
            <a:r>
              <a:rPr lang="en-US" sz="2000" dirty="0"/>
              <a:t>Refinancing schemes can be used as a </a:t>
            </a:r>
            <a:r>
              <a:rPr lang="en-US" sz="2000" b="1" dirty="0"/>
              <a:t>vehicle to bundle a number of smaller projects </a:t>
            </a:r>
            <a:r>
              <a:rPr lang="en-US" sz="2000" dirty="0"/>
              <a:t>to a larger package in order to reach the thresholds and enable the involvement of larger investment funds.</a:t>
            </a:r>
          </a:p>
          <a:p>
            <a:pPr algn="just"/>
            <a:endParaRPr lang="en-US" sz="2000" dirty="0"/>
          </a:p>
          <a:p>
            <a:pPr marL="285750" indent="-285750" algn="just">
              <a:buFont typeface="Arial" panose="020B0604020202020204" pitchFamily="34" charset="0"/>
              <a:buChar char="•"/>
            </a:pPr>
            <a:r>
              <a:rPr lang="en-US" sz="2000" dirty="0"/>
              <a:t>Generally, EE projects have a strong potential to attract </a:t>
            </a:r>
            <a:r>
              <a:rPr lang="en-US" sz="2000" b="1" dirty="0"/>
              <a:t>investment funds (thematic funds)</a:t>
            </a:r>
            <a:r>
              <a:rPr lang="en-US" sz="2000" dirty="0"/>
              <a:t>, but it is very difficult for them to get engaged in initial financing (projects too small, high transaction cost, etc.). If well prepared and streamlined, the refinancing cycle is a good entrance door to bring investment funds as new players into the game for EE financing.</a:t>
            </a:r>
          </a:p>
          <a:p>
            <a:pPr algn="just"/>
            <a:endParaRPr lang="en-US" sz="2000" dirty="0"/>
          </a:p>
          <a:p>
            <a:pPr marL="285750" indent="-285750" algn="just">
              <a:buFont typeface="Arial" panose="020B0604020202020204" pitchFamily="34" charset="0"/>
              <a:buChar char="•"/>
            </a:pPr>
            <a:r>
              <a:rPr lang="en-US" sz="2000" dirty="0"/>
              <a:t>Finally, the establishment of solid refinancing cycles is a tool the </a:t>
            </a:r>
            <a:r>
              <a:rPr lang="en-US" sz="2000" b="1" dirty="0"/>
              <a:t>supports the activities of SMEs as EES providers</a:t>
            </a:r>
            <a:r>
              <a:rPr lang="en-US" sz="2000" dirty="0"/>
              <a:t>. While larger ESCOs dispose of a portfolio of financing options, the financing structure of  SMEs depends for the most part on corporate loans secured against the balance sheet. Through sale of receivables they have the possibility to expand their business quicker than in a business-as-usual scenario.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43592601"/>
      </p:ext>
    </p:extLst>
  </p:cSld>
  <p:clrMapOvr>
    <a:masterClrMapping/>
  </p:clrMapOvr>
  <mc:AlternateContent xmlns:mc="http://schemas.openxmlformats.org/markup-compatibility/2006" xmlns:p14="http://schemas.microsoft.com/office/powerpoint/2010/main">
    <mc:Choice Requires="p14">
      <p:transition spd="slow" p14:dur="2000" advTm="137810"/>
    </mc:Choice>
    <mc:Fallback xmlns="">
      <p:transition spd="slow" advTm="137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781199"/>
            <a:ext cx="8648700" cy="5324535"/>
          </a:xfrm>
          <a:prstGeom prst="rect">
            <a:avLst/>
          </a:prstGeom>
        </p:spPr>
        <p:txBody>
          <a:bodyPr wrap="square">
            <a:spAutoFit/>
          </a:bodyPr>
          <a:lstStyle/>
          <a:p>
            <a:pPr marL="285750" indent="-285750" algn="just">
              <a:buFont typeface="Arial" panose="020B0604020202020204" pitchFamily="34" charset="0"/>
              <a:buChar char="•"/>
            </a:pPr>
            <a:r>
              <a:rPr lang="en-US" sz="2000" b="1" dirty="0"/>
              <a:t>Loan guarantees </a:t>
            </a:r>
            <a:r>
              <a:rPr lang="en-US" sz="2000" dirty="0"/>
              <a:t>are provided in many member states for </a:t>
            </a:r>
            <a:r>
              <a:rPr lang="en-US" sz="2000" b="1" dirty="0"/>
              <a:t>bank loans to finance long-term investments </a:t>
            </a:r>
            <a:r>
              <a:rPr lang="en-US" sz="2000" dirty="0"/>
              <a:t>of companies and – in the housing sector – of home owners (state-backed housing loan </a:t>
            </a:r>
            <a:r>
              <a:rPr lang="en-US" sz="2000" dirty="0" err="1"/>
              <a:t>programmes</a:t>
            </a:r>
            <a:r>
              <a:rPr lang="en-US" sz="2000" dirty="0"/>
              <a:t> are usually including an “implicit guarantee” because they are offered to debtors who would not qualify for a commercial loan). </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In most cases, public credit guarantees can (only) be called when the debtor gets insolvent. They are usually covering not 100%, but 80% of the loan to motivate the guaranteed bank to manage the loan exposure also in its own interest. </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This quite common type of guarantees is protecting creditors from the loss of the asset value of the outstanding loan and is supporting investment in assets which are on the balance sheet of a company or a building owner. It helps </a:t>
            </a:r>
            <a:r>
              <a:rPr lang="en-US" sz="2000" b="1" dirty="0"/>
              <a:t>asset-based financing </a:t>
            </a:r>
            <a:r>
              <a:rPr lang="en-US" sz="2000" dirty="0"/>
              <a:t>of EEI investments, for which the house or company owner would otherwise not be able to raise financing because of creditworthiness issues.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7988121"/>
      </p:ext>
    </p:extLst>
  </p:cSld>
  <p:clrMapOvr>
    <a:masterClrMapping/>
  </p:clrMapOvr>
  <mc:AlternateContent xmlns:mc="http://schemas.openxmlformats.org/markup-compatibility/2006" xmlns:p14="http://schemas.microsoft.com/office/powerpoint/2010/main">
    <mc:Choice Requires="p14">
      <p:transition spd="slow" p14:dur="2000" advTm="196120"/>
    </mc:Choice>
    <mc:Fallback xmlns="">
      <p:transition spd="slow" advTm="19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887790"/>
            <a:ext cx="8496300" cy="5601533"/>
          </a:xfrm>
          <a:prstGeom prst="rect">
            <a:avLst/>
          </a:prstGeom>
        </p:spPr>
        <p:txBody>
          <a:bodyPr wrap="square">
            <a:spAutoFit/>
          </a:bodyPr>
          <a:lstStyle/>
          <a:p>
            <a:pPr marL="285750" indent="-285750" algn="just">
              <a:buFont typeface="Arial" panose="020B0604020202020204" pitchFamily="34" charset="0"/>
              <a:buChar char="•"/>
            </a:pPr>
            <a:r>
              <a:rPr lang="en-US" sz="2000" dirty="0"/>
              <a:t>For </a:t>
            </a:r>
            <a:r>
              <a:rPr lang="en-US" sz="2000" b="1" dirty="0"/>
              <a:t>refinancing EEI investments </a:t>
            </a:r>
            <a:r>
              <a:rPr lang="en-US" sz="2000" dirty="0"/>
              <a:t>and securitization-backed forfeiting schemes credit guarantees are not the appropriate guarantee type. Loan guarantees cover the repayment of a loan by the debtor. But the EES provider does not grant a loan to the customer. With forfeiting, the credit risk (more exactly: the risk of payment default by the customer) is transferred to the financial investor, who has purchased future receivables against the customer, but did not grant a loan either. </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Guarantees which can be called when payment arrears occur are provided by </a:t>
            </a:r>
            <a:r>
              <a:rPr lang="en-US" sz="2000" b="1" dirty="0"/>
              <a:t>export guarantee systems </a:t>
            </a:r>
            <a:r>
              <a:rPr lang="en-US" sz="2000" dirty="0"/>
              <a:t>in many member states. This type of guarantees is protecting supplier credit against payment default of the customer. However, this type of guarantees is not simply a payment guarantee which can be called unconditionally when payment becomes due and is not paid on time. Export guarantees are protecting </a:t>
            </a:r>
            <a:r>
              <a:rPr lang="en-US" sz="2000" b="1" dirty="0"/>
              <a:t>the exporter </a:t>
            </a:r>
            <a:r>
              <a:rPr lang="en-US" sz="2000" dirty="0"/>
              <a:t>against a loss from an export contract. They are a “</a:t>
            </a:r>
            <a:r>
              <a:rPr lang="en-US" sz="2000" b="1" dirty="0"/>
              <a:t>loss insurance</a:t>
            </a:r>
            <a:r>
              <a:rPr lang="en-US" sz="2000" dirty="0"/>
              <a:t>”, which has a certain predefined maximum coverage, but pays out only the amount corresponding to the actual damage. </a:t>
            </a:r>
          </a:p>
          <a:p>
            <a:pPr algn="just"/>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18152342"/>
      </p:ext>
    </p:extLst>
  </p:cSld>
  <p:clrMapOvr>
    <a:masterClrMapping/>
  </p:clrMapOvr>
  <mc:AlternateContent xmlns:mc="http://schemas.openxmlformats.org/markup-compatibility/2006" xmlns:p14="http://schemas.microsoft.com/office/powerpoint/2010/main">
    <mc:Choice Requires="p14">
      <p:transition spd="slow" p14:dur="2000" advTm="139041"/>
    </mc:Choice>
    <mc:Fallback xmlns="">
      <p:transition spd="slow" advTm="13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275" y="931545"/>
            <a:ext cx="8486775" cy="4708981"/>
          </a:xfrm>
          <a:prstGeom prst="rect">
            <a:avLst/>
          </a:prstGeom>
        </p:spPr>
        <p:txBody>
          <a:bodyPr wrap="square">
            <a:spAutoFit/>
          </a:bodyPr>
          <a:lstStyle/>
          <a:p>
            <a:pPr marL="285750" indent="-285750" algn="just">
              <a:buFont typeface="Arial" panose="020B0604020202020204" pitchFamily="34" charset="0"/>
              <a:buChar char="•"/>
            </a:pPr>
            <a:r>
              <a:rPr lang="en-US" sz="2000" b="1" dirty="0"/>
              <a:t>Summing up</a:t>
            </a:r>
            <a:r>
              <a:rPr lang="en-US" sz="2000" dirty="0"/>
              <a:t>, </a:t>
            </a:r>
            <a:r>
              <a:rPr lang="en-US" sz="2000" b="1" dirty="0"/>
              <a:t>loan guarantees </a:t>
            </a:r>
            <a:r>
              <a:rPr lang="en-US" sz="2000" dirty="0"/>
              <a:t>can be a valuable support for asset owners investing themselves in EES projects and for working capital loans to technology suppliers, but they are not appropriate guarantee instruments for refinancing EEI Investments because they do not cover payment obligations based on a contract on delivering energy or service. </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Payment obligations of customers can be the subject of </a:t>
            </a:r>
            <a:r>
              <a:rPr lang="en-US" sz="2000" b="1" dirty="0"/>
              <a:t>export guarantees</a:t>
            </a:r>
            <a:r>
              <a:rPr lang="en-US" sz="2000" dirty="0"/>
              <a:t>, which can also cover payment default risks of purchased receivables when they become due. However, the claim on an export guarantee is covering the cash loss of the exporter. This Loss insurance therefore does not necessarily cover the full payment risk of financial investors. </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The “ideal” guarantee for refinancing EEI investments via forfeiting receivables would be an </a:t>
            </a:r>
            <a:r>
              <a:rPr lang="en-US" sz="2000" b="1" dirty="0"/>
              <a:t>unconditional bank guarantee </a:t>
            </a:r>
            <a:r>
              <a:rPr lang="en-US" sz="2000" dirty="0"/>
              <a:t>which is covering exactly any scheduled amount when due.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81130069"/>
      </p:ext>
    </p:extLst>
  </p:cSld>
  <p:clrMapOvr>
    <a:masterClrMapping/>
  </p:clrMapOvr>
  <mc:AlternateContent xmlns:mc="http://schemas.openxmlformats.org/markup-compatibility/2006" xmlns:p14="http://schemas.microsoft.com/office/powerpoint/2010/main">
    <mc:Choice Requires="p14">
      <p:transition spd="slow" p14:dur="2000" advTm="98806"/>
    </mc:Choice>
    <mc:Fallback xmlns="">
      <p:transition spd="slow" advTm="98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eetMED_Theme_2">
  <a:themeElements>
    <a:clrScheme name="meetMED color theme">
      <a:dk1>
        <a:sysClr val="windowText" lastClr="000000"/>
      </a:dk1>
      <a:lt1>
        <a:sysClr val="window" lastClr="FFFFFF"/>
      </a:lt1>
      <a:dk2>
        <a:srgbClr val="08224F"/>
      </a:dk2>
      <a:lt2>
        <a:srgbClr val="E0E0E0"/>
      </a:lt2>
      <a:accent1>
        <a:srgbClr val="189A3A"/>
      </a:accent1>
      <a:accent2>
        <a:srgbClr val="08224F"/>
      </a:accent2>
      <a:accent3>
        <a:srgbClr val="FECD09"/>
      </a:accent3>
      <a:accent4>
        <a:srgbClr val="0C6374"/>
      </a:accent4>
      <a:accent5>
        <a:srgbClr val="F06E2E"/>
      </a:accent5>
      <a:accent6>
        <a:srgbClr val="8DCB8C"/>
      </a:accent6>
      <a:hlink>
        <a:srgbClr val="0C6374"/>
      </a:hlink>
      <a:folHlink>
        <a:srgbClr val="F06E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meetMED color theme">
      <a:dk1>
        <a:sysClr val="windowText" lastClr="000000"/>
      </a:dk1>
      <a:lt1>
        <a:sysClr val="window" lastClr="FFFFFF"/>
      </a:lt1>
      <a:dk2>
        <a:srgbClr val="08224F"/>
      </a:dk2>
      <a:lt2>
        <a:srgbClr val="E0E0E0"/>
      </a:lt2>
      <a:accent1>
        <a:srgbClr val="189A3A"/>
      </a:accent1>
      <a:accent2>
        <a:srgbClr val="08224F"/>
      </a:accent2>
      <a:accent3>
        <a:srgbClr val="FECD09"/>
      </a:accent3>
      <a:accent4>
        <a:srgbClr val="0C6374"/>
      </a:accent4>
      <a:accent5>
        <a:srgbClr val="F06E2E"/>
      </a:accent5>
      <a:accent6>
        <a:srgbClr val="8DCB8C"/>
      </a:accent6>
      <a:hlink>
        <a:srgbClr val="0C6374"/>
      </a:hlink>
      <a:folHlink>
        <a:srgbClr val="F06E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meetMED_Theme_2.thmx</Template>
  <TotalTime>6683</TotalTime>
  <Words>1909</Words>
  <Application>Microsoft Macintosh PowerPoint</Application>
  <PresentationFormat>On-screen Show (4:3)</PresentationFormat>
  <Paragraphs>68</Paragraphs>
  <Slides>15</Slides>
  <Notes>1</Notes>
  <HiddenSlides>0</HiddenSlides>
  <MMClips>14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Proxima Nova Extra Bold</vt:lpstr>
      <vt:lpstr>ProximaNova-Extrabld</vt:lpstr>
      <vt:lpstr>ProximaNova-Regular</vt:lpstr>
      <vt:lpstr>meetMED_Theme_2</vt:lpstr>
      <vt:lpstr>Custom Design</vt:lpstr>
      <vt:lpstr>Re-Financing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Filipa</dc:creator>
  <cp:lastModifiedBy>Microsoft Office User</cp:lastModifiedBy>
  <cp:revision>280</cp:revision>
  <dcterms:created xsi:type="dcterms:W3CDTF">2018-09-19T13:21:33Z</dcterms:created>
  <dcterms:modified xsi:type="dcterms:W3CDTF">2021-12-21T13:04:31Z</dcterms:modified>
</cp:coreProperties>
</file>