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260" r:id="rId3"/>
    <p:sldId id="263" r:id="rId4"/>
    <p:sldId id="269" r:id="rId5"/>
    <p:sldId id="264" r:id="rId6"/>
    <p:sldId id="265" r:id="rId7"/>
    <p:sldId id="267" r:id="rId8"/>
    <p:sldId id="266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e Giallombardo" initials="AG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9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6" autoAdjust="0"/>
    <p:restoredTop sz="94630"/>
  </p:normalViewPr>
  <p:slideViewPr>
    <p:cSldViewPr snapToGrid="0" snapToObjects="1">
      <p:cViewPr varScale="1">
        <p:scale>
          <a:sx n="113" d="100"/>
          <a:sy n="113" d="100"/>
        </p:scale>
        <p:origin x="16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commentAuthors" Target="comment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75A83-B0A0-F941-9E84-37C674E8AF5E}" type="datetimeFigureOut">
              <a:rPr lang="en-US" smtClean="0"/>
              <a:t>12/21/21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C75D0-4E5A-B147-9DD3-9A65C28A77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96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1F39B-BE8A-F84A-9EC6-B803D69CDF81}" type="datetimeFigureOut">
              <a:rPr lang="en-US" smtClean="0"/>
              <a:t>12/21/21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00E55C-1D1D-4F47-9F17-CF18EB29C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5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00E55C-1D1D-4F47-9F17-CF18EB29C2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958394"/>
            <a:ext cx="7772400" cy="1470025"/>
          </a:xfrm>
        </p:spPr>
        <p:txBody>
          <a:bodyPr>
            <a:normAutofit/>
          </a:bodyPr>
          <a:lstStyle>
            <a:lvl1pPr>
              <a:defRPr sz="3000" b="1"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16811"/>
            <a:ext cx="6400800" cy="15359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28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5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48847"/>
            <a:ext cx="2057400" cy="5277316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48847"/>
            <a:ext cx="6019800" cy="5277316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78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0067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19946"/>
            <a:ext cx="6400800" cy="136085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 dirty="0"/>
              <a:t>Click to edit Master subtitle style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B7AF10-288E-486E-A9D8-2C6FCAA60A34}"/>
              </a:ext>
            </a:extLst>
          </p:cNvPr>
          <p:cNvSpPr txBox="1"/>
          <p:nvPr userDrawn="1"/>
        </p:nvSpPr>
        <p:spPr>
          <a:xfrm>
            <a:off x="612396" y="6608349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Proxima Nova Extra Bold"/>
              </a:rPr>
              <a:t>Phase II</a:t>
            </a:r>
          </a:p>
        </p:txBody>
      </p:sp>
      <p:pic>
        <p:nvPicPr>
          <p:cNvPr id="9" name="Picture 8" descr="meetMED-fullcolor-WE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322" y="1013141"/>
            <a:ext cx="5863464" cy="22901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42214" y="2603435"/>
            <a:ext cx="5830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189A3A"/>
                </a:solidFill>
                <a:latin typeface="Arial"/>
                <a:cs typeface="Arial"/>
              </a:rPr>
              <a:t>Mitigation Enabling Energy Transition in the </a:t>
            </a:r>
            <a:r>
              <a:rPr lang="en-US" sz="1400" b="1" dirty="0" err="1">
                <a:solidFill>
                  <a:srgbClr val="189A3A"/>
                </a:solidFill>
                <a:latin typeface="Arial"/>
                <a:cs typeface="Arial"/>
              </a:rPr>
              <a:t>MEDiterranean</a:t>
            </a:r>
            <a:r>
              <a:rPr lang="en-US" sz="1400" b="1" dirty="0">
                <a:solidFill>
                  <a:srgbClr val="189A3A"/>
                </a:solidFill>
                <a:latin typeface="Arial"/>
                <a:cs typeface="Arial"/>
              </a:rPr>
              <a:t> region</a:t>
            </a:r>
            <a:endParaRPr lang="en-US" sz="1400" b="1" dirty="0">
              <a:solidFill>
                <a:srgbClr val="189A3A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161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tx2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2"/>
                </a:solidFill>
                <a:latin typeface="Arial"/>
                <a:cs typeface="Arial"/>
              </a:defRPr>
            </a:lvl3pPr>
            <a:lvl4pPr>
              <a:defRPr>
                <a:solidFill>
                  <a:schemeClr val="tx2"/>
                </a:solidFill>
                <a:latin typeface="Arial"/>
                <a:cs typeface="Arial"/>
              </a:defRPr>
            </a:lvl4pPr>
            <a:lvl5pPr>
              <a:defRPr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04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4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18877"/>
            <a:ext cx="4038600" cy="40072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18877"/>
            <a:ext cx="4038600" cy="40072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660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2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B7AF10-288E-486E-A9D8-2C6FCAA60A34}"/>
              </a:ext>
            </a:extLst>
          </p:cNvPr>
          <p:cNvSpPr txBox="1"/>
          <p:nvPr userDrawn="1"/>
        </p:nvSpPr>
        <p:spPr>
          <a:xfrm>
            <a:off x="545504" y="376673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roxima Nova Extra Bold"/>
              </a:rPr>
              <a:t>Phase II</a:t>
            </a:r>
          </a:p>
        </p:txBody>
      </p:sp>
    </p:spTree>
    <p:extLst>
      <p:ext uri="{BB962C8B-B14F-4D97-AF65-F5344CB8AC3E}">
        <p14:creationId xmlns:p14="http://schemas.microsoft.com/office/powerpoint/2010/main" val="2110737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4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8362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68363"/>
            <a:ext cx="5111750" cy="50282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30412"/>
            <a:ext cx="3008313" cy="38661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73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20995"/>
            <a:ext cx="5486400" cy="36065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BE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dirty="0"/>
              <a:t>Click to edit Master text styles</a:t>
            </a: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3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-6479" y="614"/>
            <a:ext cx="9150479" cy="6434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eetMED-white-WEB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" y="-40207"/>
            <a:ext cx="1816729" cy="70956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631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88737"/>
            <a:ext cx="8229600" cy="3863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48228" y="194111"/>
            <a:ext cx="438572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. </a:t>
            </a:r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3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8224F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8224F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8224F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8224F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8224F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BE" dirty="0"/>
              <a:t>Click to edit Master text styles</a:t>
            </a:r>
          </a:p>
          <a:p>
            <a:pPr lvl="1"/>
            <a:r>
              <a:rPr lang="nl-BE" dirty="0"/>
              <a:t>Second level</a:t>
            </a:r>
          </a:p>
          <a:p>
            <a:pPr lvl="2"/>
            <a:r>
              <a:rPr lang="nl-BE" dirty="0"/>
              <a:t>Third level</a:t>
            </a:r>
          </a:p>
          <a:p>
            <a:pPr lvl="3"/>
            <a:r>
              <a:rPr lang="nl-BE" dirty="0"/>
              <a:t>Fourth level</a:t>
            </a:r>
          </a:p>
          <a:p>
            <a:pPr lvl="4"/>
            <a:r>
              <a:rPr lang="nl-BE" dirty="0"/>
              <a:t>Fifth level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220589"/>
            <a:ext cx="9150479" cy="643437"/>
          </a:xfrm>
          <a:prstGeom prst="rect">
            <a:avLst/>
          </a:prstGeom>
          <a:solidFill>
            <a:srgbClr val="189A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meetMED-white-WE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3" y="6141502"/>
            <a:ext cx="1816729" cy="709564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107951" y="6327282"/>
            <a:ext cx="1671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www.meetmed.org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05200" y="636931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4E6B386F-75EA-2347-AA44-8123F513AD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144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000" b="1" kern="1200">
          <a:solidFill>
            <a:schemeClr val="accent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mmobayyed@penra.pna.ps" TargetMode="Externa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hyperlink" Target="mailto:nadia.bchini@anme.nat.tn" TargetMode="External"/><Relationship Id="rId12" Type="http://schemas.openxmlformats.org/officeDocument/2006/relationships/image" Target="../media/image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hyperlink" Target="mailto:abotzios@cres.gr" TargetMode="External"/><Relationship Id="rId11" Type="http://schemas.openxmlformats.org/officeDocument/2006/relationships/image" Target="../media/image7.png"/><Relationship Id="rId5" Type="http://schemas.openxmlformats.org/officeDocument/2006/relationships/hyperlink" Target="mailto:marie-pierre.meillan@ademe.fr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rdis.europa.eu/project/id/649666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www.efiees.eu/code-of-conduct/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hyperlink" Target="https://evo-world.org/en/products-services-mainmenu-en/protocols/ipmvp" TargetMode="External"/><Relationship Id="rId11" Type="http://schemas.openxmlformats.org/officeDocument/2006/relationships/hyperlink" Target="https://refineproject.eu/" TargetMode="External"/><Relationship Id="rId5" Type="http://schemas.openxmlformats.org/officeDocument/2006/relationships/hyperlink" Target="https://cordis.europa.eu/project/id/649639" TargetMode="External"/><Relationship Id="rId10" Type="http://schemas.openxmlformats.org/officeDocument/2006/relationships/hyperlink" Target="https://www.esi-europe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qualitee.eu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hyperlink" Target="http://www.meetmed.org/" TargetMode="Externa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4684713"/>
            <a:ext cx="7772400" cy="1470025"/>
          </a:xfrm>
        </p:spPr>
        <p:txBody>
          <a:bodyPr>
            <a:noAutofit/>
          </a:bodyPr>
          <a:lstStyle/>
          <a:p>
            <a:r>
              <a:rPr lang="en-US" sz="2400" dirty="0" err="1">
                <a:solidFill>
                  <a:srgbClr val="053063"/>
                </a:solidFill>
                <a:latin typeface="ProximaNova-Extrabld"/>
                <a:ea typeface="+mn-ea"/>
              </a:rPr>
              <a:t>meetMED</a:t>
            </a:r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 II</a:t>
            </a:r>
            <a:b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</a:br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 Activity 3.1.2 Training Seminar </a:t>
            </a:r>
            <a:b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</a:br>
            <a:r>
              <a:rPr lang="en-US" sz="2400" dirty="0">
                <a:solidFill>
                  <a:srgbClr val="053063"/>
                </a:solidFill>
                <a:latin typeface="ProximaNova-Extrabld"/>
                <a:ea typeface="+mn-ea"/>
              </a:rPr>
              <a:t>“Fundamentals of Energy Services and Energy Performance Contracting”</a:t>
            </a:r>
          </a:p>
        </p:txBody>
      </p:sp>
      <p:pic>
        <p:nvPicPr>
          <p:cNvPr id="4" name="Picture 3" descr="meetMED_EU_fund_150dpi_3.png">
            <a:extLst>
              <a:ext uri="{FF2B5EF4-FFF2-40B4-BE49-F238E27FC236}">
                <a16:creationId xmlns:a16="http://schemas.microsoft.com/office/drawing/2014/main" id="{AB378831-7E3F-4195-876A-EFEFAC413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38" y="247833"/>
            <a:ext cx="877824" cy="9204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AF8292-9B2C-4C91-AFF2-354A0B2D51C4}"/>
              </a:ext>
            </a:extLst>
          </p:cNvPr>
          <p:cNvSpPr txBox="1">
            <a:spLocks/>
          </p:cNvSpPr>
          <p:nvPr/>
        </p:nvSpPr>
        <p:spPr>
          <a:xfrm>
            <a:off x="1403489" y="3224971"/>
            <a:ext cx="6476722" cy="563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2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2400" dirty="0">
                <a:solidFill>
                  <a:srgbClr val="053063"/>
                </a:solidFill>
                <a:latin typeface="ProximaNova-Extrabld"/>
                <a:ea typeface="+mn-ea"/>
              </a:rPr>
              <a:t>Contents of Training Seminar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16" y="247833"/>
            <a:ext cx="684909" cy="81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93"/>
          <a:stretch/>
        </p:blipFill>
        <p:spPr bwMode="auto">
          <a:xfrm>
            <a:off x="4506216" y="247833"/>
            <a:ext cx="1312314" cy="71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30" y="200523"/>
            <a:ext cx="1765479" cy="80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51" y="316407"/>
            <a:ext cx="967568" cy="73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55650" y="3904199"/>
            <a:ext cx="7639050" cy="699551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>
                <a:latin typeface="ProximaNova-Regular"/>
              </a:rPr>
              <a:t>Aristotelis</a:t>
            </a:r>
            <a:r>
              <a:rPr lang="en-US" dirty="0">
                <a:latin typeface="ProximaNova-Regular"/>
              </a:rPr>
              <a:t> </a:t>
            </a:r>
            <a:r>
              <a:rPr lang="en-US" dirty="0" err="1">
                <a:latin typeface="ProximaNova-Regular"/>
              </a:rPr>
              <a:t>Botzios-Valaskakis</a:t>
            </a:r>
            <a:endParaRPr lang="en-US" dirty="0">
              <a:latin typeface="ProximaNova-Regular"/>
            </a:endParaRPr>
          </a:p>
          <a:p>
            <a:r>
              <a:rPr lang="en-US" dirty="0">
                <a:latin typeface="ProximaNova-Regular"/>
              </a:rPr>
              <a:t>Senior Expert, Centre for Renewable Energy Sources and Energy Saving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03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13"/>
    </mc:Choice>
    <mc:Fallback xmlns="">
      <p:transition spd="slow" advTm="36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6B386F-75EA-2347-AA44-8123F513AD2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7" name="Picture 16" descr="meetMED_EU_fund_150dpi_3.png">
            <a:extLst>
              <a:ext uri="{FF2B5EF4-FFF2-40B4-BE49-F238E27FC236}">
                <a16:creationId xmlns:a16="http://schemas.microsoft.com/office/drawing/2014/main" id="{E1C110A3-47C1-4F42-BFB9-BA7FB055B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67" y="19734"/>
            <a:ext cx="633507" cy="66430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887251B-6B8D-4C41-859F-99DEAB2D35D3}"/>
              </a:ext>
            </a:extLst>
          </p:cNvPr>
          <p:cNvSpPr txBox="1">
            <a:spLocks/>
          </p:cNvSpPr>
          <p:nvPr/>
        </p:nvSpPr>
        <p:spPr>
          <a:xfrm>
            <a:off x="198189" y="707452"/>
            <a:ext cx="8745785" cy="47503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000" b="1" dirty="0"/>
              <a:t>Activity Coordinator</a:t>
            </a:r>
            <a:r>
              <a:rPr lang="fr-FR" sz="2000" b="1" dirty="0"/>
              <a:t>: </a:t>
            </a:r>
            <a:r>
              <a:rPr lang="fr-FR" sz="2000" dirty="0"/>
              <a:t>Marie-Pierre </a:t>
            </a:r>
            <a:r>
              <a:rPr lang="fr-FR" sz="2000" dirty="0" err="1"/>
              <a:t>Meillan</a:t>
            </a:r>
            <a:r>
              <a:rPr lang="fr-FR" sz="2000" dirty="0"/>
              <a:t>, </a:t>
            </a:r>
            <a:r>
              <a:rPr lang="fr-FR" sz="2000" u="sng" dirty="0">
                <a:hlinkClick r:id="rId5"/>
              </a:rPr>
              <a:t>marie-pierre.meillan@ademe.fr</a:t>
            </a:r>
            <a:r>
              <a:rPr lang="fr-FR" sz="2000" u="sng" dirty="0"/>
              <a:t> </a:t>
            </a:r>
          </a:p>
          <a:p>
            <a:pPr algn="just"/>
            <a:endParaRPr lang="fr-FR" sz="2000" u="sng" dirty="0"/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  <a:p>
            <a:r>
              <a:rPr lang="en-GB" sz="2000" b="1" i="1" dirty="0"/>
              <a:t>Activity Manager </a:t>
            </a:r>
            <a:r>
              <a:rPr lang="en-GB" sz="2000" i="1" dirty="0"/>
              <a:t>: </a:t>
            </a:r>
            <a:r>
              <a:rPr lang="en-GB" sz="2000" i="1" dirty="0" err="1"/>
              <a:t>Aristotelis</a:t>
            </a:r>
            <a:r>
              <a:rPr lang="en-GB" sz="2000" i="1" dirty="0"/>
              <a:t> Botzios, </a:t>
            </a:r>
            <a:r>
              <a:rPr lang="en-GB" sz="2000" i="1" u="sng" dirty="0">
                <a:hlinkClick r:id="rId6"/>
              </a:rPr>
              <a:t>abotzios@cres.gr</a:t>
            </a:r>
            <a:r>
              <a:rPr lang="en-GB" sz="2000" i="1" dirty="0"/>
              <a:t> </a:t>
            </a:r>
          </a:p>
          <a:p>
            <a:endParaRPr lang="en-GB" sz="2000" i="1" dirty="0"/>
          </a:p>
          <a:p>
            <a:endParaRPr lang="en-GB" sz="2000" i="1" dirty="0"/>
          </a:p>
          <a:p>
            <a:endParaRPr lang="en-GB" sz="2000" i="1" dirty="0"/>
          </a:p>
          <a:p>
            <a:endParaRPr lang="en-GB" sz="2000" i="1" dirty="0"/>
          </a:p>
          <a:p>
            <a:r>
              <a:rPr lang="en-GB" sz="2000" b="1" i="1" dirty="0"/>
              <a:t>Partners: </a:t>
            </a:r>
            <a:r>
              <a:rPr lang="en-GB" sz="2000" i="1" dirty="0"/>
              <a:t>Nadia Bchini, </a:t>
            </a:r>
            <a:r>
              <a:rPr lang="en-GB" sz="2000" i="1" dirty="0">
                <a:hlinkClick r:id="rId7"/>
              </a:rPr>
              <a:t>nadia.bchini@anme.nat.tn</a:t>
            </a:r>
            <a:r>
              <a:rPr lang="en-GB" sz="2000" i="1" dirty="0"/>
              <a:t>, Mohammed </a:t>
            </a:r>
            <a:r>
              <a:rPr lang="en-GB" sz="2000" i="1" dirty="0" err="1"/>
              <a:t>Mobayyed</a:t>
            </a:r>
            <a:r>
              <a:rPr lang="en-GB" sz="2000" i="1" dirty="0"/>
              <a:t> , </a:t>
            </a:r>
            <a:r>
              <a:rPr lang="en-GB" sz="2000" i="1" dirty="0">
                <a:hlinkClick r:id="rId8"/>
              </a:rPr>
              <a:t>mmobayyed@penra.pna.ps</a:t>
            </a:r>
            <a:r>
              <a:rPr lang="en-GB" sz="2000" i="1" dirty="0"/>
              <a:t> </a:t>
            </a:r>
            <a:endParaRPr lang="en-US" sz="2000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433" y="1268589"/>
            <a:ext cx="8763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93"/>
          <a:stretch/>
        </p:blipFill>
        <p:spPr bwMode="auto">
          <a:xfrm>
            <a:off x="6574201" y="3082638"/>
            <a:ext cx="1750464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38" y="5285582"/>
            <a:ext cx="2273479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90" y="5045218"/>
            <a:ext cx="1476375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7"/>
    </mc:Choice>
    <mc:Fallback xmlns="">
      <p:transition spd="slow" advTm="24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6B386F-75EA-2347-AA44-8123F513AD2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7" name="Picture 16" descr="meetMED_EU_fund_150dpi_3.png">
            <a:extLst>
              <a:ext uri="{FF2B5EF4-FFF2-40B4-BE49-F238E27FC236}">
                <a16:creationId xmlns:a16="http://schemas.microsoft.com/office/drawing/2014/main" id="{E1C110A3-47C1-4F42-BFB9-BA7FB055B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67" y="19734"/>
            <a:ext cx="633507" cy="66430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887251B-6B8D-4C41-859F-99DEAB2D35D3}"/>
              </a:ext>
            </a:extLst>
          </p:cNvPr>
          <p:cNvSpPr txBox="1">
            <a:spLocks/>
          </p:cNvSpPr>
          <p:nvPr/>
        </p:nvSpPr>
        <p:spPr>
          <a:xfrm>
            <a:off x="474415" y="975916"/>
            <a:ext cx="8229600" cy="51012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/>
                <a:ea typeface="Calibri"/>
                <a:cs typeface="Times New Roman"/>
              </a:rPr>
              <a:t>Module 1 </a:t>
            </a:r>
            <a:r>
              <a:rPr lang="en-US" dirty="0">
                <a:latin typeface="Calibri"/>
                <a:ea typeface="Calibri"/>
                <a:cs typeface="Times New Roman"/>
              </a:rPr>
              <a:t>– </a:t>
            </a:r>
            <a:r>
              <a:rPr lang="en-US" sz="2800" dirty="0">
                <a:latin typeface="Calibri"/>
                <a:ea typeface="Calibri"/>
                <a:cs typeface="Times New Roman"/>
              </a:rPr>
              <a:t>EPC Principles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/>
                <a:ea typeface="Calibri"/>
                <a:cs typeface="Times New Roman"/>
              </a:rPr>
              <a:t>Module 2 </a:t>
            </a:r>
            <a:r>
              <a:rPr lang="en-US" dirty="0">
                <a:latin typeface="Calibri"/>
                <a:ea typeface="Calibri"/>
                <a:cs typeface="Times New Roman"/>
              </a:rPr>
              <a:t>– </a:t>
            </a:r>
            <a:r>
              <a:rPr lang="en-US" sz="2800" dirty="0">
                <a:latin typeface="Calibri"/>
                <a:ea typeface="Calibri"/>
                <a:cs typeface="Times New Roman"/>
              </a:rPr>
              <a:t>Barriers and ways of overcoming them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/>
                <a:ea typeface="Calibri"/>
                <a:cs typeface="Times New Roman"/>
              </a:rPr>
              <a:t>Module 3 </a:t>
            </a:r>
            <a:r>
              <a:rPr lang="en-US" dirty="0">
                <a:latin typeface="Calibri"/>
                <a:ea typeface="Calibri"/>
                <a:cs typeface="Times New Roman"/>
              </a:rPr>
              <a:t>– </a:t>
            </a:r>
            <a:r>
              <a:rPr lang="en-US" sz="2800" dirty="0">
                <a:latin typeface="Calibri"/>
                <a:ea typeface="Calibri"/>
                <a:cs typeface="Times New Roman"/>
              </a:rPr>
              <a:t>Case Studies</a:t>
            </a:r>
          </a:p>
          <a:p>
            <a:endParaRPr lang="x-none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51"/>
    </mc:Choice>
    <mc:Fallback xmlns="">
      <p:transition spd="slow" advTm="32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6B386F-75EA-2347-AA44-8123F513AD2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7" name="Picture 16" descr="meetMED_EU_fund_150dpi_3.png">
            <a:extLst>
              <a:ext uri="{FF2B5EF4-FFF2-40B4-BE49-F238E27FC236}">
                <a16:creationId xmlns:a16="http://schemas.microsoft.com/office/drawing/2014/main" id="{E1C110A3-47C1-4F42-BFB9-BA7FB055B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67" y="19734"/>
            <a:ext cx="633507" cy="66430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887251B-6B8D-4C41-859F-99DEAB2D35D3}"/>
              </a:ext>
            </a:extLst>
          </p:cNvPr>
          <p:cNvSpPr txBox="1">
            <a:spLocks/>
          </p:cNvSpPr>
          <p:nvPr/>
        </p:nvSpPr>
        <p:spPr>
          <a:xfrm>
            <a:off x="474415" y="975916"/>
            <a:ext cx="8229600" cy="51012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u="sng" dirty="0">
                <a:latin typeface="Calibri"/>
                <a:ea typeface="Calibri"/>
                <a:cs typeface="Times New Roman"/>
              </a:rPr>
              <a:t>Module 1 – EPC Principles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Introduction to EPC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Basic concepts of EPC  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Business cases of EPC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Tendering and contracting of EPC services</a:t>
            </a:r>
          </a:p>
          <a:p>
            <a:pPr marL="971550" lvl="1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Model EPC Contracts </a:t>
            </a:r>
          </a:p>
          <a:p>
            <a:pPr marL="971550" lvl="1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Measurement and verification of savings of energy efficiency projects</a:t>
            </a:r>
          </a:p>
          <a:p>
            <a:endParaRPr lang="x-none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90"/>
    </mc:Choice>
    <mc:Fallback xmlns="">
      <p:transition spd="slow" advTm="41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6B386F-75EA-2347-AA44-8123F513AD2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7" name="Picture 16" descr="meetMED_EU_fund_150dpi_3.png">
            <a:extLst>
              <a:ext uri="{FF2B5EF4-FFF2-40B4-BE49-F238E27FC236}">
                <a16:creationId xmlns:a16="http://schemas.microsoft.com/office/drawing/2014/main" id="{E1C110A3-47C1-4F42-BFB9-BA7FB055B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67" y="19734"/>
            <a:ext cx="633507" cy="66430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887251B-6B8D-4C41-859F-99DEAB2D35D3}"/>
              </a:ext>
            </a:extLst>
          </p:cNvPr>
          <p:cNvSpPr txBox="1">
            <a:spLocks/>
          </p:cNvSpPr>
          <p:nvPr/>
        </p:nvSpPr>
        <p:spPr>
          <a:xfrm>
            <a:off x="541090" y="955722"/>
            <a:ext cx="8229600" cy="55730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u="sng" dirty="0">
                <a:latin typeface="Calibri"/>
                <a:ea typeface="Calibri"/>
                <a:cs typeface="Times New Roman"/>
              </a:rPr>
              <a:t>Module 2 – </a:t>
            </a:r>
            <a:r>
              <a:rPr lang="en-US" sz="2800" b="1" u="sng" dirty="0">
                <a:latin typeface="Calibri"/>
                <a:ea typeface="Calibri"/>
                <a:cs typeface="Times New Roman"/>
              </a:rPr>
              <a:t>Barriers and ways of overcoming them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Lack of a common code of conduct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Low budget projects of technical complexity requiring  a wide range of expertise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Lack of Standardization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Different quality of energy services 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Difficulty covering the performance risk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Difficulty in finding sources of financing 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Difficulty in implementing re-financing schemes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93"/>
    </mc:Choice>
    <mc:Fallback xmlns="">
      <p:transition spd="slow" advTm="54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6B386F-75EA-2347-AA44-8123F513AD2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7" name="Picture 16" descr="meetMED_EU_fund_150dpi_3.png">
            <a:extLst>
              <a:ext uri="{FF2B5EF4-FFF2-40B4-BE49-F238E27FC236}">
                <a16:creationId xmlns:a16="http://schemas.microsoft.com/office/drawing/2014/main" id="{E1C110A3-47C1-4F42-BFB9-BA7FB055B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67" y="19734"/>
            <a:ext cx="633507" cy="66430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887251B-6B8D-4C41-859F-99DEAB2D35D3}"/>
              </a:ext>
            </a:extLst>
          </p:cNvPr>
          <p:cNvSpPr txBox="1">
            <a:spLocks/>
          </p:cNvSpPr>
          <p:nvPr/>
        </p:nvSpPr>
        <p:spPr>
          <a:xfrm>
            <a:off x="541090" y="955722"/>
            <a:ext cx="8229600" cy="557309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u="sng" dirty="0">
                <a:latin typeface="Calibri"/>
                <a:ea typeface="Calibri"/>
                <a:cs typeface="Times New Roman"/>
              </a:rPr>
              <a:t>Module 3 – Examples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Case Studies from Greece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dirty="0">
                <a:latin typeface="Calibri"/>
                <a:ea typeface="Calibri"/>
                <a:cs typeface="Times New Roman"/>
              </a:rPr>
              <a:t>Other case studies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8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67"/>
    </mc:Choice>
    <mc:Fallback xmlns="">
      <p:transition spd="slow" advTm="2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E6B386F-75EA-2347-AA44-8123F513AD2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7" name="Picture 16" descr="meetMED_EU_fund_150dpi_3.png">
            <a:extLst>
              <a:ext uri="{FF2B5EF4-FFF2-40B4-BE49-F238E27FC236}">
                <a16:creationId xmlns:a16="http://schemas.microsoft.com/office/drawing/2014/main" id="{E1C110A3-47C1-4F42-BFB9-BA7FB055B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67" y="19734"/>
            <a:ext cx="633507" cy="664302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887251B-6B8D-4C41-859F-99DEAB2D35D3}"/>
              </a:ext>
            </a:extLst>
          </p:cNvPr>
          <p:cNvSpPr txBox="1">
            <a:spLocks/>
          </p:cNvSpPr>
          <p:nvPr/>
        </p:nvSpPr>
        <p:spPr>
          <a:xfrm>
            <a:off x="209550" y="828675"/>
            <a:ext cx="8820150" cy="542951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08224F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u="sng" dirty="0">
                <a:latin typeface="Calibri"/>
                <a:ea typeface="Calibri"/>
                <a:cs typeface="Times New Roman"/>
              </a:rPr>
              <a:t>Sources</a:t>
            </a:r>
            <a:endParaRPr lang="en-US" dirty="0">
              <a:latin typeface="Calibri"/>
              <a:ea typeface="Calibri"/>
              <a:cs typeface="Times New Roman"/>
            </a:endParaRP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2000" dirty="0" err="1">
                <a:latin typeface="Calibri"/>
                <a:ea typeface="Calibri"/>
                <a:cs typeface="Times New Roman"/>
              </a:rPr>
              <a:t>EnPcIntrans</a:t>
            </a:r>
            <a:r>
              <a:rPr lang="en-US" sz="2000" dirty="0">
                <a:latin typeface="Calibri"/>
                <a:ea typeface="Calibri"/>
                <a:cs typeface="Times New Roman"/>
              </a:rPr>
              <a:t> – Intelligent Energy for Europe </a:t>
            </a:r>
            <a:r>
              <a:rPr lang="en-US" sz="2000" dirty="0">
                <a:latin typeface="Calibri"/>
                <a:ea typeface="Calibri"/>
                <a:cs typeface="Times New Roman"/>
                <a:hlinkClick r:id="rId5"/>
              </a:rPr>
              <a:t>https://cordis.europa.eu/project/id/649639</a:t>
            </a:r>
            <a:r>
              <a:rPr lang="en-US" sz="2000" dirty="0">
                <a:latin typeface="Calibri"/>
                <a:ea typeface="Calibri"/>
                <a:cs typeface="Times New Roman"/>
              </a:rPr>
              <a:t> 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2000" dirty="0">
                <a:latin typeface="Calibri"/>
                <a:ea typeface="Calibri"/>
                <a:cs typeface="Times New Roman"/>
              </a:rPr>
              <a:t>EVO – IPMVP </a:t>
            </a:r>
            <a:r>
              <a:rPr lang="en-US" sz="2000" dirty="0">
                <a:latin typeface="Calibri"/>
                <a:ea typeface="Calibri"/>
                <a:cs typeface="Times New Roman"/>
                <a:hlinkClick r:id="rId6"/>
              </a:rPr>
              <a:t>https://evo-world.org/en/products-services-mainmenu-en/protocols/ipmvp</a:t>
            </a:r>
            <a:r>
              <a:rPr lang="en-US" sz="2000" dirty="0">
                <a:latin typeface="Calibri"/>
                <a:ea typeface="Calibri"/>
                <a:cs typeface="Times New Roman"/>
              </a:rPr>
              <a:t> 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2000" dirty="0">
                <a:latin typeface="Calibri"/>
                <a:ea typeface="Calibri"/>
                <a:cs typeface="Times New Roman"/>
              </a:rPr>
              <a:t>TRANSPARENSE – Intelligent Energy for Europe </a:t>
            </a:r>
            <a:r>
              <a:rPr lang="en-US" sz="2000" dirty="0">
                <a:latin typeface="Calibri"/>
                <a:ea typeface="Calibri"/>
                <a:cs typeface="Times New Roman"/>
                <a:hlinkClick r:id="rId7"/>
              </a:rPr>
              <a:t>http://www.efiees.eu/code-of-conduct/</a:t>
            </a:r>
            <a:r>
              <a:rPr lang="en-US" sz="2000" dirty="0">
                <a:latin typeface="Calibri"/>
                <a:ea typeface="Calibri"/>
                <a:cs typeface="Times New Roman"/>
              </a:rPr>
              <a:t> 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2000" dirty="0">
                <a:latin typeface="Calibri"/>
                <a:ea typeface="Calibri"/>
                <a:cs typeface="Times New Roman"/>
              </a:rPr>
              <a:t>EPC PLUS – HORIZON 2020 </a:t>
            </a:r>
            <a:r>
              <a:rPr lang="en-US" sz="2000" dirty="0">
                <a:latin typeface="Calibri"/>
                <a:ea typeface="Calibri"/>
                <a:cs typeface="Times New Roman"/>
                <a:hlinkClick r:id="rId8"/>
              </a:rPr>
              <a:t>https://cordis.europa.eu/project/id/649666</a:t>
            </a:r>
            <a:r>
              <a:rPr lang="en-US" sz="2000" dirty="0">
                <a:latin typeface="Calibri"/>
                <a:ea typeface="Calibri"/>
                <a:cs typeface="Times New Roman"/>
              </a:rPr>
              <a:t> 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2000" dirty="0">
                <a:latin typeface="Calibri"/>
                <a:ea typeface="Calibri"/>
                <a:cs typeface="Times New Roman"/>
              </a:rPr>
              <a:t>QUALITEE – HORIZON 2020 </a:t>
            </a:r>
            <a:r>
              <a:rPr lang="en-US" sz="2000" dirty="0">
                <a:latin typeface="Calibri"/>
                <a:ea typeface="Calibri"/>
                <a:cs typeface="Times New Roman"/>
                <a:hlinkClick r:id="rId9"/>
              </a:rPr>
              <a:t>https://qualitee.eu/</a:t>
            </a:r>
            <a:r>
              <a:rPr lang="en-US" sz="2000" dirty="0">
                <a:latin typeface="Calibri"/>
                <a:ea typeface="Calibri"/>
                <a:cs typeface="Times New Roman"/>
              </a:rPr>
              <a:t> 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2000" dirty="0">
                <a:latin typeface="Calibri"/>
                <a:ea typeface="Calibri"/>
                <a:cs typeface="Times New Roman"/>
              </a:rPr>
              <a:t>ESI 2.0 – HORIZON 2020 </a:t>
            </a:r>
            <a:r>
              <a:rPr lang="en-US" sz="2000" dirty="0">
                <a:latin typeface="Calibri"/>
                <a:ea typeface="Calibri"/>
                <a:cs typeface="Times New Roman"/>
                <a:hlinkClick r:id="rId10"/>
              </a:rPr>
              <a:t>https://www.esi-europe.org/</a:t>
            </a:r>
            <a:r>
              <a:rPr lang="en-US" sz="2000" dirty="0">
                <a:latin typeface="Calibri"/>
                <a:ea typeface="Calibri"/>
                <a:cs typeface="Times New Roman"/>
              </a:rPr>
              <a:t> </a:t>
            </a:r>
          </a:p>
          <a:p>
            <a:pPr marL="971550" lvl="1" indent="-514350">
              <a:lnSpc>
                <a:spcPct val="107000"/>
              </a:lnSpc>
              <a:buFont typeface="+mj-lt"/>
              <a:buAutoNum type="arabicPeriod"/>
            </a:pPr>
            <a:r>
              <a:rPr lang="en-US" sz="2000" dirty="0">
                <a:latin typeface="Calibri"/>
                <a:ea typeface="Calibri"/>
                <a:cs typeface="Times New Roman"/>
              </a:rPr>
              <a:t>REFINE – HORIZON 2020 </a:t>
            </a:r>
            <a:r>
              <a:rPr lang="en-US" sz="2000" dirty="0">
                <a:latin typeface="Calibri"/>
                <a:ea typeface="Calibri"/>
                <a:cs typeface="Times New Roman"/>
                <a:hlinkClick r:id="rId11"/>
              </a:rPr>
              <a:t>https://refineproject.eu/</a:t>
            </a:r>
            <a:r>
              <a:rPr lang="en-US" sz="2000" dirty="0">
                <a:latin typeface="Calibri"/>
                <a:ea typeface="Calibri"/>
                <a:cs typeface="Times New Roman"/>
              </a:rPr>
              <a:t> </a:t>
            </a:r>
          </a:p>
          <a:p>
            <a:endParaRPr lang="x-none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14"/>
    </mc:Choice>
    <mc:Fallback xmlns="">
      <p:transition spd="slow" advTm="61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3F54-5C5B-4BAD-B102-A17369416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63957"/>
            <a:ext cx="8229600" cy="934599"/>
          </a:xfrm>
        </p:spPr>
        <p:txBody>
          <a:bodyPr>
            <a:normAutofit/>
          </a:bodyPr>
          <a:lstStyle/>
          <a:p>
            <a:r>
              <a:rPr lang="en-GB" sz="4800" spc="300" dirty="0">
                <a:solidFill>
                  <a:srgbClr val="053062"/>
                </a:solidFill>
                <a:latin typeface="ProximaNova-Extrabld"/>
              </a:rPr>
              <a:t>Cont</a:t>
            </a:r>
            <a:r>
              <a:rPr lang="en-HK" sz="4800" spc="300" dirty="0">
                <a:solidFill>
                  <a:srgbClr val="053062"/>
                </a:solidFill>
                <a:latin typeface="ProximaNova-Extrabld"/>
              </a:rPr>
              <a:t>act</a:t>
            </a:r>
            <a:r>
              <a:rPr lang="fr-BE" sz="4800" spc="300" dirty="0">
                <a:solidFill>
                  <a:srgbClr val="053062"/>
                </a:solidFill>
                <a:latin typeface="ProximaNova-Extrabld"/>
              </a:rPr>
              <a:t> us</a:t>
            </a:r>
            <a:r>
              <a:rPr lang="en-GB" sz="4800" spc="300" dirty="0">
                <a:solidFill>
                  <a:srgbClr val="053062"/>
                </a:solidFill>
                <a:latin typeface="ProximaNova-Extrabld"/>
              </a:rPr>
              <a:t>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420317-E8EA-4414-A281-A01F79C16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85466" y="5376831"/>
            <a:ext cx="2133600" cy="365125"/>
          </a:xfrm>
        </p:spPr>
        <p:txBody>
          <a:bodyPr/>
          <a:lstStyle/>
          <a:p>
            <a:fld id="{4E6B386F-75EA-2347-AA44-8123F513AD2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DE5C5-0BAE-42C9-9A5A-A907D7B9A0FB}"/>
              </a:ext>
            </a:extLst>
          </p:cNvPr>
          <p:cNvSpPr txBox="1"/>
          <p:nvPr/>
        </p:nvSpPr>
        <p:spPr>
          <a:xfrm>
            <a:off x="3802688" y="4316965"/>
            <a:ext cx="2471841" cy="101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rgbClr val="053062"/>
                </a:solidFill>
                <a:latin typeface="ProximaNova-Regula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www.meetmed.org</a:t>
            </a:r>
            <a:br>
              <a:rPr lang="fr-BE" dirty="0">
                <a:solidFill>
                  <a:srgbClr val="053062"/>
                </a:solidFill>
                <a:latin typeface="ProximaNova-Regular"/>
              </a:rPr>
            </a:br>
            <a:r>
              <a:rPr lang="en-HK" dirty="0" err="1">
                <a:solidFill>
                  <a:srgbClr val="053062"/>
                </a:solidFill>
                <a:latin typeface="ProximaNova-Regular"/>
              </a:rPr>
              <a:t>meetMED</a:t>
            </a:r>
            <a:r>
              <a:rPr lang="fr-BE" dirty="0">
                <a:solidFill>
                  <a:srgbClr val="053062"/>
                </a:solidFill>
                <a:latin typeface="ProximaNova-Regular"/>
              </a:rPr>
              <a:t> Project</a:t>
            </a:r>
          </a:p>
          <a:p>
            <a:pPr>
              <a:lnSpc>
                <a:spcPct val="150000"/>
              </a:lnSpc>
            </a:pPr>
            <a:r>
              <a:rPr lang="fr-BE" dirty="0">
                <a:solidFill>
                  <a:srgbClr val="053062"/>
                </a:solidFill>
              </a:rPr>
              <a:t>@meetmed1</a:t>
            </a:r>
          </a:p>
        </p:txBody>
      </p:sp>
      <p:pic>
        <p:nvPicPr>
          <p:cNvPr id="1026" name="Picture 2" descr="Risultati immagini per twitter icon">
            <a:extLst>
              <a:ext uri="{FF2B5EF4-FFF2-40B4-BE49-F238E27FC236}">
                <a16:creationId xmlns:a16="http://schemas.microsoft.com/office/drawing/2014/main" id="{220DD3D0-2276-433F-90BA-E2E1A10E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491" y="5033486"/>
            <a:ext cx="261092" cy="26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C18DE317-50F1-4796-AB3C-F071367D13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6188" y="4671083"/>
            <a:ext cx="221957" cy="2312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9FC41-4E2F-4914-911A-6839537CE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5" b="93213" l="9211" r="92544">
                        <a14:foregroundMark x1="67982" y1="70136" x2="67982" y2="70136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114" y="4332828"/>
            <a:ext cx="332603" cy="322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99B0BC-6FA7-446A-9802-F48C1DCA66E5}"/>
              </a:ext>
            </a:extLst>
          </p:cNvPr>
          <p:cNvSpPr txBox="1"/>
          <p:nvPr/>
        </p:nvSpPr>
        <p:spPr>
          <a:xfrm>
            <a:off x="2290439" y="2951664"/>
            <a:ext cx="4866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053063"/>
                </a:solidFill>
                <a:latin typeface="ProximaNova-Regular"/>
                <a:cs typeface="Arial"/>
              </a:rPr>
              <a:t>For any inquires or comments, please don’t hesitate to contact 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F2866E-3FC9-4D55-A5D7-E7FAA5E770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31" y="5736410"/>
            <a:ext cx="3409016" cy="800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35E1E6-A6DF-4F31-B004-E56999AAB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0439" y="1765087"/>
            <a:ext cx="4631884" cy="109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32399"/>
      </p:ext>
    </p:extLst>
  </p:cSld>
  <p:clrMapOvr>
    <a:masterClrMapping/>
  </p:clrMapOvr>
</p:sld>
</file>

<file path=ppt/theme/theme1.xml><?xml version="1.0" encoding="utf-8"?>
<a:theme xmlns:a="http://schemas.openxmlformats.org/drawingml/2006/main" name="meetMED_Theme_2">
  <a:themeElements>
    <a:clrScheme name="meetMED color theme">
      <a:dk1>
        <a:sysClr val="windowText" lastClr="000000"/>
      </a:dk1>
      <a:lt1>
        <a:sysClr val="window" lastClr="FFFFFF"/>
      </a:lt1>
      <a:dk2>
        <a:srgbClr val="08224F"/>
      </a:dk2>
      <a:lt2>
        <a:srgbClr val="E0E0E0"/>
      </a:lt2>
      <a:accent1>
        <a:srgbClr val="189A3A"/>
      </a:accent1>
      <a:accent2>
        <a:srgbClr val="08224F"/>
      </a:accent2>
      <a:accent3>
        <a:srgbClr val="FECD09"/>
      </a:accent3>
      <a:accent4>
        <a:srgbClr val="0C6374"/>
      </a:accent4>
      <a:accent5>
        <a:srgbClr val="F06E2E"/>
      </a:accent5>
      <a:accent6>
        <a:srgbClr val="8DCB8C"/>
      </a:accent6>
      <a:hlink>
        <a:srgbClr val="0C6374"/>
      </a:hlink>
      <a:folHlink>
        <a:srgbClr val="F06E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meetMED color theme">
      <a:dk1>
        <a:sysClr val="windowText" lastClr="000000"/>
      </a:dk1>
      <a:lt1>
        <a:sysClr val="window" lastClr="FFFFFF"/>
      </a:lt1>
      <a:dk2>
        <a:srgbClr val="08224F"/>
      </a:dk2>
      <a:lt2>
        <a:srgbClr val="E0E0E0"/>
      </a:lt2>
      <a:accent1>
        <a:srgbClr val="189A3A"/>
      </a:accent1>
      <a:accent2>
        <a:srgbClr val="08224F"/>
      </a:accent2>
      <a:accent3>
        <a:srgbClr val="FECD09"/>
      </a:accent3>
      <a:accent4>
        <a:srgbClr val="0C6374"/>
      </a:accent4>
      <a:accent5>
        <a:srgbClr val="F06E2E"/>
      </a:accent5>
      <a:accent6>
        <a:srgbClr val="8DCB8C"/>
      </a:accent6>
      <a:hlink>
        <a:srgbClr val="0C6374"/>
      </a:hlink>
      <a:folHlink>
        <a:srgbClr val="F06E2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meetMED_Theme_2.thmx</Template>
  <TotalTime>6080</TotalTime>
  <Words>338</Words>
  <Application>Microsoft Macintosh PowerPoint</Application>
  <PresentationFormat>On-screen Show (4:3)</PresentationFormat>
  <Paragraphs>55</Paragraphs>
  <Slides>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Proxima Nova Extra Bold</vt:lpstr>
      <vt:lpstr>ProximaNova-Extrabld</vt:lpstr>
      <vt:lpstr>ProximaNova-Regular</vt:lpstr>
      <vt:lpstr>meetMED_Theme_2</vt:lpstr>
      <vt:lpstr>Custom Design</vt:lpstr>
      <vt:lpstr>meetMED II  Activity 3.1.2 Training Seminar  “Fundamentals of Energy Services and Energy Performance Contracting”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Filipa</dc:creator>
  <cp:lastModifiedBy>Microsoft Office User</cp:lastModifiedBy>
  <cp:revision>212</cp:revision>
  <dcterms:created xsi:type="dcterms:W3CDTF">2018-09-19T13:21:33Z</dcterms:created>
  <dcterms:modified xsi:type="dcterms:W3CDTF">2021-12-21T12:21:13Z</dcterms:modified>
</cp:coreProperties>
</file>