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7"/>
  </p:notesMasterIdLst>
  <p:handoutMasterIdLst>
    <p:handoutMasterId r:id="rId8"/>
  </p:handoutMasterIdLst>
  <p:sldIdLst>
    <p:sldId id="260" r:id="rId3"/>
    <p:sldId id="263" r:id="rId4"/>
    <p:sldId id="264" r:id="rId5"/>
    <p:sldId id="265"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Giallombardo" initials="A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6" autoAdjust="0"/>
    <p:restoredTop sz="94630"/>
  </p:normalViewPr>
  <p:slideViewPr>
    <p:cSldViewPr snapToGrid="0" snapToObjects="1">
      <p:cViewPr varScale="1">
        <p:scale>
          <a:sx n="113" d="100"/>
          <a:sy n="113" d="100"/>
        </p:scale>
        <p:origin x="1616"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75A83-B0A0-F941-9E84-37C674E8AF5E}" type="datetimeFigureOut">
              <a:rPr lang="en-US" smtClean="0"/>
              <a:t>12/21/21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C75D0-4E5A-B147-9DD3-9A65C28A77A4}" type="slidenum">
              <a:rPr lang="en-US" smtClean="0"/>
              <a:t>‹#›</a:t>
            </a:fld>
            <a:endParaRPr lang="en-US"/>
          </a:p>
        </p:txBody>
      </p:sp>
    </p:spTree>
    <p:extLst>
      <p:ext uri="{BB962C8B-B14F-4D97-AF65-F5344CB8AC3E}">
        <p14:creationId xmlns:p14="http://schemas.microsoft.com/office/powerpoint/2010/main" val="1195996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1F39B-BE8A-F84A-9EC6-B803D69CDF81}" type="datetimeFigureOut">
              <a:rPr lang="en-US" smtClean="0"/>
              <a:t>12/21/21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E55C-1D1D-4F47-9F17-CF18EB29C25F}" type="slidenum">
              <a:rPr lang="en-US" smtClean="0"/>
              <a:t>‹#›</a:t>
            </a:fld>
            <a:endParaRPr lang="en-US"/>
          </a:p>
        </p:txBody>
      </p:sp>
    </p:spTree>
    <p:extLst>
      <p:ext uri="{BB962C8B-B14F-4D97-AF65-F5344CB8AC3E}">
        <p14:creationId xmlns:p14="http://schemas.microsoft.com/office/powerpoint/2010/main" val="9882654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E00E55C-1D1D-4F47-9F17-CF18EB29C25F}" type="slidenum">
              <a:rPr lang="en-US" smtClean="0"/>
              <a:t>1</a:t>
            </a:fld>
            <a:endParaRPr lang="en-US"/>
          </a:p>
        </p:txBody>
      </p:sp>
    </p:spTree>
    <p:extLst>
      <p:ext uri="{BB962C8B-B14F-4D97-AF65-F5344CB8AC3E}">
        <p14:creationId xmlns:p14="http://schemas.microsoft.com/office/powerpoint/2010/main" val="42635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8394"/>
            <a:ext cx="7772400" cy="1470025"/>
          </a:xfrm>
        </p:spPr>
        <p:txBody>
          <a:bodyPr>
            <a:normAutofit/>
          </a:bodyPr>
          <a:lstStyle>
            <a:lvl1pPr>
              <a:defRPr sz="3000" b="1">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1371600" y="4516811"/>
            <a:ext cx="6400800" cy="1535990"/>
          </a:xfrm>
        </p:spPr>
        <p:txBody>
          <a:bodyPr/>
          <a:lstStyle>
            <a:lvl1pPr marL="0" indent="0" algn="ctr">
              <a:buNone/>
              <a:defRPr>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2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41872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6035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8847"/>
            <a:ext cx="2057400" cy="5277316"/>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848847"/>
            <a:ext cx="6019800" cy="5277316"/>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6303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9092" y="1013141"/>
            <a:ext cx="5863464" cy="2290108"/>
          </a:xfrm>
          <a:prstGeom prst="rect">
            <a:avLst/>
          </a:prstGeom>
        </p:spPr>
      </p:pic>
      <p:sp>
        <p:nvSpPr>
          <p:cNvPr id="8" name="TextBox 7"/>
          <p:cNvSpPr txBox="1"/>
          <p:nvPr userDrawn="1"/>
        </p:nvSpPr>
        <p:spPr>
          <a:xfrm>
            <a:off x="1802425" y="2611290"/>
            <a:ext cx="5850580"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 </a:t>
            </a:r>
            <a:endParaRPr lang="en-US" sz="1400" b="1" dirty="0">
              <a:solidFill>
                <a:srgbClr val="189A3A"/>
              </a:solidFill>
              <a:effectLst/>
              <a:latin typeface="Arial"/>
              <a:cs typeface="Arial"/>
            </a:endParaRPr>
          </a:p>
        </p:txBody>
      </p:sp>
      <p:sp>
        <p:nvSpPr>
          <p:cNvPr id="6" name="TextBox 5">
            <a:extLst>
              <a:ext uri="{FF2B5EF4-FFF2-40B4-BE49-F238E27FC236}">
                <a16:creationId xmlns:a16="http://schemas.microsoft.com/office/drawing/2014/main" id="{7DB7AF10-288E-486E-A9D8-2C6FCAA60A34}"/>
              </a:ext>
            </a:extLst>
          </p:cNvPr>
          <p:cNvSpPr txBox="1"/>
          <p:nvPr userDrawn="1"/>
        </p:nvSpPr>
        <p:spPr>
          <a:xfrm>
            <a:off x="685800" y="6581001"/>
            <a:ext cx="837089"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7916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BE"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450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8"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809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4648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1976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0" name="Slide Number Placeholder 4"/>
          <p:cNvSpPr>
            <a:spLocks noGrp="1"/>
          </p:cNvSpPr>
          <p:nvPr>
            <p:ph type="sldNum" sz="quarter" idx="10"/>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449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Click to edit Master title style</a:t>
            </a:r>
            <a:endParaRPr lang="en-US" dirty="0"/>
          </a:p>
        </p:txBody>
      </p:sp>
      <p:sp>
        <p:nvSpPr>
          <p:cNvPr id="6"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
        <p:nvSpPr>
          <p:cNvPr id="5" name="TextBox 4">
            <a:extLst>
              <a:ext uri="{FF2B5EF4-FFF2-40B4-BE49-F238E27FC236}">
                <a16:creationId xmlns:a16="http://schemas.microsoft.com/office/drawing/2014/main" id="{7DB7AF10-288E-486E-A9D8-2C6FCAA60A34}"/>
              </a:ext>
            </a:extLst>
          </p:cNvPr>
          <p:cNvSpPr txBox="1"/>
          <p:nvPr userDrawn="1"/>
        </p:nvSpPr>
        <p:spPr>
          <a:xfrm>
            <a:off x="545504" y="376673"/>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21107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6"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9818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atin typeface="Arial"/>
                <a:cs typeface="Arial"/>
              </a:defRPr>
            </a:lvl1pPr>
          </a:lstStyle>
          <a:p>
            <a:r>
              <a:rPr lang="nl-BE"/>
              <a:t>Click to edit Master title style</a:t>
            </a:r>
            <a:endParaRPr lang="en-US"/>
          </a:p>
        </p:txBody>
      </p:sp>
      <p:sp>
        <p:nvSpPr>
          <p:cNvPr id="3" name="Content Placeholder 2"/>
          <p:cNvSpPr>
            <a:spLocks noGrp="1"/>
          </p:cNvSpPr>
          <p:nvPr>
            <p:ph idx="1"/>
          </p:nvPr>
        </p:nvSpPr>
        <p:spPr>
          <a:xfrm>
            <a:off x="3575050" y="868363"/>
            <a:ext cx="5111750" cy="5028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p:nvPr>
        </p:nvSpPr>
        <p:spPr>
          <a:xfrm>
            <a:off x="457200" y="2030412"/>
            <a:ext cx="3008313" cy="3866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8137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dirty="0"/>
              <a:t>Click to edit Master title style</a:t>
            </a:r>
            <a:endParaRPr lang="en-US" dirty="0"/>
          </a:p>
        </p:txBody>
      </p:sp>
      <p:sp>
        <p:nvSpPr>
          <p:cNvPr id="3" name="Picture Placeholder 2"/>
          <p:cNvSpPr>
            <a:spLocks noGrp="1"/>
          </p:cNvSpPr>
          <p:nvPr>
            <p:ph type="pic" idx="1"/>
          </p:nvPr>
        </p:nvSpPr>
        <p:spPr>
          <a:xfrm>
            <a:off x="1792288" y="1120995"/>
            <a:ext cx="5486400" cy="3606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4446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6479" y="614"/>
            <a:ext cx="9150479" cy="643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9611" y="-40207"/>
            <a:ext cx="1816729" cy="709564"/>
          </a:xfrm>
          <a:prstGeom prst="rect">
            <a:avLst/>
          </a:prstGeom>
        </p:spPr>
      </p:pic>
      <p:sp>
        <p:nvSpPr>
          <p:cNvPr id="2" name="Title Placeholder 1"/>
          <p:cNvSpPr>
            <a:spLocks noGrp="1"/>
          </p:cNvSpPr>
          <p:nvPr>
            <p:ph type="title"/>
          </p:nvPr>
        </p:nvSpPr>
        <p:spPr>
          <a:xfrm>
            <a:off x="457200" y="863174"/>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457200" y="2188737"/>
            <a:ext cx="8229600" cy="3863346"/>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299473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0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613" y="6141502"/>
            <a:ext cx="1816729" cy="709564"/>
          </a:xfrm>
          <a:prstGeom prst="rect">
            <a:avLst/>
          </a:prstGeom>
        </p:spPr>
      </p:pic>
      <p:sp>
        <p:nvSpPr>
          <p:cNvPr id="17" name="TextBox 16"/>
          <p:cNvSpPr txBox="1"/>
          <p:nvPr userDrawn="1"/>
        </p:nvSpPr>
        <p:spPr>
          <a:xfrm>
            <a:off x="7107951" y="6327282"/>
            <a:ext cx="1671363" cy="307777"/>
          </a:xfrm>
          <a:prstGeom prst="rect">
            <a:avLst/>
          </a:prstGeom>
          <a:noFill/>
        </p:spPr>
        <p:txBody>
          <a:bodyPr wrap="none" rtlCol="0">
            <a:spAutoFit/>
          </a:bodyPr>
          <a:lstStyle/>
          <a:p>
            <a:r>
              <a:rPr lang="en-US" sz="1400" dirty="0" err="1">
                <a:solidFill>
                  <a:schemeClr val="bg1"/>
                </a:solidFill>
                <a:latin typeface="Arial"/>
                <a:cs typeface="Arial"/>
              </a:rPr>
              <a:t>www.meetmed.org</a:t>
            </a:r>
            <a:endParaRPr lang="en-US" sz="1400" dirty="0">
              <a:solidFill>
                <a:schemeClr val="bg1"/>
              </a:solidFill>
              <a:latin typeface="Arial"/>
              <a:cs typeface="Arial"/>
            </a:endParaRP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a:t>
            </a:fld>
            <a:endParaRPr lang="en-US" dirty="0"/>
          </a:p>
        </p:txBody>
      </p:sp>
    </p:spTree>
    <p:extLst>
      <p:ext uri="{BB962C8B-B14F-4D97-AF65-F5344CB8AC3E}">
        <p14:creationId xmlns:p14="http://schemas.microsoft.com/office/powerpoint/2010/main" val="116014483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hyperlink" Target="http://www.meetmed.org/" TargetMode="Externa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650" y="3131971"/>
            <a:ext cx="7772400" cy="544680"/>
          </a:xfrm>
        </p:spPr>
        <p:txBody>
          <a:bodyPr>
            <a:noAutofit/>
          </a:bodyPr>
          <a:lstStyle/>
          <a:p>
            <a:r>
              <a:rPr lang="en-US" sz="2400" dirty="0">
                <a:solidFill>
                  <a:srgbClr val="053063"/>
                </a:solidFill>
                <a:latin typeface="ProximaNova-Extrabld"/>
                <a:ea typeface="+mn-ea"/>
              </a:rPr>
              <a:t>Introduction to Energy Services and Energy Performance Contracting</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pic>
        <p:nvPicPr>
          <p:cNvPr id="5" name="Picture 4" descr="meetMED_EU_fund_150dpi_3.png">
            <a:extLst>
              <a:ext uri="{FF2B5EF4-FFF2-40B4-BE49-F238E27FC236}">
                <a16:creationId xmlns:a16="http://schemas.microsoft.com/office/drawing/2014/main" id="{AB378831-7E3F-4195-876A-EFEFAC4133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738" y="247833"/>
            <a:ext cx="877824" cy="920496"/>
          </a:xfrm>
          <a:prstGeom prst="rect">
            <a:avLst/>
          </a:prstGeom>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916" y="247833"/>
            <a:ext cx="684909" cy="81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r="83293"/>
          <a:stretch/>
        </p:blipFill>
        <p:spPr bwMode="auto">
          <a:xfrm>
            <a:off x="4506216" y="247833"/>
            <a:ext cx="1312314" cy="71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8530" y="200523"/>
            <a:ext cx="1765479" cy="80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6851" y="316407"/>
            <a:ext cx="967568"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215900" y="4684713"/>
            <a:ext cx="87122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r>
              <a:rPr lang="en-US" sz="2400" dirty="0" err="1">
                <a:solidFill>
                  <a:srgbClr val="053063"/>
                </a:solidFill>
                <a:latin typeface="ProximaNova-Extrabld"/>
                <a:ea typeface="+mn-ea"/>
              </a:rPr>
              <a:t>meetMED</a:t>
            </a:r>
            <a:r>
              <a:rPr lang="en-US" sz="2400" dirty="0">
                <a:solidFill>
                  <a:srgbClr val="053063"/>
                </a:solidFill>
                <a:latin typeface="ProximaNova-Extrabld"/>
                <a:ea typeface="+mn-ea"/>
              </a:rPr>
              <a:t> II</a:t>
            </a:r>
          </a:p>
          <a:p>
            <a:r>
              <a:rPr lang="en-US" sz="2400" dirty="0">
                <a:solidFill>
                  <a:srgbClr val="053063"/>
                </a:solidFill>
                <a:latin typeface="ProximaNova-Extrabld"/>
                <a:ea typeface="+mn-ea"/>
              </a:rPr>
              <a:t> Activity 3.1.2 Training Seminar </a:t>
            </a:r>
          </a:p>
          <a:p>
            <a:r>
              <a:rPr lang="en-US" sz="2400" dirty="0">
                <a:solidFill>
                  <a:srgbClr val="053063"/>
                </a:solidFill>
                <a:latin typeface="ProximaNova-Extrabld"/>
                <a:ea typeface="+mn-ea"/>
              </a:rPr>
              <a:t>“Fundamentals of Energy Services and Energy Performance Contracting”</a:t>
            </a:r>
          </a:p>
        </p:txBody>
      </p:sp>
      <p:sp>
        <p:nvSpPr>
          <p:cNvPr id="12" name="Subtitle 2"/>
          <p:cNvSpPr>
            <a:spLocks noGrp="1"/>
          </p:cNvSpPr>
          <p:nvPr>
            <p:ph type="subTitle" idx="1"/>
          </p:nvPr>
        </p:nvSpPr>
        <p:spPr>
          <a:xfrm>
            <a:off x="755650" y="3998399"/>
            <a:ext cx="7639050" cy="699551"/>
          </a:xfrm>
        </p:spPr>
        <p:txBody>
          <a:bodyPr>
            <a:normAutofit fontScale="62500" lnSpcReduction="20000"/>
          </a:bodyPr>
          <a:lstStyle/>
          <a:p>
            <a:r>
              <a:rPr lang="en-US" dirty="0" err="1">
                <a:latin typeface="ProximaNova-Regular"/>
              </a:rPr>
              <a:t>Aristotelis</a:t>
            </a:r>
            <a:r>
              <a:rPr lang="en-US" dirty="0">
                <a:latin typeface="ProximaNova-Regular"/>
              </a:rPr>
              <a:t> </a:t>
            </a:r>
            <a:r>
              <a:rPr lang="en-US" dirty="0" err="1">
                <a:latin typeface="ProximaNova-Regular"/>
              </a:rPr>
              <a:t>Botzios-Valaskakis</a:t>
            </a:r>
            <a:endParaRPr lang="en-US">
              <a:latin typeface="ProximaNova-Regular"/>
            </a:endParaRPr>
          </a:p>
          <a:p>
            <a:r>
              <a:rPr lang="en-US">
                <a:latin typeface="ProximaNova-Regular"/>
              </a:rPr>
              <a:t>Senior </a:t>
            </a:r>
            <a:r>
              <a:rPr lang="en-US" dirty="0">
                <a:latin typeface="ProximaNova-Regular"/>
              </a:rPr>
              <a:t>Expert, Centre for Renewable Energy Sources and Energy Saving</a:t>
            </a:r>
            <a:endParaRPr lang="en-US" dirty="0"/>
          </a:p>
        </p:txBody>
      </p:sp>
    </p:spTree>
    <p:extLst>
      <p:ext uri="{BB962C8B-B14F-4D97-AF65-F5344CB8AC3E}">
        <p14:creationId xmlns:p14="http://schemas.microsoft.com/office/powerpoint/2010/main" val="3537039517"/>
      </p:ext>
    </p:extLst>
  </p:cSld>
  <p:clrMapOvr>
    <a:masterClrMapping/>
  </p:clrMapOvr>
  <mc:AlternateContent xmlns:mc="http://schemas.openxmlformats.org/markup-compatibility/2006" xmlns:p14="http://schemas.microsoft.com/office/powerpoint/2010/main">
    <mc:Choice Requires="p14">
      <p:transition spd="slow" p14:dur="2000" advTm="21011"/>
    </mc:Choice>
    <mc:Fallback xmlns="">
      <p:transition spd="slow" advTm="21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6B386F-75EA-2347-AA44-8123F513AD26}" type="slidenum">
              <a:rPr lang="en-US" smtClean="0"/>
              <a:pPr/>
              <a:t>2</a:t>
            </a:fld>
            <a:endParaRPr lang="en-US" dirty="0"/>
          </a:p>
        </p:txBody>
      </p:sp>
      <p:pic>
        <p:nvPicPr>
          <p:cNvPr id="17" name="Picture 16" descr="meetMED_EU_fund_150dpi_3.png">
            <a:extLst>
              <a:ext uri="{FF2B5EF4-FFF2-40B4-BE49-F238E27FC236}">
                <a16:creationId xmlns:a16="http://schemas.microsoft.com/office/drawing/2014/main" id="{E1C110A3-47C1-4F42-BFB9-BA7FB055B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867" y="19734"/>
            <a:ext cx="633507" cy="664302"/>
          </a:xfrm>
          <a:prstGeom prst="rect">
            <a:avLst/>
          </a:prstGeom>
        </p:spPr>
      </p:pic>
      <p:sp>
        <p:nvSpPr>
          <p:cNvPr id="19" name="Content Placeholder 2">
            <a:extLst>
              <a:ext uri="{FF2B5EF4-FFF2-40B4-BE49-F238E27FC236}">
                <a16:creationId xmlns:a16="http://schemas.microsoft.com/office/drawing/2014/main" id="{D887251B-6B8D-4C41-859F-99DEAB2D35D3}"/>
              </a:ext>
            </a:extLst>
          </p:cNvPr>
          <p:cNvSpPr txBox="1">
            <a:spLocks/>
          </p:cNvSpPr>
          <p:nvPr/>
        </p:nvSpPr>
        <p:spPr>
          <a:xfrm>
            <a:off x="454819" y="827707"/>
            <a:ext cx="8229600" cy="557071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According to the definitions of the European Energy Efficiency Directive (2012/27/EU):</a:t>
            </a:r>
          </a:p>
          <a:p>
            <a:pPr marL="0" indent="0">
              <a:buNone/>
            </a:pPr>
            <a:endParaRPr lang="en-US" dirty="0"/>
          </a:p>
          <a:p>
            <a:pPr marL="0" indent="0" algn="just">
              <a:buNone/>
            </a:pPr>
            <a:r>
              <a:rPr lang="en-US" sz="2200" dirty="0"/>
              <a:t>‘</a:t>
            </a:r>
            <a:r>
              <a:rPr lang="en-US" sz="2200" b="1" dirty="0"/>
              <a:t>energy service’ </a:t>
            </a:r>
            <a:r>
              <a:rPr lang="en-US" sz="2200" dirty="0"/>
              <a:t>means the physical benefit, utility or good derived from a combination of energy with energy-efficient technology or with action, which may include the operations, maintenance and control necessary to deliver the service, which is delivered on the basis of a contract and in normal circumstances has proven to result in verifiable and measurable or estimable energy efficiency improvement or primary energy savings.</a:t>
            </a:r>
          </a:p>
          <a:p>
            <a:pPr marL="0" indent="0" algn="just">
              <a:buNone/>
            </a:pPr>
            <a:endParaRPr lang="en-US" sz="2200" dirty="0"/>
          </a:p>
          <a:p>
            <a:pPr marL="0" indent="0" algn="just">
              <a:buNone/>
            </a:pPr>
            <a:r>
              <a:rPr lang="en-US" sz="2200" dirty="0"/>
              <a:t>‘</a:t>
            </a:r>
            <a:r>
              <a:rPr lang="en-US" sz="2200" b="1" dirty="0"/>
              <a:t>energy service provider</a:t>
            </a:r>
            <a:r>
              <a:rPr lang="en-US" sz="2200" dirty="0"/>
              <a:t>’ means a natural or legal person who delivers energy services or other energy efficiency improvement measures in a final customer’s facility or premises;</a:t>
            </a:r>
          </a:p>
          <a:p>
            <a:pPr marL="0" indent="0" algn="just">
              <a:buNone/>
            </a:pPr>
            <a:endParaRPr lang="x-none" sz="22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672226966"/>
      </p:ext>
    </p:extLst>
  </p:cSld>
  <p:clrMapOvr>
    <a:masterClrMapping/>
  </p:clrMapOvr>
  <mc:AlternateContent xmlns:mc="http://schemas.openxmlformats.org/markup-compatibility/2006" xmlns:p14="http://schemas.microsoft.com/office/powerpoint/2010/main">
    <mc:Choice Requires="p14">
      <p:transition spd="slow" p14:dur="2000" advTm="73189"/>
    </mc:Choice>
    <mc:Fallback xmlns="">
      <p:transition spd="slow" advTm="73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6B386F-75EA-2347-AA44-8123F513AD26}" type="slidenum">
              <a:rPr lang="en-US" smtClean="0"/>
              <a:pPr/>
              <a:t>3</a:t>
            </a:fld>
            <a:endParaRPr lang="en-US" dirty="0"/>
          </a:p>
        </p:txBody>
      </p:sp>
      <p:pic>
        <p:nvPicPr>
          <p:cNvPr id="17" name="Picture 16" descr="meetMED_EU_fund_150dpi_3.png">
            <a:extLst>
              <a:ext uri="{FF2B5EF4-FFF2-40B4-BE49-F238E27FC236}">
                <a16:creationId xmlns:a16="http://schemas.microsoft.com/office/drawing/2014/main" id="{E1C110A3-47C1-4F42-BFB9-BA7FB055B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867" y="19734"/>
            <a:ext cx="633507" cy="664302"/>
          </a:xfrm>
          <a:prstGeom prst="rect">
            <a:avLst/>
          </a:prstGeom>
        </p:spPr>
      </p:pic>
      <p:sp>
        <p:nvSpPr>
          <p:cNvPr id="19" name="Content Placeholder 2">
            <a:extLst>
              <a:ext uri="{FF2B5EF4-FFF2-40B4-BE49-F238E27FC236}">
                <a16:creationId xmlns:a16="http://schemas.microsoft.com/office/drawing/2014/main" id="{D887251B-6B8D-4C41-859F-99DEAB2D35D3}"/>
              </a:ext>
            </a:extLst>
          </p:cNvPr>
          <p:cNvSpPr txBox="1">
            <a:spLocks/>
          </p:cNvSpPr>
          <p:nvPr/>
        </p:nvSpPr>
        <p:spPr>
          <a:xfrm>
            <a:off x="541090" y="1156891"/>
            <a:ext cx="8229600" cy="510129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200" dirty="0"/>
              <a:t>‘</a:t>
            </a:r>
            <a:r>
              <a:rPr lang="en-US" sz="2200" b="1" dirty="0"/>
              <a:t>energy performance contracting</a:t>
            </a:r>
            <a:r>
              <a:rPr lang="en-US" sz="2200" dirty="0"/>
              <a:t>’ means a contractual arrangement between the beneficiary and the provider of an energy efficiency improvement measure, verified and monitored during the whole term of the contract, where investments (work, supply or service) in that measure are paid for in relation to a contractually agreed level of energy efficiency improvement or other agreed energy performance criterion, such as financial savings;</a:t>
            </a:r>
            <a:endParaRPr lang="x-none" sz="22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389531178"/>
      </p:ext>
    </p:extLst>
  </p:cSld>
  <p:clrMapOvr>
    <a:masterClrMapping/>
  </p:clrMapOvr>
  <mc:AlternateContent xmlns:mc="http://schemas.openxmlformats.org/markup-compatibility/2006" xmlns:p14="http://schemas.microsoft.com/office/powerpoint/2010/main">
    <mc:Choice Requires="p14">
      <p:transition spd="slow" p14:dur="2000" advTm="96399"/>
    </mc:Choice>
    <mc:Fallback xmlns="">
      <p:transition spd="slow" advTm="96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3F54-5C5B-4BAD-B102-A1736941620D}"/>
              </a:ext>
            </a:extLst>
          </p:cNvPr>
          <p:cNvSpPr>
            <a:spLocks noGrp="1"/>
          </p:cNvSpPr>
          <p:nvPr>
            <p:ph type="title"/>
          </p:nvPr>
        </p:nvSpPr>
        <p:spPr>
          <a:xfrm>
            <a:off x="457199" y="663957"/>
            <a:ext cx="8229600" cy="934599"/>
          </a:xfrm>
        </p:spPr>
        <p:txBody>
          <a:bodyPr>
            <a:normAutofit/>
          </a:bodyPr>
          <a:lstStyle/>
          <a:p>
            <a:r>
              <a:rPr lang="en-GB" sz="4800" spc="300" dirty="0">
                <a:solidFill>
                  <a:srgbClr val="053062"/>
                </a:solidFill>
                <a:latin typeface="ProximaNova-Extrabld"/>
              </a:rPr>
              <a:t>Cont</a:t>
            </a:r>
            <a:r>
              <a:rPr lang="en-HK" sz="4800" spc="300" dirty="0">
                <a:solidFill>
                  <a:srgbClr val="053062"/>
                </a:solidFill>
                <a:latin typeface="ProximaNova-Extrabld"/>
              </a:rPr>
              <a:t>act</a:t>
            </a:r>
            <a:r>
              <a:rPr lang="fr-BE" sz="4800" spc="300" dirty="0">
                <a:solidFill>
                  <a:srgbClr val="053062"/>
                </a:solidFill>
                <a:latin typeface="ProximaNova-Extrabld"/>
              </a:rPr>
              <a:t> us</a:t>
            </a:r>
            <a:r>
              <a:rPr lang="en-GB" sz="4800" spc="300" dirty="0">
                <a:solidFill>
                  <a:srgbClr val="053062"/>
                </a:solidFill>
                <a:latin typeface="ProximaNova-Extrabld"/>
              </a:rPr>
              <a:t>!</a:t>
            </a:r>
          </a:p>
        </p:txBody>
      </p:sp>
      <p:sp>
        <p:nvSpPr>
          <p:cNvPr id="3" name="Slide Number Placeholder 2">
            <a:extLst>
              <a:ext uri="{FF2B5EF4-FFF2-40B4-BE49-F238E27FC236}">
                <a16:creationId xmlns:a16="http://schemas.microsoft.com/office/drawing/2014/main" id="{EA420317-E8EA-4414-A281-A01F79C16404}"/>
              </a:ext>
            </a:extLst>
          </p:cNvPr>
          <p:cNvSpPr>
            <a:spLocks noGrp="1"/>
          </p:cNvSpPr>
          <p:nvPr>
            <p:ph type="sldNum" sz="quarter" idx="4"/>
          </p:nvPr>
        </p:nvSpPr>
        <p:spPr>
          <a:xfrm>
            <a:off x="3485466" y="5376831"/>
            <a:ext cx="2133600" cy="365125"/>
          </a:xfrm>
        </p:spPr>
        <p:txBody>
          <a:bodyPr/>
          <a:lstStyle/>
          <a:p>
            <a:fld id="{4E6B386F-75EA-2347-AA44-8123F513AD26}" type="slidenum">
              <a:rPr lang="en-US" smtClean="0"/>
              <a:pPr/>
              <a:t>4</a:t>
            </a:fld>
            <a:endParaRPr lang="en-US" dirty="0"/>
          </a:p>
        </p:txBody>
      </p:sp>
      <p:sp>
        <p:nvSpPr>
          <p:cNvPr id="5" name="TextBox 4">
            <a:extLst>
              <a:ext uri="{FF2B5EF4-FFF2-40B4-BE49-F238E27FC236}">
                <a16:creationId xmlns:a16="http://schemas.microsoft.com/office/drawing/2014/main" id="{65FDE5C5-0BAE-42C9-9A5A-A907D7B9A0FB}"/>
              </a:ext>
            </a:extLst>
          </p:cNvPr>
          <p:cNvSpPr txBox="1"/>
          <p:nvPr/>
        </p:nvSpPr>
        <p:spPr>
          <a:xfrm>
            <a:off x="3802688" y="4316965"/>
            <a:ext cx="2471841" cy="1018869"/>
          </a:xfrm>
          <a:prstGeom prst="rect">
            <a:avLst/>
          </a:prstGeom>
          <a:noFill/>
        </p:spPr>
        <p:txBody>
          <a:bodyPr wrap="square" rtlCol="0">
            <a:spAutoFit/>
          </a:bodyPr>
          <a:lstStyle/>
          <a:p>
            <a:r>
              <a:rPr lang="fr-BE" dirty="0">
                <a:solidFill>
                  <a:srgbClr val="053062"/>
                </a:solidFill>
                <a:latin typeface="ProximaNova-Regular"/>
                <a:hlinkClick r:id="rId2">
                  <a:extLst>
                    <a:ext uri="{A12FA001-AC4F-418D-AE19-62706E023703}">
                      <ahyp:hlinkClr xmlns:ahyp="http://schemas.microsoft.com/office/drawing/2018/hyperlinkcolor" val="tx"/>
                    </a:ext>
                  </a:extLst>
                </a:hlinkClick>
              </a:rPr>
              <a:t>www.meetmed.org</a:t>
            </a:r>
            <a:br>
              <a:rPr lang="fr-BE" dirty="0">
                <a:solidFill>
                  <a:srgbClr val="053062"/>
                </a:solidFill>
                <a:latin typeface="ProximaNova-Regular"/>
              </a:rPr>
            </a:br>
            <a:r>
              <a:rPr lang="en-HK" dirty="0" err="1">
                <a:solidFill>
                  <a:srgbClr val="053062"/>
                </a:solidFill>
                <a:latin typeface="ProximaNova-Regular"/>
              </a:rPr>
              <a:t>meetMED</a:t>
            </a:r>
            <a:r>
              <a:rPr lang="fr-BE" dirty="0">
                <a:solidFill>
                  <a:srgbClr val="053062"/>
                </a:solidFill>
                <a:latin typeface="ProximaNova-Regular"/>
              </a:rPr>
              <a:t> Project</a:t>
            </a:r>
          </a:p>
          <a:p>
            <a:pPr>
              <a:lnSpc>
                <a:spcPct val="150000"/>
              </a:lnSpc>
            </a:pPr>
            <a:r>
              <a:rPr lang="fr-BE" dirty="0">
                <a:solidFill>
                  <a:srgbClr val="053062"/>
                </a:solidFill>
              </a:rPr>
              <a:t>@meetmed1</a:t>
            </a:r>
          </a:p>
        </p:txBody>
      </p:sp>
      <p:pic>
        <p:nvPicPr>
          <p:cNvPr id="1026" name="Picture 2" descr="Risultati immagini per twitter icon">
            <a:extLst>
              <a:ext uri="{FF2B5EF4-FFF2-40B4-BE49-F238E27FC236}">
                <a16:creationId xmlns:a16="http://schemas.microsoft.com/office/drawing/2014/main" id="{220DD3D0-2276-433F-90BA-E2E1A10EAE9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9647" y="5033486"/>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1">
            <a:extLst>
              <a:ext uri="{FF2B5EF4-FFF2-40B4-BE49-F238E27FC236}">
                <a16:creationId xmlns:a16="http://schemas.microsoft.com/office/drawing/2014/main" id="{C18DE317-50F1-4796-AB3C-F071367D13DA}"/>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626188" y="4671083"/>
            <a:ext cx="221957" cy="231224"/>
          </a:xfrm>
          <a:prstGeom prst="rect">
            <a:avLst/>
          </a:prstGeom>
          <a:solidFill>
            <a:srgbClr val="FFFFFF"/>
          </a:solidFill>
          <a:ln w="9525">
            <a:noFill/>
            <a:miter lim="800000"/>
            <a:headEnd/>
            <a:tailEnd/>
          </a:ln>
        </p:spPr>
      </p:pic>
      <p:pic>
        <p:nvPicPr>
          <p:cNvPr id="12" name="Picture 11">
            <a:extLst>
              <a:ext uri="{FF2B5EF4-FFF2-40B4-BE49-F238E27FC236}">
                <a16:creationId xmlns:a16="http://schemas.microsoft.com/office/drawing/2014/main" id="{0819FC41-4E2F-4914-911A-6839537CEE1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3540114" y="4332828"/>
            <a:ext cx="332603" cy="322392"/>
          </a:xfrm>
          <a:prstGeom prst="rect">
            <a:avLst/>
          </a:prstGeom>
        </p:spPr>
      </p:pic>
      <p:sp>
        <p:nvSpPr>
          <p:cNvPr id="6" name="TextBox 5">
            <a:extLst>
              <a:ext uri="{FF2B5EF4-FFF2-40B4-BE49-F238E27FC236}">
                <a16:creationId xmlns:a16="http://schemas.microsoft.com/office/drawing/2014/main" id="{EF99B0BC-6FA7-446A-9802-F48C1DCA66E5}"/>
              </a:ext>
            </a:extLst>
          </p:cNvPr>
          <p:cNvSpPr txBox="1"/>
          <p:nvPr/>
        </p:nvSpPr>
        <p:spPr>
          <a:xfrm>
            <a:off x="2290439" y="2951664"/>
            <a:ext cx="4474345" cy="1246495"/>
          </a:xfrm>
          <a:prstGeom prst="rect">
            <a:avLst/>
          </a:prstGeom>
          <a:noFill/>
        </p:spPr>
        <p:txBody>
          <a:bodyPr wrap="square" rtlCol="0">
            <a:spAutoFit/>
          </a:bodyPr>
          <a:lstStyle/>
          <a:p>
            <a:r>
              <a:rPr lang="en-US" sz="2500" dirty="0">
                <a:solidFill>
                  <a:srgbClr val="053063"/>
                </a:solidFill>
                <a:latin typeface="ProximaNova-Regular"/>
                <a:cs typeface="Arial"/>
              </a:rPr>
              <a:t>For any inquires or comments, please don’t hesitate to contact us</a:t>
            </a:r>
          </a:p>
        </p:txBody>
      </p:sp>
      <p:pic>
        <p:nvPicPr>
          <p:cNvPr id="9" name="Picture 8">
            <a:extLst>
              <a:ext uri="{FF2B5EF4-FFF2-40B4-BE49-F238E27FC236}">
                <a16:creationId xmlns:a16="http://schemas.microsoft.com/office/drawing/2014/main" id="{84F2866E-3FC9-4D55-A5D7-E7FAA5E770F8}"/>
              </a:ext>
            </a:extLst>
          </p:cNvPr>
          <p:cNvPicPr>
            <a:picLocks noChangeAspect="1"/>
          </p:cNvPicPr>
          <p:nvPr/>
        </p:nvPicPr>
        <p:blipFill>
          <a:blip r:embed="rId7"/>
          <a:stretch>
            <a:fillRect/>
          </a:stretch>
        </p:blipFill>
        <p:spPr>
          <a:xfrm>
            <a:off x="585931" y="5736410"/>
            <a:ext cx="3409016" cy="800239"/>
          </a:xfrm>
          <a:prstGeom prst="rect">
            <a:avLst/>
          </a:prstGeom>
        </p:spPr>
      </p:pic>
      <p:pic>
        <p:nvPicPr>
          <p:cNvPr id="10" name="Picture 9">
            <a:extLst>
              <a:ext uri="{FF2B5EF4-FFF2-40B4-BE49-F238E27FC236}">
                <a16:creationId xmlns:a16="http://schemas.microsoft.com/office/drawing/2014/main" id="{8935E1E6-A6DF-4F31-B004-E56999AAB25E}"/>
              </a:ext>
            </a:extLst>
          </p:cNvPr>
          <p:cNvPicPr>
            <a:picLocks noChangeAspect="1"/>
          </p:cNvPicPr>
          <p:nvPr/>
        </p:nvPicPr>
        <p:blipFill>
          <a:blip r:embed="rId8"/>
          <a:stretch>
            <a:fillRect/>
          </a:stretch>
        </p:blipFill>
        <p:spPr>
          <a:xfrm>
            <a:off x="2290439" y="1765087"/>
            <a:ext cx="4631884" cy="1099979"/>
          </a:xfrm>
          <a:prstGeom prst="rect">
            <a:avLst/>
          </a:prstGeom>
        </p:spPr>
      </p:pic>
    </p:spTree>
    <p:extLst>
      <p:ext uri="{BB962C8B-B14F-4D97-AF65-F5344CB8AC3E}">
        <p14:creationId xmlns:p14="http://schemas.microsoft.com/office/powerpoint/2010/main" val="2984796028"/>
      </p:ext>
    </p:extLst>
  </p:cSld>
  <p:clrMapOvr>
    <a:masterClrMapping/>
  </p:clrMapOvr>
</p:sld>
</file>

<file path=ppt/theme/theme1.xml><?xml version="1.0" encoding="utf-8"?>
<a:theme xmlns:a="http://schemas.openxmlformats.org/drawingml/2006/main" name="meetMED_Theme_2">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meetMED_Theme_2.thmx</Template>
  <TotalTime>5644</TotalTime>
  <Words>254</Words>
  <Application>Microsoft Macintosh PowerPoint</Application>
  <PresentationFormat>On-screen Show (4:3)</PresentationFormat>
  <Paragraphs>20</Paragraphs>
  <Slides>4</Slides>
  <Notes>1</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Proxima Nova Extra Bold</vt:lpstr>
      <vt:lpstr>ProximaNova-Extrabld</vt:lpstr>
      <vt:lpstr>ProximaNova-Regular</vt:lpstr>
      <vt:lpstr>meetMED_Theme_2</vt:lpstr>
      <vt:lpstr>Custom Design</vt:lpstr>
      <vt:lpstr>Introduction to Energy Services and Energy Performance Contracting</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Microsoft Office User</cp:lastModifiedBy>
  <cp:revision>205</cp:revision>
  <dcterms:created xsi:type="dcterms:W3CDTF">2018-09-19T13:21:33Z</dcterms:created>
  <dcterms:modified xsi:type="dcterms:W3CDTF">2021-12-21T12:22:28Z</dcterms:modified>
</cp:coreProperties>
</file>