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60" r:id="rId3"/>
    <p:sldId id="264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 Giallombardo" initials="A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6" autoAdjust="0"/>
    <p:restoredTop sz="94630"/>
  </p:normalViewPr>
  <p:slideViewPr>
    <p:cSldViewPr snapToGrid="0" snapToObjects="1">
      <p:cViewPr varScale="1">
        <p:scale>
          <a:sx n="113" d="100"/>
          <a:sy n="113" d="100"/>
        </p:scale>
        <p:origin x="16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75A83-B0A0-F941-9E84-37C674E8AF5E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C75D0-4E5A-B147-9DD3-9A65C28A7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96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1F39B-BE8A-F84A-9EC6-B803D69CDF81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E55C-1D1D-4F47-9F17-CF18EB29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E55C-1D1D-4F47-9F17-CF18EB29C2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958394"/>
            <a:ext cx="7772400" cy="1470025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16811"/>
            <a:ext cx="6400800" cy="15359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545504" y="376673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418728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48847"/>
            <a:ext cx="2057400" cy="5277316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48847"/>
            <a:ext cx="6019800" cy="5277316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7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980728"/>
            <a:ext cx="9001000" cy="5544616"/>
          </a:xfrm>
        </p:spPr>
        <p:txBody>
          <a:bodyPr lIns="36000" tIns="0" rIns="0" bIns="0"/>
          <a:lstStyle>
            <a:lvl1pPr marL="360000" indent="-360000" defTabSz="360000">
              <a:spcBef>
                <a:spcPts val="0"/>
              </a:spcBef>
              <a:buClr>
                <a:srgbClr val="009A46"/>
              </a:buClr>
              <a:defRPr sz="2400"/>
            </a:lvl1pPr>
            <a:lvl2pPr marL="720000" indent="-360000" defTabSz="360000">
              <a:spcBef>
                <a:spcPts val="300"/>
              </a:spcBef>
              <a:buClr>
                <a:srgbClr val="009A46"/>
              </a:buClr>
              <a:defRPr sz="2000"/>
            </a:lvl2pPr>
            <a:lvl3pPr marL="1080000" indent="-360000" defTabSz="360000">
              <a:spcBef>
                <a:spcPts val="300"/>
              </a:spcBef>
              <a:buClr>
                <a:srgbClr val="009A46"/>
              </a:buClr>
              <a:defRPr sz="1800"/>
            </a:lvl3pPr>
            <a:lvl4pPr marL="1260000" indent="-180000" defTabSz="360000">
              <a:spcBef>
                <a:spcPts val="300"/>
              </a:spcBef>
              <a:buClr>
                <a:srgbClr val="009A46"/>
              </a:buClr>
              <a:defRPr sz="1600"/>
            </a:lvl4pPr>
            <a:lvl5pPr marL="1440000" indent="-180000" defTabSz="360000">
              <a:spcBef>
                <a:spcPts val="300"/>
              </a:spcBef>
              <a:buClr>
                <a:srgbClr val="009A46"/>
              </a:buCl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-18321"/>
            <a:ext cx="8229600" cy="999049"/>
          </a:xfrm>
        </p:spPr>
        <p:txBody>
          <a:bodyPr/>
          <a:lstStyle>
            <a:lvl1pPr algn="l">
              <a:defRPr sz="2800">
                <a:solidFill>
                  <a:srgbClr val="0080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948488" y="6597650"/>
            <a:ext cx="2133600" cy="196850"/>
          </a:xfrm>
        </p:spPr>
        <p:txBody>
          <a:bodyPr/>
          <a:lstStyle>
            <a:lvl1pPr>
              <a:defRPr sz="140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de-DE"/>
              <a:t>Slide N° </a:t>
            </a:r>
            <a:fld id="{7918EA7C-E27D-4C2A-8D1F-5B97A70105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65976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961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067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19946"/>
            <a:ext cx="6400800" cy="13608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meetMED-fullcolor-WE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92" y="1013141"/>
            <a:ext cx="5863464" cy="229010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739672" y="2566467"/>
            <a:ext cx="585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89A3A"/>
                </a:solidFill>
                <a:latin typeface="Arial"/>
                <a:cs typeface="Arial"/>
              </a:rPr>
              <a:t>Mitigation Enabling Energy Transition in the </a:t>
            </a:r>
            <a:r>
              <a:rPr lang="en-US" sz="1400" b="1" dirty="0" err="1">
                <a:solidFill>
                  <a:srgbClr val="189A3A"/>
                </a:solidFill>
                <a:latin typeface="Arial"/>
                <a:cs typeface="Arial"/>
              </a:rPr>
              <a:t>MEDiterranean</a:t>
            </a:r>
            <a:r>
              <a:rPr lang="en-US" sz="1400" b="1" dirty="0">
                <a:solidFill>
                  <a:srgbClr val="189A3A"/>
                </a:solidFill>
                <a:latin typeface="Arial"/>
                <a:cs typeface="Arial"/>
              </a:rPr>
              <a:t> region </a:t>
            </a:r>
            <a:endParaRPr lang="en-US" sz="1400" b="1" dirty="0">
              <a:solidFill>
                <a:srgbClr val="189A3A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610155" y="6602522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79161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18877"/>
            <a:ext cx="4038600" cy="40072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18877"/>
            <a:ext cx="4038600" cy="40072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6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3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4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8362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68363"/>
            <a:ext cx="5111750" cy="50282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0412"/>
            <a:ext cx="3008313" cy="38661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3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0995"/>
            <a:ext cx="5486400" cy="36065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6479" y="614"/>
            <a:ext cx="9150479" cy="643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etMED-white-WEB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" y="-40207"/>
            <a:ext cx="1816729" cy="7095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631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8737"/>
            <a:ext cx="8229600" cy="386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545504" y="376673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299473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8224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8224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8224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8224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8224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220589"/>
            <a:ext cx="9150479" cy="643437"/>
          </a:xfrm>
          <a:prstGeom prst="rect">
            <a:avLst/>
          </a:prstGeom>
          <a:solidFill>
            <a:srgbClr val="189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etMED-white-WE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3" y="6141502"/>
            <a:ext cx="1816729" cy="709564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107951" y="6327282"/>
            <a:ext cx="167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www.meetmed.org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6931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www.meetmed.org/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810" y="2956710"/>
            <a:ext cx="7772400" cy="77222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53063"/>
                </a:solidFill>
                <a:latin typeface="ProximaNova-Extrabld"/>
                <a:ea typeface="+mn-ea"/>
              </a:rPr>
              <a:t>EPC Basic Concepts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650" y="468471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err="1">
                <a:solidFill>
                  <a:srgbClr val="053063"/>
                </a:solidFill>
                <a:latin typeface="ProximaNova-Extrabld"/>
                <a:ea typeface="+mn-ea"/>
              </a:rPr>
              <a:t>Meetmed</a:t>
            </a:r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 II</a:t>
            </a:r>
          </a:p>
          <a:p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Activity 3.1.2 Training Seminar </a:t>
            </a:r>
          </a:p>
          <a:p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“Fundamentals of Energy Services and Energy Performance Contracting”</a:t>
            </a:r>
          </a:p>
        </p:txBody>
      </p:sp>
      <p:pic>
        <p:nvPicPr>
          <p:cNvPr id="6" name="Picture 5" descr="meetMED_EU_fund_150dpi_3.png">
            <a:extLst>
              <a:ext uri="{FF2B5EF4-FFF2-40B4-BE49-F238E27FC236}">
                <a16:creationId xmlns:a16="http://schemas.microsoft.com/office/drawing/2014/main" id="{AB378831-7E3F-4195-876A-EFEFAC413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8" y="247833"/>
            <a:ext cx="877824" cy="92049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16" y="247833"/>
            <a:ext cx="684909" cy="81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3"/>
          <a:stretch/>
        </p:blipFill>
        <p:spPr bwMode="auto">
          <a:xfrm>
            <a:off x="4506216" y="247833"/>
            <a:ext cx="1312314" cy="71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30" y="200523"/>
            <a:ext cx="1765479" cy="80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51" y="316407"/>
            <a:ext cx="967568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55650" y="3904199"/>
            <a:ext cx="7639050" cy="699551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>
                <a:latin typeface="ProximaNova-Regular"/>
              </a:rPr>
              <a:t>Aristotelis</a:t>
            </a:r>
            <a:r>
              <a:rPr lang="en-US" dirty="0">
                <a:latin typeface="ProximaNova-Regular"/>
              </a:rPr>
              <a:t> </a:t>
            </a:r>
            <a:r>
              <a:rPr lang="en-US" dirty="0" err="1">
                <a:latin typeface="ProximaNova-Regular"/>
              </a:rPr>
              <a:t>Botzios-Valaskakis</a:t>
            </a:r>
            <a:endParaRPr lang="en-US" dirty="0">
              <a:latin typeface="ProximaNova-Regular"/>
            </a:endParaRPr>
          </a:p>
          <a:p>
            <a:r>
              <a:rPr lang="en-US" dirty="0">
                <a:latin typeface="ProximaNova-Regular"/>
              </a:rPr>
              <a:t>Senior Expert, Centre for Renewable Energy Sources and Energy Saving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7"/>
    </mc:Choice>
    <mc:Fallback xmlns="">
      <p:transition spd="slow" advTm="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Inhaltsplatzhalter 29"/>
          <p:cNvSpPr>
            <a:spLocks noGrp="1"/>
          </p:cNvSpPr>
          <p:nvPr>
            <p:ph idx="1"/>
          </p:nvPr>
        </p:nvSpPr>
        <p:spPr>
          <a:xfrm>
            <a:off x="539750" y="981075"/>
            <a:ext cx="8424863" cy="5543550"/>
          </a:xfrm>
        </p:spPr>
        <p:txBody>
          <a:bodyPr/>
          <a:lstStyle/>
          <a:p>
            <a:pPr marL="0" indent="0" defTabSz="358775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dirty="0">
                <a:solidFill>
                  <a:srgbClr val="008000"/>
                </a:solidFill>
                <a:latin typeface="Calibri Light" panose="020F0302020204030204" pitchFamily="34" charset="0"/>
              </a:rPr>
              <a:t>Economic assessment of EPC projects can be either on:</a:t>
            </a:r>
          </a:p>
          <a:p>
            <a:pPr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endParaRPr lang="en-GB" altLang="en-US" dirty="0">
              <a:solidFill>
                <a:srgbClr val="008000"/>
              </a:solidFill>
              <a:latin typeface="Calibri Light" panose="020F0302020204030204" pitchFamily="34" charset="0"/>
            </a:endParaRPr>
          </a:p>
          <a:p>
            <a:pPr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u="sng" dirty="0">
                <a:solidFill>
                  <a:srgbClr val="008000"/>
                </a:solidFill>
                <a:latin typeface="Calibri Light" panose="020F0302020204030204" pitchFamily="34" charset="0"/>
              </a:rPr>
              <a:t>Net present value (NPV) method </a:t>
            </a:r>
            <a:br>
              <a:rPr lang="en-GB" altLang="en-US" u="sng" dirty="0">
                <a:solidFill>
                  <a:srgbClr val="008000"/>
                </a:solidFill>
                <a:latin typeface="Calibri Light" panose="020F0302020204030204" pitchFamily="34" charset="0"/>
              </a:rPr>
            </a:br>
            <a:r>
              <a:rPr lang="en-GB" altLang="en-US" dirty="0">
                <a:solidFill>
                  <a:srgbClr val="008000"/>
                </a:solidFill>
                <a:latin typeface="Calibri Light" panose="020F0302020204030204" pitchFamily="34" charset="0"/>
              </a:rPr>
              <a:t>comparing total life cycle cost and savings:</a:t>
            </a:r>
            <a:endParaRPr lang="en-GB" altLang="en-US" dirty="0">
              <a:latin typeface="Calibri Light" panose="020F0302020204030204" pitchFamily="34" charset="0"/>
            </a:endParaRPr>
          </a:p>
          <a:p>
            <a:pPr marL="718775" lvl="1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800" dirty="0">
                <a:latin typeface="Calibri Light" panose="020F0302020204030204" pitchFamily="34" charset="0"/>
              </a:rPr>
              <a:t>Discounting all project cost and savings expected during the entire life cycle of the project to the moment of project start.</a:t>
            </a:r>
          </a:p>
          <a:p>
            <a:pPr marL="718775" lvl="1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800" dirty="0">
                <a:latin typeface="Calibri Light" panose="020F0302020204030204" pitchFamily="34" charset="0"/>
              </a:rPr>
              <a:t>Comparing NPVs of total life cycle cost and savings.</a:t>
            </a:r>
          </a:p>
          <a:p>
            <a:pPr marL="718775" lvl="1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endParaRPr lang="en-GB" altLang="en-US" sz="1600" dirty="0">
              <a:latin typeface="Calibri Light" panose="020F0302020204030204" pitchFamily="34" charset="0"/>
            </a:endParaRPr>
          </a:p>
          <a:p>
            <a:pPr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u="sng" dirty="0">
                <a:solidFill>
                  <a:srgbClr val="008000"/>
                </a:solidFill>
                <a:latin typeface="Calibri Light" panose="020F0302020204030204" pitchFamily="34" charset="0"/>
              </a:rPr>
              <a:t>Annuity method </a:t>
            </a:r>
            <a:br>
              <a:rPr lang="en-GB" altLang="en-US" u="sng" dirty="0">
                <a:solidFill>
                  <a:srgbClr val="008000"/>
                </a:solidFill>
                <a:latin typeface="Calibri Light" panose="020F0302020204030204" pitchFamily="34" charset="0"/>
              </a:rPr>
            </a:br>
            <a:r>
              <a:rPr lang="en-GB" altLang="en-US" dirty="0">
                <a:solidFill>
                  <a:srgbClr val="008000"/>
                </a:solidFill>
                <a:latin typeface="Calibri Light" panose="020F0302020204030204" pitchFamily="34" charset="0"/>
              </a:rPr>
              <a:t>comparing equivalent annual cost and savings:</a:t>
            </a:r>
            <a:endParaRPr lang="en-GB" altLang="en-US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718775" lvl="1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Calculating the equivalent annual cost of the project based on the </a:t>
            </a:r>
            <a:br>
              <a:rPr lang="en-GB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en-GB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annuity of initial cost (preparation, planning, investment etc.) </a:t>
            </a:r>
            <a:br>
              <a:rPr lang="en-GB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en-GB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plus annual implementation cost.</a:t>
            </a:r>
          </a:p>
          <a:p>
            <a:pPr marL="718775" lvl="1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Comparing equivalent annual cost and guaranteed savings.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0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53"/>
    </mc:Choice>
    <mc:Fallback xmlns="">
      <p:transition spd="slow" advTm="8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Inhaltsplatzhalter 29"/>
          <p:cNvSpPr>
            <a:spLocks noGrp="1"/>
          </p:cNvSpPr>
          <p:nvPr>
            <p:ph idx="1"/>
          </p:nvPr>
        </p:nvSpPr>
        <p:spPr>
          <a:xfrm>
            <a:off x="539750" y="981075"/>
            <a:ext cx="8424863" cy="5543550"/>
          </a:xfrm>
        </p:spPr>
        <p:txBody>
          <a:bodyPr/>
          <a:lstStyle/>
          <a:p>
            <a:pPr marL="0" indent="0" defTabSz="358775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dirty="0">
                <a:solidFill>
                  <a:srgbClr val="008000"/>
                </a:solidFill>
                <a:latin typeface="Calibri Light" panose="020F0302020204030204" pitchFamily="34" charset="0"/>
              </a:rPr>
              <a:t>Based on the Annuity method, </a:t>
            </a:r>
            <a:br>
              <a:rPr lang="en-GB" altLang="en-US" dirty="0">
                <a:solidFill>
                  <a:srgbClr val="008000"/>
                </a:solidFill>
                <a:latin typeface="Calibri Light" panose="020F0302020204030204" pitchFamily="34" charset="0"/>
              </a:rPr>
            </a:b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the major economic constraints for EPC projects may be summarized as follows:</a:t>
            </a:r>
          </a:p>
          <a:p>
            <a:pPr marL="0" indent="0" defTabSz="358775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en-GB" altLang="en-US" sz="2000" dirty="0">
              <a:latin typeface="Calibri Light" panose="020F0302020204030204" pitchFamily="34" charset="0"/>
            </a:endParaRP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2000" dirty="0">
                <a:latin typeface="Calibri Light" panose="020F0302020204030204" pitchFamily="34" charset="0"/>
              </a:rPr>
              <a:t>If the total cost of an EPC project (including the fees of the ESCO) shall be </a:t>
            </a:r>
            <a:r>
              <a:rPr lang="en-GB" altLang="en-US" sz="2000" u="sng" dirty="0">
                <a:latin typeface="Calibri Light" panose="020F0302020204030204" pitchFamily="34" charset="0"/>
              </a:rPr>
              <a:t>paid completely </a:t>
            </a:r>
            <a:r>
              <a:rPr lang="en-GB" altLang="en-US" sz="2000" dirty="0">
                <a:latin typeface="Calibri Light" panose="020F0302020204030204" pitchFamily="34" charset="0"/>
              </a:rPr>
              <a:t>from future savings, </a:t>
            </a:r>
            <a:br>
              <a:rPr lang="en-GB" altLang="en-US" sz="2000" dirty="0">
                <a:latin typeface="Calibri Light" panose="020F0302020204030204" pitchFamily="34" charset="0"/>
              </a:rPr>
            </a:br>
            <a:r>
              <a:rPr lang="en-GB" altLang="en-US" sz="2000" dirty="0">
                <a:latin typeface="Calibri Light" panose="020F0302020204030204" pitchFamily="34" charset="0"/>
              </a:rPr>
              <a:t>the </a:t>
            </a: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equivalent annual cost </a:t>
            </a:r>
            <a:r>
              <a:rPr lang="en-GB" altLang="en-US" sz="2000" i="1" dirty="0">
                <a:latin typeface="Calibri Light" panose="020F0302020204030204" pitchFamily="34" charset="0"/>
              </a:rPr>
              <a:t>(minus subsidies)</a:t>
            </a:r>
            <a:br>
              <a:rPr lang="en-GB" altLang="en-US" sz="2000" i="1" dirty="0">
                <a:latin typeface="Calibri Light" panose="020F0302020204030204" pitchFamily="34" charset="0"/>
              </a:rPr>
            </a:br>
            <a:r>
              <a:rPr lang="en-GB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  <a:t>must not exceed </a:t>
            </a:r>
            <a:br>
              <a:rPr lang="en-GB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</a:br>
            <a:r>
              <a:rPr lang="en-GB" altLang="en-US" sz="2000" dirty="0">
                <a:latin typeface="Calibri Light" panose="020F0302020204030204" pitchFamily="34" charset="0"/>
              </a:rPr>
              <a:t>the </a:t>
            </a: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average annual future savings </a:t>
            </a:r>
            <a:r>
              <a:rPr lang="en-GB" altLang="en-US" sz="2000" i="1" dirty="0">
                <a:latin typeface="Calibri Light" panose="020F0302020204030204" pitchFamily="34" charset="0"/>
              </a:rPr>
              <a:t>(minus additional cost) </a:t>
            </a:r>
            <a:br>
              <a:rPr lang="en-GB" altLang="en-US" sz="2000" i="1" dirty="0">
                <a:latin typeface="Calibri Light" panose="020F0302020204030204" pitchFamily="34" charset="0"/>
              </a:rPr>
            </a:br>
            <a:r>
              <a:rPr lang="en-GB" altLang="en-US" sz="2000" i="1" dirty="0">
                <a:latin typeface="Calibri Light" panose="020F0302020204030204" pitchFamily="34" charset="0"/>
              </a:rPr>
              <a:t>during contract duration</a:t>
            </a:r>
            <a:r>
              <a:rPr lang="en-GB" altLang="en-US" sz="2000" dirty="0">
                <a:latin typeface="Calibri Light" panose="020F0302020204030204" pitchFamily="34" charset="0"/>
              </a:rPr>
              <a:t>.</a:t>
            </a: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endParaRPr lang="en-GB" altLang="en-US" sz="2000" dirty="0">
              <a:latin typeface="Calibri Light" panose="020F0302020204030204" pitchFamily="34" charset="0"/>
            </a:endParaRP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2000" dirty="0">
                <a:latin typeface="Calibri Light" panose="020F0302020204030204" pitchFamily="34" charset="0"/>
              </a:rPr>
              <a:t>If the </a:t>
            </a: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equivalent annual cost  </a:t>
            </a:r>
            <a:r>
              <a:rPr lang="en-US" altLang="en-US" sz="2000" dirty="0">
                <a:latin typeface="Calibri Light" panose="020F0302020204030204" pitchFamily="34" charset="0"/>
              </a:rPr>
              <a:t>(minus subsidies)</a:t>
            </a:r>
            <a:br>
              <a:rPr lang="en-US" altLang="en-US" sz="2000" dirty="0">
                <a:latin typeface="Calibri Light" panose="020F0302020204030204" pitchFamily="34" charset="0"/>
              </a:rPr>
            </a:br>
            <a:r>
              <a:rPr lang="en-GB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  <a:t>is higher than </a:t>
            </a:r>
            <a:br>
              <a:rPr lang="en-GB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</a:br>
            <a:r>
              <a:rPr lang="en-GB" altLang="en-US" sz="2000" dirty="0">
                <a:latin typeface="Calibri Light" panose="020F0302020204030204" pitchFamily="34" charset="0"/>
              </a:rPr>
              <a:t>the </a:t>
            </a: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average</a:t>
            </a:r>
            <a:r>
              <a:rPr lang="en-GB" altLang="en-US" sz="2000" dirty="0">
                <a:latin typeface="Calibri Light" panose="020F0302020204030204" pitchFamily="34" charset="0"/>
              </a:rPr>
              <a:t> </a:t>
            </a: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annual future savings </a:t>
            </a:r>
            <a:r>
              <a:rPr lang="en-GB" altLang="en-US" sz="2000" i="1" dirty="0">
                <a:latin typeface="Calibri Light" panose="020F0302020204030204" pitchFamily="34" charset="0"/>
              </a:rPr>
              <a:t>(minus additional cost) </a:t>
            </a:r>
            <a:br>
              <a:rPr lang="en-GB" altLang="en-US" sz="2000" i="1" dirty="0">
                <a:latin typeface="Calibri Light" panose="020F0302020204030204" pitchFamily="34" charset="0"/>
              </a:rPr>
            </a:br>
            <a:r>
              <a:rPr lang="en-GB" altLang="en-US" sz="2000" dirty="0">
                <a:latin typeface="Calibri Light" panose="020F0302020204030204" pitchFamily="34" charset="0"/>
              </a:rPr>
              <a:t>during contract duration then the total cost of the EPC project (including the fees of the ESCO) can be </a:t>
            </a:r>
            <a:r>
              <a:rPr lang="en-GB" altLang="en-US" sz="2000" u="sng" dirty="0">
                <a:latin typeface="Calibri Light" panose="020F0302020204030204" pitchFamily="34" charset="0"/>
              </a:rPr>
              <a:t>paid only in part </a:t>
            </a:r>
            <a:r>
              <a:rPr lang="en-GB" altLang="en-US" sz="2000" dirty="0">
                <a:latin typeface="Calibri Light" panose="020F0302020204030204" pitchFamily="34" charset="0"/>
              </a:rPr>
              <a:t>from future savings.</a:t>
            </a:r>
            <a:endParaRPr lang="en-US" altLang="en-US" sz="2000" i="1" dirty="0">
              <a:latin typeface="Calibri Light" panose="020F03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3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2"/>
    </mc:Choice>
    <mc:Fallback xmlns="">
      <p:transition spd="slow" advTm="6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Inhaltsplatzhalter 29"/>
          <p:cNvSpPr>
            <a:spLocks noGrp="1"/>
          </p:cNvSpPr>
          <p:nvPr>
            <p:ph idx="1"/>
          </p:nvPr>
        </p:nvSpPr>
        <p:spPr>
          <a:xfrm>
            <a:off x="539750" y="981075"/>
            <a:ext cx="8424863" cy="5543550"/>
          </a:xfrm>
        </p:spPr>
        <p:txBody>
          <a:bodyPr/>
          <a:lstStyle/>
          <a:p>
            <a:pPr marL="0" indent="0" defTabSz="358775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dirty="0">
                <a:solidFill>
                  <a:srgbClr val="008000"/>
                </a:solidFill>
                <a:latin typeface="Calibri Light" panose="020F0302020204030204" pitchFamily="34" charset="0"/>
              </a:rPr>
              <a:t>Based on the NPV method, </a:t>
            </a:r>
            <a:br>
              <a:rPr lang="en-GB" altLang="en-US" dirty="0">
                <a:solidFill>
                  <a:srgbClr val="008000"/>
                </a:solidFill>
                <a:latin typeface="Calibri Light" panose="020F0302020204030204" pitchFamily="34" charset="0"/>
              </a:rPr>
            </a:b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the major economic constraints for EPC projects may be summarized as follows:</a:t>
            </a:r>
          </a:p>
          <a:p>
            <a:pPr marL="0" indent="0" defTabSz="358775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en-GB" altLang="en-US" sz="2000" dirty="0">
              <a:latin typeface="Calibri Light" panose="020F0302020204030204" pitchFamily="34" charset="0"/>
            </a:endParaRP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2000" dirty="0">
                <a:latin typeface="Calibri Light" panose="020F0302020204030204" pitchFamily="34" charset="0"/>
              </a:rPr>
              <a:t>If the total cost of an EPC project shall be </a:t>
            </a:r>
            <a:r>
              <a:rPr lang="en-GB" altLang="en-US" sz="2000" u="sng" dirty="0">
                <a:latin typeface="Calibri Light" panose="020F0302020204030204" pitchFamily="34" charset="0"/>
              </a:rPr>
              <a:t>paid completely </a:t>
            </a:r>
            <a:r>
              <a:rPr lang="en-GB" altLang="en-US" sz="2000" dirty="0">
                <a:latin typeface="Calibri Light" panose="020F0302020204030204" pitchFamily="34" charset="0"/>
              </a:rPr>
              <a:t>from future savings, the </a:t>
            </a: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net present value of total project life cycle cost </a:t>
            </a:r>
            <a:r>
              <a:rPr lang="en-GB" altLang="en-US" sz="2000" i="1" dirty="0">
                <a:latin typeface="Calibri Light" panose="020F0302020204030204" pitchFamily="34" charset="0"/>
              </a:rPr>
              <a:t>(minus subsidies)</a:t>
            </a:r>
            <a:br>
              <a:rPr lang="en-GB" altLang="en-US" sz="2000" i="1" dirty="0">
                <a:latin typeface="Calibri Light" panose="020F0302020204030204" pitchFamily="34" charset="0"/>
              </a:rPr>
            </a:br>
            <a:r>
              <a:rPr lang="en-GB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  <a:t>must not exceed </a:t>
            </a:r>
            <a:br>
              <a:rPr lang="en-GB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</a:br>
            <a:r>
              <a:rPr lang="en-GB" altLang="en-US" sz="2000" dirty="0">
                <a:latin typeface="Calibri Light" panose="020F0302020204030204" pitchFamily="34" charset="0"/>
              </a:rPr>
              <a:t>the </a:t>
            </a: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net present value of future savings </a:t>
            </a:r>
            <a:r>
              <a:rPr lang="en-GB" altLang="en-US" sz="2000" i="1" dirty="0">
                <a:latin typeface="Calibri Light" panose="020F0302020204030204" pitchFamily="34" charset="0"/>
              </a:rPr>
              <a:t>(minus additional cost) </a:t>
            </a:r>
            <a:r>
              <a:rPr lang="en-GB" altLang="en-US" sz="2000" dirty="0">
                <a:latin typeface="Calibri Light" panose="020F0302020204030204" pitchFamily="34" charset="0"/>
              </a:rPr>
              <a:t>accumulated during contract duration.</a:t>
            </a: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endParaRPr lang="en-GB" altLang="en-US" sz="2000" dirty="0">
              <a:latin typeface="Calibri Light" panose="020F0302020204030204" pitchFamily="34" charset="0"/>
            </a:endParaRP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2000" dirty="0">
                <a:latin typeface="Calibri Light" panose="020F0302020204030204" pitchFamily="34" charset="0"/>
              </a:rPr>
              <a:t>If the </a:t>
            </a: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net present value (NPV) of total project life cycle cost </a:t>
            </a:r>
            <a:r>
              <a:rPr lang="en-US" altLang="en-US" sz="2000" dirty="0">
                <a:latin typeface="Calibri Light" panose="020F0302020204030204" pitchFamily="34" charset="0"/>
              </a:rPr>
              <a:t>(minus subsidies)</a:t>
            </a:r>
            <a:br>
              <a:rPr lang="en-US" altLang="en-US" sz="2000" dirty="0">
                <a:latin typeface="Calibri Light" panose="020F0302020204030204" pitchFamily="34" charset="0"/>
              </a:rPr>
            </a:br>
            <a:r>
              <a:rPr lang="en-GB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  <a:t>is higher than </a:t>
            </a:r>
            <a:br>
              <a:rPr lang="en-GB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</a:br>
            <a:r>
              <a:rPr lang="en-GB" altLang="en-US" sz="2000" dirty="0">
                <a:latin typeface="Calibri Light" panose="020F0302020204030204" pitchFamily="34" charset="0"/>
              </a:rPr>
              <a:t>the </a:t>
            </a:r>
            <a:r>
              <a:rPr lang="en-GB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net present value of future savings </a:t>
            </a:r>
            <a:r>
              <a:rPr lang="en-GB" altLang="en-US" sz="2000" i="1" dirty="0">
                <a:latin typeface="Calibri Light" panose="020F0302020204030204" pitchFamily="34" charset="0"/>
              </a:rPr>
              <a:t>(minus additional cost) accumulated </a:t>
            </a:r>
            <a:r>
              <a:rPr lang="en-GB" altLang="en-US" sz="2000" dirty="0">
                <a:latin typeface="Calibri Light" panose="020F0302020204030204" pitchFamily="34" charset="0"/>
              </a:rPr>
              <a:t>during contract duration, the total cost of an EPC project can be </a:t>
            </a:r>
            <a:r>
              <a:rPr lang="en-GB" altLang="en-US" sz="2000" u="sng" dirty="0">
                <a:latin typeface="Calibri Light" panose="020F0302020204030204" pitchFamily="34" charset="0"/>
              </a:rPr>
              <a:t>paid only in part </a:t>
            </a:r>
            <a:r>
              <a:rPr lang="en-GB" altLang="en-US" sz="2000" dirty="0">
                <a:latin typeface="Calibri Light" panose="020F0302020204030204" pitchFamily="34" charset="0"/>
              </a:rPr>
              <a:t>from future savings.</a:t>
            </a:r>
            <a:endParaRPr lang="en-US" altLang="en-US" sz="2000" i="1" dirty="0">
              <a:latin typeface="Calibri Light" panose="020F03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8"/>
    </mc:Choice>
    <mc:Fallback xmlns="">
      <p:transition spd="slow" advTm="5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023938"/>
            <a:ext cx="6869113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feld 1"/>
          <p:cNvSpPr txBox="1">
            <a:spLocks noChangeArrowheads="1"/>
          </p:cNvSpPr>
          <p:nvPr/>
        </p:nvSpPr>
        <p:spPr bwMode="auto">
          <a:xfrm>
            <a:off x="7373938" y="908050"/>
            <a:ext cx="1584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 Light" pitchFamily="34" charset="0"/>
              </a:rPr>
              <a:t>Guaranteed savings:  100,000 € per year</a:t>
            </a:r>
          </a:p>
          <a:p>
            <a:pPr eaLnBrk="1" hangingPunct="1"/>
            <a:br>
              <a:rPr lang="en-US" altLang="en-US" sz="1200">
                <a:latin typeface="Calibri Light" pitchFamily="34" charset="0"/>
              </a:rPr>
            </a:br>
            <a:r>
              <a:rPr lang="en-US" altLang="en-US" sz="1200">
                <a:latin typeface="Calibri Light" pitchFamily="34" charset="0"/>
              </a:rPr>
              <a:t>Discount rate: </a:t>
            </a:r>
            <a:r>
              <a:rPr lang="en-US" altLang="en-US" sz="1200" b="1">
                <a:solidFill>
                  <a:srgbClr val="008000"/>
                </a:solidFill>
                <a:latin typeface="Calibri Light" pitchFamily="34" charset="0"/>
              </a:rPr>
              <a:t>1%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7092950" y="1649413"/>
            <a:ext cx="28733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feld 10258"/>
          <p:cNvSpPr txBox="1">
            <a:spLocks noChangeArrowheads="1"/>
          </p:cNvSpPr>
          <p:nvPr/>
        </p:nvSpPr>
        <p:spPr bwMode="auto">
          <a:xfrm rot="-5400000">
            <a:off x="-1527175" y="3390900"/>
            <a:ext cx="3609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Calibri Light" pitchFamily="34" charset="0"/>
              </a:rPr>
              <a:t>Accumulated NPV of future savings (in 1,000 €)</a:t>
            </a:r>
          </a:p>
        </p:txBody>
      </p:sp>
      <p:sp>
        <p:nvSpPr>
          <p:cNvPr id="31752" name="Textfeld 10259"/>
          <p:cNvSpPr txBox="1">
            <a:spLocks noChangeArrowheads="1"/>
          </p:cNvSpPr>
          <p:nvPr/>
        </p:nvSpPr>
        <p:spPr bwMode="auto">
          <a:xfrm>
            <a:off x="2843213" y="6189663"/>
            <a:ext cx="2860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Calibri Light" pitchFamily="34" charset="0"/>
              </a:rPr>
              <a:t>Number of years of contract duration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>
            <a:off x="7086600" y="2060575"/>
            <a:ext cx="28733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7086600" y="2420938"/>
            <a:ext cx="28733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7108825" y="2708275"/>
            <a:ext cx="28733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7119938" y="2924175"/>
            <a:ext cx="28733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8" name="Textfeld 27"/>
          <p:cNvSpPr txBox="1">
            <a:spLocks noChangeArrowheads="1"/>
          </p:cNvSpPr>
          <p:nvPr/>
        </p:nvSpPr>
        <p:spPr bwMode="auto">
          <a:xfrm>
            <a:off x="7407275" y="1922463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 Light" pitchFamily="34" charset="0"/>
              </a:rPr>
              <a:t>Discount rate: </a:t>
            </a:r>
            <a:r>
              <a:rPr lang="en-US" altLang="en-US" sz="1200" b="1">
                <a:solidFill>
                  <a:srgbClr val="008000"/>
                </a:solidFill>
                <a:latin typeface="Calibri Light" pitchFamily="34" charset="0"/>
              </a:rPr>
              <a:t>2%</a:t>
            </a:r>
          </a:p>
        </p:txBody>
      </p:sp>
      <p:sp>
        <p:nvSpPr>
          <p:cNvPr id="31759" name="Textfeld 28"/>
          <p:cNvSpPr txBox="1">
            <a:spLocks noChangeArrowheads="1"/>
          </p:cNvSpPr>
          <p:nvPr/>
        </p:nvSpPr>
        <p:spPr bwMode="auto">
          <a:xfrm>
            <a:off x="7380288" y="2282825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 Light" pitchFamily="34" charset="0"/>
              </a:rPr>
              <a:t>Discount rate:  </a:t>
            </a:r>
            <a:r>
              <a:rPr lang="en-US" altLang="en-US" sz="1200" b="1">
                <a:solidFill>
                  <a:srgbClr val="008000"/>
                </a:solidFill>
                <a:latin typeface="Calibri Light" pitchFamily="34" charset="0"/>
              </a:rPr>
              <a:t>3%</a:t>
            </a:r>
          </a:p>
        </p:txBody>
      </p:sp>
      <p:sp>
        <p:nvSpPr>
          <p:cNvPr id="31760" name="Textfeld 29"/>
          <p:cNvSpPr txBox="1">
            <a:spLocks noChangeArrowheads="1"/>
          </p:cNvSpPr>
          <p:nvPr/>
        </p:nvSpPr>
        <p:spPr bwMode="auto">
          <a:xfrm>
            <a:off x="7396163" y="2559050"/>
            <a:ext cx="13700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 Light" pitchFamily="34" charset="0"/>
              </a:rPr>
              <a:t>Discount rate: </a:t>
            </a:r>
            <a:r>
              <a:rPr lang="en-US" altLang="en-US" sz="1200" b="1">
                <a:solidFill>
                  <a:srgbClr val="008000"/>
                </a:solidFill>
                <a:latin typeface="Calibri Light" pitchFamily="34" charset="0"/>
              </a:rPr>
              <a:t>4%</a:t>
            </a:r>
          </a:p>
        </p:txBody>
      </p:sp>
      <p:sp>
        <p:nvSpPr>
          <p:cNvPr id="31761" name="Textfeld 30"/>
          <p:cNvSpPr txBox="1">
            <a:spLocks noChangeArrowheads="1"/>
          </p:cNvSpPr>
          <p:nvPr/>
        </p:nvSpPr>
        <p:spPr bwMode="auto">
          <a:xfrm>
            <a:off x="7396163" y="2786063"/>
            <a:ext cx="1370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 Light" pitchFamily="34" charset="0"/>
              </a:rPr>
              <a:t>Discount rate: </a:t>
            </a:r>
            <a:r>
              <a:rPr lang="en-US" altLang="en-US" sz="1200" b="1">
                <a:solidFill>
                  <a:srgbClr val="008000"/>
                </a:solidFill>
                <a:latin typeface="Calibri Light" pitchFamily="34" charset="0"/>
              </a:rPr>
              <a:t>5%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80"/>
    </mc:Choice>
    <mc:Fallback xmlns="">
      <p:transition spd="slow" advTm="16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176338"/>
            <a:ext cx="8270875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Foliennummernplatzhalter 14"/>
          <p:cNvSpPr>
            <a:spLocks noGrp="1"/>
          </p:cNvSpPr>
          <p:nvPr>
            <p:ph type="sldNum" sz="quarter" idx="10"/>
          </p:nvPr>
        </p:nvSpPr>
        <p:spPr bwMode="auto">
          <a:xfrm>
            <a:off x="7010400" y="6661150"/>
            <a:ext cx="2133600" cy="1968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dirty="0">
                <a:solidFill>
                  <a:srgbClr val="009A46"/>
                </a:solidFill>
                <a:latin typeface="Calibri Light" panose="020F0302020204030204" pitchFamily="34" charset="0"/>
              </a:rPr>
              <a:t>Slide N° </a:t>
            </a:r>
            <a:fld id="{84D8B816-BD82-4480-8281-2433A1185181}" type="slidenum">
              <a:rPr lang="de-DE" altLang="en-US" smtClean="0">
                <a:solidFill>
                  <a:srgbClr val="009A46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altLang="en-US" dirty="0">
              <a:solidFill>
                <a:srgbClr val="009A46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819525" y="1606550"/>
            <a:ext cx="2670175" cy="461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latin typeface="Calibri Light" panose="020F0302020204030204" pitchFamily="34" charset="0"/>
              </a:rPr>
              <a:t>Accumulated NPV of guaranteed savings</a:t>
            </a:r>
            <a:br>
              <a:rPr lang="en-US" sz="1200" dirty="0">
                <a:latin typeface="Calibri Light" panose="020F0302020204030204" pitchFamily="34" charset="0"/>
              </a:rPr>
            </a:br>
            <a:r>
              <a:rPr lang="en-US" sz="1200" dirty="0">
                <a:latin typeface="Calibri Light" panose="020F0302020204030204" pitchFamily="34" charset="0"/>
              </a:rPr>
              <a:t>Discount rate: 1</a:t>
            </a:r>
            <a:r>
              <a:rPr lang="en-US" sz="1200" b="1" dirty="0">
                <a:latin typeface="Calibri Light" panose="020F0302020204030204" pitchFamily="34" charset="0"/>
              </a:rPr>
              <a:t>%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699250" y="1773238"/>
            <a:ext cx="1300163" cy="277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latin typeface="Calibri Light" panose="020F0302020204030204" pitchFamily="34" charset="0"/>
              </a:rPr>
              <a:t>Discount rate:  </a:t>
            </a:r>
            <a:r>
              <a:rPr lang="en-US" sz="1200" b="1" dirty="0">
                <a:latin typeface="Calibri Light" panose="020F0302020204030204" pitchFamily="34" charset="0"/>
              </a:rPr>
              <a:t>3%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131050" y="2349500"/>
            <a:ext cx="1300163" cy="276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latin typeface="Calibri Light" panose="020F0302020204030204" pitchFamily="34" charset="0"/>
              </a:rPr>
              <a:t>Discount rate:  </a:t>
            </a:r>
            <a:r>
              <a:rPr lang="en-US" sz="1200" b="1" dirty="0">
                <a:latin typeface="Calibri Light" panose="020F0302020204030204" pitchFamily="34" charset="0"/>
              </a:rPr>
              <a:t>5%</a:t>
            </a:r>
          </a:p>
        </p:txBody>
      </p:sp>
      <p:sp>
        <p:nvSpPr>
          <p:cNvPr id="32776" name="Textfeld 8"/>
          <p:cNvSpPr txBox="1">
            <a:spLocks noChangeArrowheads="1"/>
          </p:cNvSpPr>
          <p:nvPr/>
        </p:nvSpPr>
        <p:spPr bwMode="auto">
          <a:xfrm>
            <a:off x="2124075" y="908050"/>
            <a:ext cx="6061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Calibri Light" pitchFamily="34" charset="0"/>
              </a:rPr>
              <a:t>Total cost o the project (NPV) : 750,000 €   Guaranteed savings: 100,000 € per year</a:t>
            </a:r>
          </a:p>
        </p:txBody>
      </p:sp>
      <p:sp>
        <p:nvSpPr>
          <p:cNvPr id="32777" name="Textfeld 27"/>
          <p:cNvSpPr txBox="1">
            <a:spLocks noChangeArrowheads="1"/>
          </p:cNvSpPr>
          <p:nvPr/>
        </p:nvSpPr>
        <p:spPr bwMode="auto">
          <a:xfrm rot="-5400000">
            <a:off x="-1301749" y="3225800"/>
            <a:ext cx="3702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Calibri Light" pitchFamily="34" charset="0"/>
              </a:rPr>
              <a:t>Accumulated NPV of future savings (in 1,000 €)</a:t>
            </a:r>
          </a:p>
        </p:txBody>
      </p:sp>
      <p:sp>
        <p:nvSpPr>
          <p:cNvPr id="32778" name="Textfeld 28"/>
          <p:cNvSpPr txBox="1">
            <a:spLocks noChangeArrowheads="1"/>
          </p:cNvSpPr>
          <p:nvPr/>
        </p:nvSpPr>
        <p:spPr bwMode="auto">
          <a:xfrm>
            <a:off x="3697288" y="5853113"/>
            <a:ext cx="14573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Calibri Light" pitchFamily="34" charset="0"/>
              </a:rPr>
              <a:t>Contract duration</a:t>
            </a:r>
          </a:p>
        </p:txBody>
      </p:sp>
      <p:pic>
        <p:nvPicPr>
          <p:cNvPr id="32779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38100"/>
            <a:ext cx="1833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feld 27"/>
          <p:cNvSpPr txBox="1">
            <a:spLocks noChangeArrowheads="1"/>
          </p:cNvSpPr>
          <p:nvPr/>
        </p:nvSpPr>
        <p:spPr bwMode="auto">
          <a:xfrm>
            <a:off x="1547813" y="3186113"/>
            <a:ext cx="12414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altLang="en-US" sz="1200" dirty="0">
                <a:solidFill>
                  <a:srgbClr val="C00000"/>
                </a:solidFill>
                <a:latin typeface="Calibri Light" pitchFamily="34" charset="0"/>
              </a:rPr>
              <a:t>Total project cost</a:t>
            </a:r>
            <a:br>
              <a:rPr lang="en-US" altLang="en-US" sz="1200" dirty="0">
                <a:solidFill>
                  <a:srgbClr val="C00000"/>
                </a:solidFill>
                <a:latin typeface="Calibri Light" pitchFamily="34" charset="0"/>
              </a:rPr>
            </a:br>
            <a:r>
              <a:rPr lang="en-US" altLang="en-US" sz="1200" dirty="0">
                <a:solidFill>
                  <a:srgbClr val="C00000"/>
                </a:solidFill>
                <a:latin typeface="Calibri Light" pitchFamily="34" charset="0"/>
              </a:rPr>
              <a:t>(NPV in 1,000 €)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48"/>
    </mc:Choice>
    <mc:Fallback xmlns="">
      <p:transition spd="slow" advTm="13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255713"/>
            <a:ext cx="6408737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55950" y="1370013"/>
            <a:ext cx="2670175" cy="646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latin typeface="Calibri Light" panose="020F0302020204030204" pitchFamily="34" charset="0"/>
              </a:rPr>
              <a:t>Accumulated NPV of guaranteed savings</a:t>
            </a:r>
            <a:br>
              <a:rPr lang="en-US" sz="1200" dirty="0">
                <a:latin typeface="Calibri Light" panose="020F0302020204030204" pitchFamily="34" charset="0"/>
              </a:rPr>
            </a:br>
            <a:r>
              <a:rPr lang="en-US" sz="1200" dirty="0">
                <a:latin typeface="Calibri Light" panose="020F0302020204030204" pitchFamily="34" charset="0"/>
              </a:rPr>
              <a:t>Discount rate: </a:t>
            </a:r>
            <a:br>
              <a:rPr lang="en-US" sz="1200" dirty="0">
                <a:latin typeface="Calibri Light" panose="020F0302020204030204" pitchFamily="34" charset="0"/>
              </a:rPr>
            </a:br>
            <a:r>
              <a:rPr lang="en-US" sz="1200" dirty="0">
                <a:latin typeface="Calibri Light" panose="020F0302020204030204" pitchFamily="34" charset="0"/>
              </a:rPr>
              <a:t>3</a:t>
            </a:r>
            <a:r>
              <a:rPr lang="en-US" sz="1200" b="1" dirty="0">
                <a:latin typeface="Calibri Light" panose="020F0302020204030204" pitchFamily="34" charset="0"/>
              </a:rPr>
              <a:t>%</a:t>
            </a:r>
          </a:p>
        </p:txBody>
      </p:sp>
      <p:sp>
        <p:nvSpPr>
          <p:cNvPr id="33798" name="Textfeld 8"/>
          <p:cNvSpPr txBox="1">
            <a:spLocks noChangeArrowheads="1"/>
          </p:cNvSpPr>
          <p:nvPr/>
        </p:nvSpPr>
        <p:spPr bwMode="auto">
          <a:xfrm>
            <a:off x="2411413" y="947738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Calibri Light" pitchFamily="34" charset="0"/>
              </a:rPr>
              <a:t>Guaranteed savings: 100,000 € per year</a:t>
            </a:r>
          </a:p>
        </p:txBody>
      </p:sp>
      <p:sp>
        <p:nvSpPr>
          <p:cNvPr id="33799" name="Textfeld 9"/>
          <p:cNvSpPr txBox="1">
            <a:spLocks noChangeArrowheads="1"/>
          </p:cNvSpPr>
          <p:nvPr/>
        </p:nvSpPr>
        <p:spPr bwMode="auto">
          <a:xfrm rot="-5400000">
            <a:off x="-1493837" y="3422650"/>
            <a:ext cx="3902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Calibri Light" pitchFamily="34" charset="0"/>
              </a:rPr>
              <a:t>Accumulated NPV of future savings (NPV in  1000 €)</a:t>
            </a:r>
          </a:p>
        </p:txBody>
      </p:sp>
      <p:sp>
        <p:nvSpPr>
          <p:cNvPr id="33800" name="Textfeld 10"/>
          <p:cNvSpPr txBox="1">
            <a:spLocks noChangeArrowheads="1"/>
          </p:cNvSpPr>
          <p:nvPr/>
        </p:nvSpPr>
        <p:spPr bwMode="auto">
          <a:xfrm>
            <a:off x="2954338" y="6170613"/>
            <a:ext cx="29051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Calibri Light" pitchFamily="34" charset="0"/>
              </a:rPr>
              <a:t>Necessary contract duration (in years)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4435475" y="2016125"/>
            <a:ext cx="496888" cy="754063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767388" y="3284538"/>
            <a:ext cx="2065337" cy="831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latin typeface="Calibri Light" panose="020F0302020204030204" pitchFamily="34" charset="0"/>
              </a:rPr>
              <a:t>Building owner takes </a:t>
            </a:r>
            <a:br>
              <a:rPr lang="en-US" sz="1200" dirty="0">
                <a:latin typeface="Calibri Light" panose="020F0302020204030204" pitchFamily="34" charset="0"/>
              </a:rPr>
            </a:br>
            <a:r>
              <a:rPr lang="en-US" sz="1200" b="1" dirty="0">
                <a:latin typeface="Calibri Light" panose="020F0302020204030204" pitchFamily="34" charset="0"/>
              </a:rPr>
              <a:t>20% of the guaranteed savings </a:t>
            </a:r>
            <a:br>
              <a:rPr lang="en-US" sz="1200" b="1" dirty="0">
                <a:latin typeface="Calibri Light" panose="020F0302020204030204" pitchFamily="34" charset="0"/>
              </a:rPr>
            </a:br>
            <a:r>
              <a:rPr lang="en-US" sz="1200" dirty="0">
                <a:latin typeface="Calibri Light" panose="020F0302020204030204" pitchFamily="34" charset="0"/>
              </a:rPr>
              <a:t>on its own account </a:t>
            </a:r>
            <a:br>
              <a:rPr lang="en-US" sz="1200" dirty="0">
                <a:latin typeface="Calibri Light" panose="020F0302020204030204" pitchFamily="34" charset="0"/>
              </a:rPr>
            </a:br>
            <a:r>
              <a:rPr lang="en-US" sz="1200" dirty="0">
                <a:latin typeface="Calibri Light" panose="020F0302020204030204" pitchFamily="34" charset="0"/>
              </a:rPr>
              <a:t>during contract duration.</a:t>
            </a:r>
            <a:endParaRPr lang="en-US" sz="1200" b="1" dirty="0">
              <a:latin typeface="Calibri Light" panose="020F0302020204030204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6535738" y="2254250"/>
            <a:ext cx="196850" cy="1030288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4435475" y="4941888"/>
            <a:ext cx="928688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5" name="Textfeld 22"/>
          <p:cNvSpPr txBox="1">
            <a:spLocks noChangeArrowheads="1"/>
          </p:cNvSpPr>
          <p:nvPr/>
        </p:nvSpPr>
        <p:spPr bwMode="auto">
          <a:xfrm>
            <a:off x="4395788" y="5003800"/>
            <a:ext cx="1008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en-US" sz="1000">
                <a:latin typeface="Calibri Light" pitchFamily="34" charset="0"/>
              </a:rPr>
              <a:t>Pronlongation of necessary </a:t>
            </a:r>
            <a:r>
              <a:rPr lang="en-US" altLang="en-US" sz="1000">
                <a:latin typeface="Calibri Light" pitchFamily="34" charset="0"/>
              </a:rPr>
              <a:t>contract</a:t>
            </a:r>
            <a:r>
              <a:rPr lang="de-DE" altLang="en-US" sz="1000">
                <a:latin typeface="Calibri Light" pitchFamily="34" charset="0"/>
              </a:rPr>
              <a:t> duration</a:t>
            </a:r>
            <a:endParaRPr lang="en-GB" altLang="en-US" sz="1000">
              <a:latin typeface="Calibri Light" pitchFamily="34" charset="0"/>
            </a:endParaRPr>
          </a:p>
        </p:txBody>
      </p:sp>
      <p:sp>
        <p:nvSpPr>
          <p:cNvPr id="33807" name="Textfeld 27"/>
          <p:cNvSpPr txBox="1">
            <a:spLocks noChangeArrowheads="1"/>
          </p:cNvSpPr>
          <p:nvPr/>
        </p:nvSpPr>
        <p:spPr bwMode="auto">
          <a:xfrm>
            <a:off x="1625600" y="2905125"/>
            <a:ext cx="12414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altLang="en-US" sz="1200">
                <a:solidFill>
                  <a:srgbClr val="C00000"/>
                </a:solidFill>
                <a:latin typeface="Calibri Light" pitchFamily="34" charset="0"/>
              </a:rPr>
              <a:t>Total project cost</a:t>
            </a:r>
            <a:br>
              <a:rPr lang="en-US" altLang="en-US" sz="1200">
                <a:solidFill>
                  <a:srgbClr val="C00000"/>
                </a:solidFill>
                <a:latin typeface="Calibri Light" pitchFamily="34" charset="0"/>
              </a:rPr>
            </a:br>
            <a:r>
              <a:rPr lang="en-US" altLang="en-US" sz="1200">
                <a:solidFill>
                  <a:srgbClr val="C00000"/>
                </a:solidFill>
                <a:latin typeface="Calibri Light" pitchFamily="34" charset="0"/>
              </a:rPr>
              <a:t>(NPV in 1,000 €)</a:t>
            </a:r>
          </a:p>
        </p:txBody>
      </p:sp>
      <p:sp>
        <p:nvSpPr>
          <p:cNvPr id="7" name="Ellipse 6"/>
          <p:cNvSpPr/>
          <p:nvPr/>
        </p:nvSpPr>
        <p:spPr>
          <a:xfrm>
            <a:off x="796925" y="3003550"/>
            <a:ext cx="503238" cy="2952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15"/>
    </mc:Choice>
    <mc:Fallback xmlns="">
      <p:transition spd="slow" advTm="108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3F54-5C5B-4BAD-B102-A1736941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63957"/>
            <a:ext cx="8229600" cy="934599"/>
          </a:xfrm>
        </p:spPr>
        <p:txBody>
          <a:bodyPr>
            <a:normAutofit/>
          </a:bodyPr>
          <a:lstStyle/>
          <a:p>
            <a:r>
              <a:rPr lang="en-GB" sz="4800" spc="300" dirty="0">
                <a:solidFill>
                  <a:srgbClr val="053062"/>
                </a:solidFill>
                <a:latin typeface="ProximaNova-Extrabld"/>
              </a:rPr>
              <a:t>Cont</a:t>
            </a:r>
            <a:r>
              <a:rPr lang="en-HK" sz="4800" spc="300" dirty="0">
                <a:solidFill>
                  <a:srgbClr val="053062"/>
                </a:solidFill>
                <a:latin typeface="ProximaNova-Extrabld"/>
              </a:rPr>
              <a:t>act</a:t>
            </a:r>
            <a:r>
              <a:rPr lang="fr-BE" sz="4800" spc="300" dirty="0">
                <a:solidFill>
                  <a:srgbClr val="053062"/>
                </a:solidFill>
                <a:latin typeface="ProximaNova-Extrabld"/>
              </a:rPr>
              <a:t> us</a:t>
            </a:r>
            <a:r>
              <a:rPr lang="en-GB" sz="4800" spc="300" dirty="0">
                <a:solidFill>
                  <a:srgbClr val="053062"/>
                </a:solidFill>
                <a:latin typeface="ProximaNova-Extrabld"/>
              </a:rPr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20317-E8EA-4414-A281-A01F79C16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5466" y="5376831"/>
            <a:ext cx="2133600" cy="365125"/>
          </a:xfrm>
        </p:spPr>
        <p:txBody>
          <a:bodyPr/>
          <a:lstStyle/>
          <a:p>
            <a:fld id="{4E6B386F-75EA-2347-AA44-8123F513AD2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DE5C5-0BAE-42C9-9A5A-A907D7B9A0FB}"/>
              </a:ext>
            </a:extLst>
          </p:cNvPr>
          <p:cNvSpPr txBox="1"/>
          <p:nvPr/>
        </p:nvSpPr>
        <p:spPr>
          <a:xfrm>
            <a:off x="3802688" y="4316965"/>
            <a:ext cx="2471841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053062"/>
                </a:solidFill>
                <a:latin typeface="ProximaNova-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www.meetmed.org</a:t>
            </a:r>
            <a:br>
              <a:rPr lang="fr-BE" dirty="0">
                <a:solidFill>
                  <a:srgbClr val="053062"/>
                </a:solidFill>
                <a:latin typeface="ProximaNova-Regular"/>
              </a:rPr>
            </a:br>
            <a:r>
              <a:rPr lang="en-HK" dirty="0" err="1">
                <a:solidFill>
                  <a:srgbClr val="053062"/>
                </a:solidFill>
                <a:latin typeface="ProximaNova-Regular"/>
              </a:rPr>
              <a:t>meetMED</a:t>
            </a:r>
            <a:r>
              <a:rPr lang="fr-BE" dirty="0">
                <a:solidFill>
                  <a:srgbClr val="053062"/>
                </a:solidFill>
                <a:latin typeface="ProximaNova-Regular"/>
              </a:rPr>
              <a:t> Project</a:t>
            </a:r>
          </a:p>
          <a:p>
            <a:pPr>
              <a:lnSpc>
                <a:spcPct val="150000"/>
              </a:lnSpc>
            </a:pPr>
            <a:r>
              <a:rPr lang="fr-BE" dirty="0">
                <a:solidFill>
                  <a:srgbClr val="053062"/>
                </a:solidFill>
              </a:rPr>
              <a:t>@meetmed1</a:t>
            </a:r>
          </a:p>
        </p:txBody>
      </p:sp>
      <p:pic>
        <p:nvPicPr>
          <p:cNvPr id="1026" name="Picture 2" descr="Risultati immagini per twitter icon">
            <a:extLst>
              <a:ext uri="{FF2B5EF4-FFF2-40B4-BE49-F238E27FC236}">
                <a16:creationId xmlns:a16="http://schemas.microsoft.com/office/drawing/2014/main" id="{220DD3D0-2276-433F-90BA-E2E1A10E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47" y="5033486"/>
            <a:ext cx="261092" cy="26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C18DE317-50F1-4796-AB3C-F071367D13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6188" y="4671083"/>
            <a:ext cx="221957" cy="2312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9FC41-4E2F-4914-911A-6839537CE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5" b="93213" l="9211" r="92544">
                        <a14:foregroundMark x1="67982" y1="70136" x2="67982" y2="70136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114" y="4332828"/>
            <a:ext cx="332603" cy="322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99B0BC-6FA7-446A-9802-F48C1DCA66E5}"/>
              </a:ext>
            </a:extLst>
          </p:cNvPr>
          <p:cNvSpPr txBox="1"/>
          <p:nvPr/>
        </p:nvSpPr>
        <p:spPr>
          <a:xfrm>
            <a:off x="2290439" y="2951664"/>
            <a:ext cx="44743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53063"/>
                </a:solidFill>
                <a:latin typeface="ProximaNova-Regular"/>
                <a:cs typeface="Arial"/>
              </a:rPr>
              <a:t>For any inquires or comments, please don’t hesitate to contact 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F2866E-3FC9-4D55-A5D7-E7FAA5E77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31" y="5736410"/>
            <a:ext cx="3409016" cy="800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5E1E6-A6DF-4F31-B004-E56999AAB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439" y="1765087"/>
            <a:ext cx="4631884" cy="10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1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Inhaltsplatzhalter 29"/>
          <p:cNvSpPr>
            <a:spLocks noGrp="1"/>
          </p:cNvSpPr>
          <p:nvPr>
            <p:ph idx="1"/>
          </p:nvPr>
        </p:nvSpPr>
        <p:spPr>
          <a:xfrm>
            <a:off x="107950" y="981075"/>
            <a:ext cx="8797925" cy="5543550"/>
          </a:xfrm>
        </p:spPr>
        <p:txBody>
          <a:bodyPr/>
          <a:lstStyle/>
          <a:p>
            <a:pPr marL="0" indent="0" defTabSz="358775"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GB" altLang="en-US" b="1" dirty="0">
                <a:latin typeface="Calibri Light" panose="020F0302020204030204" pitchFamily="34" charset="0"/>
              </a:rPr>
              <a:t>Energy Performance Contracting (EPC) is also:</a:t>
            </a:r>
          </a:p>
          <a:p>
            <a:pPr marL="360363" lvl="1" indent="0" defTabSz="358775" eaLnBrk="1" hangingPunct="1">
              <a:buFont typeface="Arial" charset="0"/>
              <a:buNone/>
              <a:defRPr/>
            </a:pPr>
            <a:endParaRPr lang="en-GB" altLang="en-US" i="1" dirty="0">
              <a:latin typeface="Calibri Light" panose="020F0302020204030204" pitchFamily="34" charset="0"/>
            </a:endParaRPr>
          </a:p>
          <a:p>
            <a:pPr marL="719138" lvl="1" indent="-358775" algn="just" defTabSz="358775" eaLnBrk="1" hangingPunct="1">
              <a:buFont typeface="Arial" charset="0"/>
              <a:buChar char="•"/>
              <a:defRPr/>
            </a:pPr>
            <a:r>
              <a:rPr lang="en-GB" altLang="en-US" i="1" dirty="0">
                <a:latin typeface="Calibri Light" panose="020F0302020204030204" pitchFamily="34" charset="0"/>
              </a:rPr>
              <a:t>… a form of </a:t>
            </a:r>
            <a:r>
              <a:rPr lang="en-GB" altLang="en-US" i="1" dirty="0">
                <a:solidFill>
                  <a:srgbClr val="008000"/>
                </a:solidFill>
                <a:latin typeface="Calibri Light" panose="020F0302020204030204" pitchFamily="34" charset="0"/>
              </a:rPr>
              <a:t>‘creative financing’</a:t>
            </a:r>
            <a:r>
              <a:rPr lang="en-GB" altLang="en-US" i="1" dirty="0">
                <a:latin typeface="Calibri Light" panose="020F0302020204030204" pitchFamily="34" charset="0"/>
              </a:rPr>
              <a:t> for capital improvement which allows </a:t>
            </a:r>
            <a:r>
              <a:rPr lang="en-GB" altLang="en-US" i="1" dirty="0">
                <a:solidFill>
                  <a:srgbClr val="008000"/>
                </a:solidFill>
                <a:latin typeface="Calibri Light" panose="020F0302020204030204" pitchFamily="34" charset="0"/>
              </a:rPr>
              <a:t>funding energy upgrades </a:t>
            </a:r>
            <a:r>
              <a:rPr lang="en-GB" altLang="en-US" i="1" dirty="0">
                <a:latin typeface="Calibri Light" panose="020F0302020204030204" pitchFamily="34" charset="0"/>
              </a:rPr>
              <a:t>from cost reductions. (JRC-IET)</a:t>
            </a:r>
          </a:p>
          <a:p>
            <a:pPr marL="719138" lvl="1" indent="-358775" defTabSz="358775" eaLnBrk="1" hangingPunct="1">
              <a:buFont typeface="Arial" charset="0"/>
              <a:buChar char="•"/>
              <a:defRPr/>
            </a:pPr>
            <a:endParaRPr lang="en-GB" altLang="en-US" i="1" dirty="0">
              <a:latin typeface="Calibri Light" panose="020F0302020204030204" pitchFamily="34" charset="0"/>
            </a:endParaRPr>
          </a:p>
          <a:p>
            <a:pPr marL="719138" lvl="1" indent="-358775" algn="just" defTabSz="358775" eaLnBrk="1" hangingPunct="1">
              <a:buFont typeface="Arial" charset="0"/>
              <a:buChar char="•"/>
              <a:defRPr/>
            </a:pPr>
            <a:r>
              <a:rPr lang="en-GB" altLang="en-US" i="1" dirty="0">
                <a:latin typeface="Calibri Light" panose="020F0302020204030204" pitchFamily="34" charset="0"/>
              </a:rPr>
              <a:t>… the </a:t>
            </a:r>
            <a:r>
              <a:rPr lang="en-GB" altLang="en-US" i="1" dirty="0">
                <a:solidFill>
                  <a:srgbClr val="008000"/>
                </a:solidFill>
                <a:latin typeface="Calibri Light" panose="020F0302020204030204" pitchFamily="34" charset="0"/>
              </a:rPr>
              <a:t>procurement of works and services on the basis of net present value of </a:t>
            </a:r>
            <a:r>
              <a:rPr lang="en-GB" altLang="en-US" i="1" dirty="0">
                <a:latin typeface="Calibri Light" panose="020F0302020204030204" pitchFamily="34" charset="0"/>
              </a:rPr>
              <a:t>future energy savings. (EBRD)</a:t>
            </a:r>
          </a:p>
          <a:p>
            <a:pPr marL="719138" lvl="1" indent="-358775" defTabSz="358775" eaLnBrk="1" hangingPunct="1">
              <a:buFont typeface="Arial" charset="0"/>
              <a:buChar char="•"/>
              <a:defRPr/>
            </a:pPr>
            <a:endParaRPr lang="en-GB" altLang="en-US" i="1" dirty="0">
              <a:latin typeface="Calibri Light" panose="020F0302020204030204" pitchFamily="34" charset="0"/>
            </a:endParaRPr>
          </a:p>
          <a:p>
            <a:pPr marL="719138" lvl="1" indent="-358775" algn="just" defTabSz="358775" eaLnBrk="1" hangingPunct="1">
              <a:buFont typeface="Arial" charset="0"/>
              <a:buChar char="•"/>
              <a:defRPr/>
            </a:pPr>
            <a:r>
              <a:rPr lang="en-GB" altLang="en-US" i="1" dirty="0">
                <a:latin typeface="Calibri Light" panose="020F0302020204030204" pitchFamily="34" charset="0"/>
              </a:rPr>
              <a:t>… a </a:t>
            </a:r>
            <a:r>
              <a:rPr lang="en-GB" altLang="en-US" i="1" dirty="0">
                <a:solidFill>
                  <a:srgbClr val="008000"/>
                </a:solidFill>
                <a:latin typeface="Calibri Light" panose="020F0302020204030204" pitchFamily="34" charset="0"/>
              </a:rPr>
              <a:t>turnkey service</a:t>
            </a:r>
            <a:r>
              <a:rPr lang="en-GB" altLang="en-US" i="1" dirty="0">
                <a:latin typeface="Calibri Light" panose="020F0302020204030204" pitchFamily="34" charset="0"/>
              </a:rPr>
              <a:t>, which provides customers with a comprehensive set of energy efficiency, renewable energy and distributed generation measures and is accompanied with </a:t>
            </a:r>
            <a:r>
              <a:rPr lang="en-GB" altLang="en-US" i="1" dirty="0">
                <a:solidFill>
                  <a:srgbClr val="008000"/>
                </a:solidFill>
                <a:latin typeface="Calibri Light" panose="020F0302020204030204" pitchFamily="34" charset="0"/>
              </a:rPr>
              <a:t>guarantees that the savings produced will be sufficient to finance the full cost </a:t>
            </a:r>
            <a:r>
              <a:rPr lang="en-GB" altLang="en-US" i="1" dirty="0">
                <a:latin typeface="Calibri Light" panose="020F0302020204030204" pitchFamily="34" charset="0"/>
              </a:rPr>
              <a:t>of the project. (EPA)</a:t>
            </a:r>
          </a:p>
          <a:p>
            <a:pPr marL="719138" lvl="1" indent="-358775" defTabSz="358775" eaLnBrk="1" hangingPunct="1">
              <a:buFont typeface="Arial" charset="0"/>
              <a:buChar char="•"/>
              <a:defRPr/>
            </a:pPr>
            <a:endParaRPr lang="en-GB" altLang="en-US" i="1" dirty="0">
              <a:latin typeface="Calibri Light" panose="020F0302020204030204" pitchFamily="34" charset="0"/>
            </a:endParaRPr>
          </a:p>
          <a:p>
            <a:pPr marL="719138" lvl="1" indent="-358775" defTabSz="358775" eaLnBrk="1" hangingPunct="1">
              <a:buFont typeface="Arial" charset="0"/>
              <a:buChar char="•"/>
              <a:defRPr/>
            </a:pPr>
            <a:endParaRPr lang="en-GB" altLang="en-US" i="1" dirty="0">
              <a:latin typeface="Calibri Light" panose="020F03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7"/>
    </mc:Choice>
    <mc:Fallback xmlns="">
      <p:transition spd="slow" advTm="8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789113"/>
            <a:ext cx="61372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5"/>
          <p:cNvSpPr txBox="1">
            <a:spLocks noChangeArrowheads="1"/>
          </p:cNvSpPr>
          <p:nvPr/>
        </p:nvSpPr>
        <p:spPr bwMode="auto">
          <a:xfrm rot="-5400000">
            <a:off x="568325" y="4330700"/>
            <a:ext cx="1716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>
                <a:latin typeface="Calibri Light" pitchFamily="34" charset="0"/>
              </a:rPr>
              <a:t>Actual energy cost</a:t>
            </a:r>
          </a:p>
        </p:txBody>
      </p:sp>
      <p:sp>
        <p:nvSpPr>
          <p:cNvPr id="17413" name="Textfeld 8"/>
          <p:cNvSpPr txBox="1">
            <a:spLocks noChangeArrowheads="1"/>
          </p:cNvSpPr>
          <p:nvPr/>
        </p:nvSpPr>
        <p:spPr bwMode="auto">
          <a:xfrm>
            <a:off x="2192429" y="2156736"/>
            <a:ext cx="2418675" cy="7386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 dirty="0">
                <a:latin typeface="Calibri Light" pitchFamily="34" charset="0"/>
              </a:rPr>
              <a:t>Energy efficiency investment </a:t>
            </a:r>
            <a:br>
              <a:rPr lang="en-GB" altLang="en-US" sz="1400" dirty="0">
                <a:latin typeface="Calibri Light" pitchFamily="34" charset="0"/>
              </a:rPr>
            </a:br>
            <a:r>
              <a:rPr lang="en-GB" altLang="en-US" sz="1400" dirty="0">
                <a:latin typeface="Calibri Light" pitchFamily="34" charset="0"/>
              </a:rPr>
              <a:t>with an  EPC  with guaranteed </a:t>
            </a:r>
            <a:br>
              <a:rPr lang="en-GB" altLang="en-US" sz="1400" dirty="0">
                <a:latin typeface="Calibri Light" pitchFamily="34" charset="0"/>
              </a:rPr>
            </a:br>
            <a:r>
              <a:rPr lang="en-GB" altLang="en-US" sz="1400" dirty="0">
                <a:latin typeface="Calibri Light" pitchFamily="34" charset="0"/>
              </a:rPr>
              <a:t>energy savings</a:t>
            </a:r>
          </a:p>
        </p:txBody>
      </p:sp>
      <p:sp>
        <p:nvSpPr>
          <p:cNvPr id="17414" name="Textfeld 9"/>
          <p:cNvSpPr txBox="1">
            <a:spLocks noChangeArrowheads="1"/>
          </p:cNvSpPr>
          <p:nvPr/>
        </p:nvSpPr>
        <p:spPr bwMode="auto">
          <a:xfrm>
            <a:off x="3727450" y="6219825"/>
            <a:ext cx="1624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>
                <a:latin typeface="Calibri Light" pitchFamily="34" charset="0"/>
              </a:rPr>
              <a:t>EPC contract period</a:t>
            </a:r>
          </a:p>
        </p:txBody>
      </p:sp>
      <p:sp>
        <p:nvSpPr>
          <p:cNvPr id="17415" name="Textfeld 10"/>
          <p:cNvSpPr txBox="1">
            <a:spLocks noChangeArrowheads="1"/>
          </p:cNvSpPr>
          <p:nvPr/>
        </p:nvSpPr>
        <p:spPr bwMode="auto">
          <a:xfrm>
            <a:off x="6854825" y="6094413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>
                <a:latin typeface="Calibri Light" pitchFamily="34" charset="0"/>
              </a:rPr>
              <a:t>time</a:t>
            </a:r>
          </a:p>
        </p:txBody>
      </p:sp>
      <p:sp>
        <p:nvSpPr>
          <p:cNvPr id="17416" name="Textfeld 12"/>
          <p:cNvSpPr txBox="1">
            <a:spLocks noChangeArrowheads="1"/>
          </p:cNvSpPr>
          <p:nvPr/>
        </p:nvSpPr>
        <p:spPr bwMode="auto">
          <a:xfrm rot="-1011240">
            <a:off x="1609725" y="3894138"/>
            <a:ext cx="1809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rgbClr val="FF0000"/>
                </a:solidFill>
                <a:latin typeface="Calibri Light" pitchFamily="34" charset="0"/>
              </a:rPr>
              <a:t>Energy cost</a:t>
            </a:r>
            <a:br>
              <a:rPr lang="en-GB" altLang="en-US" sz="1400">
                <a:solidFill>
                  <a:srgbClr val="FF0000"/>
                </a:solidFill>
                <a:latin typeface="Calibri Light" pitchFamily="34" charset="0"/>
              </a:rPr>
            </a:br>
            <a:r>
              <a:rPr lang="en-GB" altLang="en-US" sz="1400">
                <a:solidFill>
                  <a:srgbClr val="FF0000"/>
                </a:solidFill>
                <a:latin typeface="Calibri Light" pitchFamily="34" charset="0"/>
              </a:rPr>
              <a:t>prior to EE investment</a:t>
            </a:r>
          </a:p>
        </p:txBody>
      </p:sp>
      <p:sp>
        <p:nvSpPr>
          <p:cNvPr id="17417" name="Textfeld 13"/>
          <p:cNvSpPr txBox="1">
            <a:spLocks noChangeArrowheads="1"/>
          </p:cNvSpPr>
          <p:nvPr/>
        </p:nvSpPr>
        <p:spPr bwMode="auto">
          <a:xfrm rot="-679242">
            <a:off x="3641725" y="4475163"/>
            <a:ext cx="24892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rgbClr val="FF0000"/>
                </a:solidFill>
                <a:latin typeface="Calibri Light" pitchFamily="34" charset="0"/>
              </a:rPr>
              <a:t>Energy cost after EE investment</a:t>
            </a:r>
          </a:p>
        </p:txBody>
      </p:sp>
      <p:sp>
        <p:nvSpPr>
          <p:cNvPr id="17418" name="Textfeld 14"/>
          <p:cNvSpPr txBox="1">
            <a:spLocks noChangeArrowheads="1"/>
          </p:cNvSpPr>
          <p:nvPr/>
        </p:nvSpPr>
        <p:spPr bwMode="auto">
          <a:xfrm>
            <a:off x="6189665" y="801688"/>
            <a:ext cx="1608133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 dirty="0">
                <a:solidFill>
                  <a:srgbClr val="008000"/>
                </a:solidFill>
                <a:latin typeface="Calibri Light" pitchFamily="34" charset="0"/>
              </a:rPr>
              <a:t>Continuous</a:t>
            </a:r>
            <a:br>
              <a:rPr lang="en-GB" altLang="en-US" sz="1400" dirty="0">
                <a:solidFill>
                  <a:srgbClr val="008000"/>
                </a:solidFill>
                <a:latin typeface="Calibri Light" pitchFamily="34" charset="0"/>
              </a:rPr>
            </a:br>
            <a:r>
              <a:rPr lang="en-GB" altLang="en-US" sz="1400" dirty="0">
                <a:solidFill>
                  <a:srgbClr val="008000"/>
                </a:solidFill>
                <a:latin typeface="Calibri Light" pitchFamily="34" charset="0"/>
              </a:rPr>
              <a:t>energy cost savings </a:t>
            </a:r>
            <a:br>
              <a:rPr lang="en-GB" altLang="en-US" sz="1400" dirty="0">
                <a:solidFill>
                  <a:srgbClr val="008000"/>
                </a:solidFill>
                <a:latin typeface="Calibri Light" pitchFamily="34" charset="0"/>
              </a:rPr>
            </a:br>
            <a:r>
              <a:rPr lang="en-GB" altLang="en-US" sz="1400" dirty="0">
                <a:solidFill>
                  <a:srgbClr val="008000"/>
                </a:solidFill>
                <a:latin typeface="Calibri Light" pitchFamily="34" charset="0"/>
              </a:rPr>
              <a:t>of the</a:t>
            </a:r>
            <a:br>
              <a:rPr lang="en-GB" altLang="en-US" sz="1400" dirty="0">
                <a:solidFill>
                  <a:srgbClr val="008000"/>
                </a:solidFill>
                <a:latin typeface="Calibri Light" pitchFamily="34" charset="0"/>
              </a:rPr>
            </a:br>
            <a:r>
              <a:rPr lang="en-GB" altLang="en-US" sz="1400" dirty="0">
                <a:solidFill>
                  <a:srgbClr val="008000"/>
                </a:solidFill>
                <a:latin typeface="Calibri Light" pitchFamily="34" charset="0"/>
              </a:rPr>
              <a:t>building owner</a:t>
            </a:r>
          </a:p>
        </p:txBody>
      </p:sp>
      <p:sp>
        <p:nvSpPr>
          <p:cNvPr id="17419" name="Textfeld 17"/>
          <p:cNvSpPr txBox="1">
            <a:spLocks noChangeArrowheads="1"/>
          </p:cNvSpPr>
          <p:nvPr/>
        </p:nvSpPr>
        <p:spPr bwMode="auto">
          <a:xfrm>
            <a:off x="4614863" y="2036763"/>
            <a:ext cx="18875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>
                <a:latin typeface="Calibri Light" pitchFamily="34" charset="0"/>
              </a:rPr>
              <a:t>End of EPC contract</a:t>
            </a:r>
            <a:br>
              <a:rPr lang="en-GB" altLang="en-US" sz="1400">
                <a:latin typeface="Calibri Light" pitchFamily="34" charset="0"/>
              </a:rPr>
            </a:br>
            <a:r>
              <a:rPr lang="en-GB" altLang="en-US" sz="1400">
                <a:latin typeface="Calibri Light" pitchFamily="34" charset="0"/>
              </a:rPr>
              <a:t>(investment paid back) </a:t>
            </a:r>
          </a:p>
        </p:txBody>
      </p:sp>
      <p:sp>
        <p:nvSpPr>
          <p:cNvPr id="17420" name="Textfeld 11"/>
          <p:cNvSpPr txBox="1">
            <a:spLocks noChangeArrowheads="1"/>
          </p:cNvSpPr>
          <p:nvPr/>
        </p:nvSpPr>
        <p:spPr bwMode="auto">
          <a:xfrm>
            <a:off x="2634743" y="844068"/>
            <a:ext cx="32605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 dirty="0">
                <a:latin typeface="Calibri Light" pitchFamily="34" charset="0"/>
              </a:rPr>
              <a:t>Saved energy cost </a:t>
            </a:r>
            <a:br>
              <a:rPr lang="en-GB" altLang="en-US" sz="1400" dirty="0">
                <a:latin typeface="Calibri Light" pitchFamily="34" charset="0"/>
              </a:rPr>
            </a:br>
            <a:r>
              <a:rPr lang="en-GB" altLang="en-US" sz="1400" dirty="0">
                <a:latin typeface="Calibri Light" pitchFamily="34" charset="0"/>
              </a:rPr>
              <a:t>used  for the repayment of the investment and the contracting fees of the energy service provider</a:t>
            </a:r>
          </a:p>
        </p:txBody>
      </p:sp>
      <p:sp>
        <p:nvSpPr>
          <p:cNvPr id="17421" name="Textfeld 22"/>
          <p:cNvSpPr txBox="1">
            <a:spLocks noChangeArrowheads="1"/>
          </p:cNvSpPr>
          <p:nvPr/>
        </p:nvSpPr>
        <p:spPr bwMode="auto">
          <a:xfrm>
            <a:off x="53975" y="664528"/>
            <a:ext cx="24066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8000"/>
                </a:solidFill>
                <a:latin typeface="Calibri Light" pitchFamily="34" charset="0"/>
              </a:rPr>
              <a:t>The owner of a building </a:t>
            </a:r>
            <a: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  <a:t>invests in </a:t>
            </a:r>
            <a:b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</a:br>
            <a: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  <a:t>EE improvements</a:t>
            </a:r>
            <a:b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</a:br>
            <a: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  <a:t>of a building </a:t>
            </a:r>
            <a:b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</a:br>
            <a: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  <a:t>on the basis of an </a:t>
            </a:r>
            <a:b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</a:br>
            <a:r>
              <a:rPr lang="en-GB" altLang="en-US" dirty="0">
                <a:solidFill>
                  <a:srgbClr val="008000"/>
                </a:solidFill>
                <a:latin typeface="Calibri Light" pitchFamily="34" charset="0"/>
              </a:rPr>
              <a:t>EPC business model</a:t>
            </a:r>
          </a:p>
        </p:txBody>
      </p:sp>
      <p:sp>
        <p:nvSpPr>
          <p:cNvPr id="17423" name="Textfeld 24"/>
          <p:cNvSpPr txBox="1">
            <a:spLocks noChangeArrowheads="1"/>
          </p:cNvSpPr>
          <p:nvPr/>
        </p:nvSpPr>
        <p:spPr bwMode="auto">
          <a:xfrm>
            <a:off x="1595438" y="5695950"/>
            <a:ext cx="100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>
                <a:latin typeface="Calibri Light" pitchFamily="34" charset="0"/>
              </a:rPr>
              <a:t>Source: GIZ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8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45"/>
    </mc:Choice>
    <mc:Fallback xmlns="">
      <p:transition spd="slow" advTm="24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Inhaltsplatzhalter 29"/>
          <p:cNvSpPr>
            <a:spLocks noGrp="1"/>
          </p:cNvSpPr>
          <p:nvPr>
            <p:ph idx="1"/>
          </p:nvPr>
        </p:nvSpPr>
        <p:spPr>
          <a:xfrm>
            <a:off x="107950" y="981075"/>
            <a:ext cx="8567738" cy="5543550"/>
          </a:xfrm>
        </p:spPr>
        <p:txBody>
          <a:bodyPr/>
          <a:lstStyle/>
          <a:p>
            <a:pPr marL="719138" lvl="1" indent="-358775" algn="just" defTabSz="358775" eaLnBrk="1" hangingPunct="1"/>
            <a:r>
              <a:rPr lang="en-GB" altLang="en-US" i="1" dirty="0">
                <a:latin typeface="Calibri Light" pitchFamily="34" charset="0"/>
              </a:rPr>
              <a:t>An Energy Service Provider (or Energy Service Company – ESCO) implements a </a:t>
            </a:r>
            <a:r>
              <a:rPr lang="en-GB" altLang="en-US" i="1" dirty="0">
                <a:solidFill>
                  <a:srgbClr val="008000"/>
                </a:solidFill>
                <a:latin typeface="Calibri Light" pitchFamily="34" charset="0"/>
              </a:rPr>
              <a:t>customized energy service package</a:t>
            </a:r>
            <a:r>
              <a:rPr lang="en-GB" altLang="en-US" i="1" dirty="0">
                <a:latin typeface="Calibri Light" pitchFamily="34" charset="0"/>
              </a:rPr>
              <a:t>, consisting of planning, building, operation &amp; maintenance, (co-) financing and optimizing user behaviour.</a:t>
            </a:r>
          </a:p>
        </p:txBody>
      </p:sp>
      <p:sp>
        <p:nvSpPr>
          <p:cNvPr id="18437" name="Inhaltsplatzhalter 29"/>
          <p:cNvSpPr txBox="1">
            <a:spLocks/>
          </p:cNvSpPr>
          <p:nvPr/>
        </p:nvSpPr>
        <p:spPr bwMode="auto">
          <a:xfrm>
            <a:off x="458788" y="2133600"/>
            <a:ext cx="3960812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0" bIns="0"/>
          <a:lstStyle>
            <a:lvl1pPr marL="342900" indent="-342900" defTabSz="3587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60363" defTabSz="3587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3587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3587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3587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 algn="just" eaLnBrk="1" hangingPunct="1">
              <a:spcBef>
                <a:spcPts val="300"/>
              </a:spcBef>
              <a:buClr>
                <a:srgbClr val="009A46"/>
              </a:buClr>
              <a:buFont typeface="Arial" charset="0"/>
              <a:buNone/>
            </a:pPr>
            <a:r>
              <a:rPr lang="en-GB" altLang="en-US" sz="2000" i="1" dirty="0"/>
              <a:t>The contract between the ESCO and the building owner contains </a:t>
            </a:r>
            <a:r>
              <a:rPr lang="en-GB" altLang="en-US" sz="2000" i="1" dirty="0">
                <a:solidFill>
                  <a:srgbClr val="008000"/>
                </a:solidFill>
              </a:rPr>
              <a:t>guarantees for energy savings </a:t>
            </a:r>
            <a:r>
              <a:rPr lang="en-GB" altLang="en-US" sz="2000" i="1" dirty="0"/>
              <a:t>and the ESCO takes over some form of  financial and technical risk of implementation and operation for the </a:t>
            </a:r>
            <a:r>
              <a:rPr lang="en-GB" altLang="en-US" sz="2000" i="1" dirty="0">
                <a:solidFill>
                  <a:srgbClr val="008000"/>
                </a:solidFill>
              </a:rPr>
              <a:t>entire project duration</a:t>
            </a:r>
            <a:r>
              <a:rPr lang="en-GB" altLang="en-US" sz="2000" i="1" dirty="0"/>
              <a:t>.</a:t>
            </a:r>
          </a:p>
          <a:p>
            <a:pPr lvl="1" eaLnBrk="1" hangingPunct="1">
              <a:spcBef>
                <a:spcPts val="300"/>
              </a:spcBef>
              <a:buClr>
                <a:srgbClr val="009A46"/>
              </a:buClr>
              <a:buFont typeface="Arial" charset="0"/>
              <a:buNone/>
            </a:pPr>
            <a:endParaRPr lang="en-GB" altLang="en-US" sz="2000" i="1" dirty="0"/>
          </a:p>
          <a:p>
            <a:pPr lvl="1" algn="just" eaLnBrk="1" hangingPunct="1">
              <a:spcBef>
                <a:spcPts val="300"/>
              </a:spcBef>
              <a:buClr>
                <a:srgbClr val="009A46"/>
              </a:buClr>
              <a:buFont typeface="Arial" charset="0"/>
              <a:buNone/>
            </a:pPr>
            <a:r>
              <a:rPr lang="en-GB" altLang="en-US" sz="2000" i="1" dirty="0"/>
              <a:t>The service or parts of it is </a:t>
            </a:r>
            <a:r>
              <a:rPr lang="en-GB" altLang="en-US" sz="2000" i="1" dirty="0">
                <a:solidFill>
                  <a:srgbClr val="008000"/>
                </a:solidFill>
              </a:rPr>
              <a:t>paid for by realized energy cost savings</a:t>
            </a:r>
            <a:r>
              <a:rPr lang="en-GB" altLang="en-US" sz="2000" i="1" dirty="0"/>
              <a:t>. </a:t>
            </a:r>
          </a:p>
        </p:txBody>
      </p:sp>
      <p:grpSp>
        <p:nvGrpSpPr>
          <p:cNvPr id="18439" name="Gruppieren 3"/>
          <p:cNvGrpSpPr>
            <a:grpSpLocks/>
          </p:cNvGrpSpPr>
          <p:nvPr/>
        </p:nvGrpSpPr>
        <p:grpSpPr bwMode="auto">
          <a:xfrm>
            <a:off x="4754563" y="2117725"/>
            <a:ext cx="4198937" cy="4032250"/>
            <a:chOff x="4754450" y="1959921"/>
            <a:chExt cx="4198938" cy="4032250"/>
          </a:xfrm>
        </p:grpSpPr>
        <p:pic>
          <p:nvPicPr>
            <p:cNvPr id="1844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450" y="1959921"/>
              <a:ext cx="4198938" cy="403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Textfeld 1"/>
            <p:cNvSpPr txBox="1">
              <a:spLocks noChangeArrowheads="1"/>
            </p:cNvSpPr>
            <p:nvPr/>
          </p:nvSpPr>
          <p:spPr bwMode="auto">
            <a:xfrm>
              <a:off x="7510282" y="5700713"/>
              <a:ext cx="13414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en-US" sz="1200"/>
                <a:t>Source: EESI 2010</a:t>
              </a:r>
              <a:endParaRPr lang="en-GB" altLang="en-US" sz="1200"/>
            </a:p>
          </p:txBody>
        </p:sp>
        <p:sp>
          <p:nvSpPr>
            <p:cNvPr id="2" name="Raute 1"/>
            <p:cNvSpPr/>
            <p:nvPr/>
          </p:nvSpPr>
          <p:spPr>
            <a:xfrm>
              <a:off x="5873637" y="4725346"/>
              <a:ext cx="1584325" cy="974725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" name="Rechteck 2"/>
            <p:cNvSpPr/>
            <p:nvPr/>
          </p:nvSpPr>
          <p:spPr>
            <a:xfrm>
              <a:off x="6084775" y="5517508"/>
              <a:ext cx="1079500" cy="458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92"/>
    </mc:Choice>
    <mc:Fallback xmlns="">
      <p:transition spd="slow" advTm="6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Inhaltsplatzhalter 29"/>
          <p:cNvSpPr>
            <a:spLocks noGrp="1"/>
          </p:cNvSpPr>
          <p:nvPr>
            <p:ph idx="1"/>
          </p:nvPr>
        </p:nvSpPr>
        <p:spPr>
          <a:xfrm>
            <a:off x="395288" y="850392"/>
            <a:ext cx="8529256" cy="5779007"/>
          </a:xfrm>
        </p:spPr>
        <p:txBody>
          <a:bodyPr>
            <a:normAutofit lnSpcReduction="10000"/>
          </a:bodyPr>
          <a:lstStyle/>
          <a:p>
            <a:pPr marL="0" indent="0" algn="just" defTabSz="358775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2000" dirty="0">
                <a:latin typeface="Calibri Light" panose="020F0302020204030204" pitchFamily="34" charset="0"/>
              </a:rPr>
              <a:t>Major advantages of EPC compared to traditional owner-directed ways of project implementation are:</a:t>
            </a:r>
          </a:p>
          <a:p>
            <a:pPr marL="358775" indent="-358775" defTabSz="358775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Calibri Light" panose="020F0302020204030204" pitchFamily="34" charset="0"/>
              </a:rPr>
              <a:t>In the case in which the ESCO also finances the investment, the building owner does </a:t>
            </a: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not use own funds </a:t>
            </a:r>
            <a:r>
              <a:rPr lang="en-US" altLang="en-US" sz="2000" dirty="0">
                <a:latin typeface="Calibri Light" panose="020F0302020204030204" pitchFamily="34" charset="0"/>
              </a:rPr>
              <a:t>and </a:t>
            </a: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transfers its investment risk </a:t>
            </a:r>
            <a:r>
              <a:rPr lang="en-US" altLang="en-US" sz="2000" dirty="0">
                <a:latin typeface="Calibri Light" panose="020F0302020204030204" pitchFamily="34" charset="0"/>
              </a:rPr>
              <a:t>to the ESCO.</a:t>
            </a: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Calibri Light" panose="020F0302020204030204" pitchFamily="34" charset="0"/>
              </a:rPr>
              <a:t>EPC </a:t>
            </a: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improves energy efficiency </a:t>
            </a:r>
            <a:r>
              <a:rPr lang="en-US" altLang="en-US" sz="2000" dirty="0">
                <a:latin typeface="Calibri Light" panose="020F0302020204030204" pitchFamily="34" charset="0"/>
              </a:rPr>
              <a:t>and thus also increases operating reliability and security of supply, while energy costs and environmental pollution are reduced.</a:t>
            </a: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Calibri Light" panose="020F0302020204030204" pitchFamily="34" charset="0"/>
              </a:rPr>
              <a:t>The ESCO's </a:t>
            </a: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technical know-how and professional energy management </a:t>
            </a:r>
            <a:r>
              <a:rPr lang="en-US" altLang="en-US" sz="2000" dirty="0">
                <a:latin typeface="Calibri Light" panose="020F0302020204030204" pitchFamily="34" charset="0"/>
              </a:rPr>
              <a:t>are used.</a:t>
            </a: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Calibri Light" panose="020F0302020204030204" pitchFamily="34" charset="0"/>
              </a:rPr>
              <a:t>The building owner is </a:t>
            </a: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relieved of essential planning and operating work</a:t>
            </a:r>
            <a:r>
              <a:rPr lang="en-US" altLang="en-US" sz="2000" dirty="0">
                <a:latin typeface="Calibri Light" panose="020F0302020204030204" pitchFamily="34" charset="0"/>
              </a:rPr>
              <a:t>. More time remains for its own core tasks.</a:t>
            </a: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Value, productivity and comfort of buildings </a:t>
            </a:r>
            <a:r>
              <a:rPr lang="en-US" altLang="en-US" sz="2000" dirty="0">
                <a:latin typeface="Calibri Light" panose="020F0302020204030204" pitchFamily="34" charset="0"/>
              </a:rPr>
              <a:t>are enhanced.</a:t>
            </a: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Calibri Light" panose="020F0302020204030204" pitchFamily="34" charset="0"/>
              </a:rPr>
              <a:t>The full set of services like e.g. planning, financing, construction, operation, and maintenance may be covered </a:t>
            </a:r>
            <a:r>
              <a:rPr lang="en-US" altLang="en-US" sz="2000" dirty="0">
                <a:solidFill>
                  <a:srgbClr val="008000"/>
                </a:solidFill>
                <a:latin typeface="Calibri Light" panose="020F0302020204030204" pitchFamily="34" charset="0"/>
              </a:rPr>
              <a:t>from one source</a:t>
            </a:r>
            <a:r>
              <a:rPr lang="en-US" altLang="en-US" sz="2000" dirty="0">
                <a:latin typeface="Calibri Light" panose="020F0302020204030204" pitchFamily="34" charset="0"/>
              </a:rPr>
              <a:t>, thus reducing the number of interfaces and transaction cost.</a:t>
            </a:r>
          </a:p>
          <a:p>
            <a:pPr marL="358775" indent="-358775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Calibri Light" panose="020F0302020204030204" pitchFamily="34" charset="0"/>
              </a:rPr>
              <a:t>Additional services such as user motivation and trainings can be included within the scope of the EPC.</a:t>
            </a:r>
          </a:p>
          <a:p>
            <a:pPr marL="358775" indent="-358775" algn="just" defTabSz="358775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Calibri Light" panose="020F0302020204030204" pitchFamily="34" charset="0"/>
              </a:rPr>
              <a:t>Contract elements assign, to a large extent, commercial and technical risks to the ESCO´s.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20"/>
    </mc:Choice>
    <mc:Fallback xmlns="">
      <p:transition spd="slow" advTm="10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31875"/>
            <a:ext cx="8396287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feld 6"/>
          <p:cNvSpPr txBox="1">
            <a:spLocks noChangeArrowheads="1"/>
          </p:cNvSpPr>
          <p:nvPr/>
        </p:nvSpPr>
        <p:spPr bwMode="auto">
          <a:xfrm>
            <a:off x="268288" y="1397000"/>
            <a:ext cx="1800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de-DE" altLang="en-US" sz="1600">
                <a:solidFill>
                  <a:srgbClr val="0070C0"/>
                </a:solidFill>
                <a:latin typeface="Calibri Light" pitchFamily="34" charset="0"/>
              </a:rPr>
              <a:t>Guaranteed </a:t>
            </a:r>
            <a:br>
              <a:rPr lang="de-DE" altLang="en-US" sz="1600">
                <a:solidFill>
                  <a:srgbClr val="0070C0"/>
                </a:solidFill>
                <a:latin typeface="Calibri Light" pitchFamily="34" charset="0"/>
              </a:rPr>
            </a:br>
            <a:r>
              <a:rPr lang="de-DE" altLang="en-US" sz="1600">
                <a:solidFill>
                  <a:srgbClr val="0070C0"/>
                </a:solidFill>
                <a:latin typeface="Calibri Light" pitchFamily="34" charset="0"/>
              </a:rPr>
              <a:t>energy savings </a:t>
            </a:r>
            <a:br>
              <a:rPr lang="de-DE" altLang="en-US" sz="1600">
                <a:solidFill>
                  <a:srgbClr val="0070C0"/>
                </a:solidFill>
                <a:latin typeface="Calibri Light" pitchFamily="34" charset="0"/>
              </a:rPr>
            </a:br>
            <a:r>
              <a:rPr lang="de-DE" altLang="en-US" sz="1600">
                <a:solidFill>
                  <a:srgbClr val="0070C0"/>
                </a:solidFill>
                <a:latin typeface="Calibri Light" pitchFamily="34" charset="0"/>
              </a:rPr>
              <a:t>(compared to baseline)</a:t>
            </a:r>
            <a:endParaRPr lang="en-GB" altLang="en-US" sz="1600">
              <a:solidFill>
                <a:srgbClr val="0070C0"/>
              </a:solidFill>
              <a:latin typeface="Calibri Light" pitchFamily="34" charset="0"/>
            </a:endParaRPr>
          </a:p>
        </p:txBody>
      </p:sp>
      <p:sp>
        <p:nvSpPr>
          <p:cNvPr id="24582" name="Textfeld 7"/>
          <p:cNvSpPr txBox="1">
            <a:spLocks noChangeArrowheads="1"/>
          </p:cNvSpPr>
          <p:nvPr/>
        </p:nvSpPr>
        <p:spPr bwMode="auto">
          <a:xfrm>
            <a:off x="6156325" y="5602288"/>
            <a:ext cx="1917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1600">
                <a:solidFill>
                  <a:srgbClr val="0070C0"/>
                </a:solidFill>
                <a:latin typeface="Calibri Light" pitchFamily="34" charset="0"/>
              </a:rPr>
              <a:t>Planned investments</a:t>
            </a:r>
            <a:endParaRPr lang="en-GB" altLang="en-US" sz="1600">
              <a:solidFill>
                <a:srgbClr val="0070C0"/>
              </a:solidFill>
              <a:latin typeface="Calibri Light" pitchFamily="34" charset="0"/>
            </a:endParaRPr>
          </a:p>
        </p:txBody>
      </p:sp>
      <p:cxnSp>
        <p:nvCxnSpPr>
          <p:cNvPr id="3" name="Gerade Verbindung 2"/>
          <p:cNvCxnSpPr/>
          <p:nvPr/>
        </p:nvCxnSpPr>
        <p:spPr>
          <a:xfrm flipH="1">
            <a:off x="827088" y="5611813"/>
            <a:ext cx="1368425" cy="0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Textfeld 7"/>
          <p:cNvSpPr txBox="1">
            <a:spLocks noChangeArrowheads="1"/>
          </p:cNvSpPr>
          <p:nvPr/>
        </p:nvSpPr>
        <p:spPr bwMode="auto">
          <a:xfrm>
            <a:off x="625475" y="5597525"/>
            <a:ext cx="1443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de-DE" altLang="en-US" sz="1600">
                <a:solidFill>
                  <a:srgbClr val="0070C0"/>
                </a:solidFill>
                <a:latin typeface="Calibri Light" pitchFamily="34" charset="0"/>
              </a:rPr>
              <a:t>No investment</a:t>
            </a:r>
            <a:br>
              <a:rPr lang="de-DE" altLang="en-US" sz="1600">
                <a:solidFill>
                  <a:srgbClr val="0070C0"/>
                </a:solidFill>
                <a:latin typeface="Calibri Light" pitchFamily="34" charset="0"/>
              </a:rPr>
            </a:br>
            <a:r>
              <a:rPr lang="de-DE" altLang="en-US" sz="900">
                <a:solidFill>
                  <a:srgbClr val="0070C0"/>
                </a:solidFill>
                <a:latin typeface="Calibri Light" pitchFamily="34" charset="0"/>
              </a:rPr>
              <a:t>(prior to investment stage)</a:t>
            </a:r>
            <a:endParaRPr lang="en-GB" altLang="en-US" sz="900">
              <a:solidFill>
                <a:srgbClr val="0070C0"/>
              </a:solidFill>
              <a:latin typeface="Calibri Light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18"/>
    </mc:Choice>
    <mc:Fallback xmlns="">
      <p:transition spd="slow" advTm="103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532275"/>
              </p:ext>
            </p:extLst>
          </p:nvPr>
        </p:nvGraphicFramePr>
        <p:xfrm>
          <a:off x="539552" y="980728"/>
          <a:ext cx="8280920" cy="3972914"/>
        </p:xfrm>
        <a:graphic>
          <a:graphicData uri="http://schemas.openxmlformats.org/drawingml/2006/table">
            <a:tbl>
              <a:tblPr firstRow="1" firstCol="1" bandRow="1"/>
              <a:tblGrid>
                <a:gridCol w="20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4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6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  <a:cs typeface="Times New Roman"/>
                        </a:rPr>
                        <a:t>EPC light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6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  <a:cs typeface="Times New Roman"/>
                        </a:rPr>
                        <a:t>EPC basic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6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  <a:cs typeface="Times New Roman"/>
                        </a:rPr>
                        <a:t>EPC Plus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5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Scope of investment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aseline="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Only equipment and operating costs.</a:t>
                      </a:r>
                      <a:endParaRPr lang="en-GB" sz="12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Investments only in faster-paying energy saving measures.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Investments in comprehensive rehabilitation (deep renovation) of buildings including non-energy related measures.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Energy savings achieved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Typically</a:t>
                      </a:r>
                      <a:b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&lt;</a:t>
                      </a:r>
                      <a:r>
                        <a:rPr lang="en-GB" sz="1200" baseline="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Typically</a:t>
                      </a:r>
                      <a:b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20-50%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ideally</a:t>
                      </a:r>
                      <a:b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&gt;50%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2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Contract duration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In most cases</a:t>
                      </a:r>
                      <a:b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2-3 years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In most cases</a:t>
                      </a:r>
                      <a:b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5-15 years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Often</a:t>
                      </a:r>
                      <a:b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&gt;15 years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92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State of building and </a:t>
                      </a:r>
                      <a:b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planned investment </a:t>
                      </a:r>
                      <a:endParaRPr lang="de-DE" sz="1200" b="1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All public buildings with energy saving potentials.</a:t>
                      </a:r>
                      <a:endParaRPr lang="de-DE" sz="12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The building still serves its purpose, but energy systems installed and used in the building are outdated and inefficient. </a:t>
                      </a:r>
                      <a:endParaRPr lang="de-DE" sz="12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Building does no longer serve its (current or future) purpose. Building and installed energy systems are outdated and/or dysfunctional, deep renovation is planned.</a:t>
                      </a:r>
                      <a:endParaRPr lang="de-DE" sz="12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8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Design and planning of the EPC project</a:t>
                      </a:r>
                      <a:endParaRPr lang="de-DE" sz="1200" b="1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Building owners or local facilitators.</a:t>
                      </a:r>
                      <a:endParaRPr lang="de-DE" sz="12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Building owners or local facilitators.</a:t>
                      </a:r>
                      <a:endParaRPr lang="de-DE" sz="12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Building owners or local facilitators.in cooperation with contracted architects, and engineers.</a:t>
                      </a:r>
                      <a:endParaRPr lang="de-DE" sz="12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88"/>
    </mc:Choice>
    <mc:Fallback xmlns="">
      <p:transition spd="slow" advTm="18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004832"/>
              </p:ext>
            </p:extLst>
          </p:nvPr>
        </p:nvGraphicFramePr>
        <p:xfrm>
          <a:off x="467544" y="956728"/>
          <a:ext cx="8280920" cy="3611300"/>
        </p:xfrm>
        <a:graphic>
          <a:graphicData uri="http://schemas.openxmlformats.org/drawingml/2006/table">
            <a:tbl>
              <a:tblPr firstRow="1" firstCol="1" bandRow="1"/>
              <a:tblGrid>
                <a:gridCol w="20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6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  <a:cs typeface="Times New Roman"/>
                        </a:rPr>
                        <a:t>EPC light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6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  <a:cs typeface="Times New Roman"/>
                        </a:rPr>
                        <a:t>EPC basic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6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  <a:cs typeface="Times New Roman"/>
                        </a:rPr>
                        <a:t>EPC Plus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Ownership of installations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All installations property of the building owner.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Ownership of all equipment and facilities installed in a building is usually transferred to the building owner at the date of acceptance as stipulated in the contract.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de-DE" sz="900" dirty="0">
                        <a:effectLst/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Services (operations) included in the scope of a project.</a:t>
                      </a:r>
                      <a:endParaRPr lang="de-DE" sz="140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Management services: Energy accounting and management. Verification of energy bills. Measurement of actual energy consumption and verification of achieved energy savings. Grant applications and approval procedures.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Operational services: Optimisation of operation and maintenance.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Sometimes additional: auditing and certification procedures.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de-DE" sz="900" dirty="0">
                        <a:effectLst/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Financing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Financing by</a:t>
                      </a:r>
                      <a:r>
                        <a:rPr lang="en-GB" sz="1400" baseline="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client, staff costs provided by ESCO.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ESCOs own equity, loans, subsidies, financial contributions from the client.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5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Pay-back of investment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Completely from guaranteed energy savings.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Partially from guaranteed energy savings. The remaining share paid separately (e.g. up-front). </a:t>
                      </a:r>
                      <a:endParaRPr lang="de-DE" sz="1400" dirty="0"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65"/>
    </mc:Choice>
    <mc:Fallback xmlns="">
      <p:transition spd="slow" advTm="11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-9525"/>
            <a:ext cx="5529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el 28"/>
          <p:cNvSpPr>
            <a:spLocks noGrp="1"/>
          </p:cNvSpPr>
          <p:nvPr>
            <p:ph type="title"/>
          </p:nvPr>
        </p:nvSpPr>
        <p:spPr>
          <a:xfrm>
            <a:off x="323850" y="528638"/>
            <a:ext cx="7078663" cy="3160712"/>
          </a:xfrm>
        </p:spPr>
        <p:txBody>
          <a:bodyPr/>
          <a:lstStyle/>
          <a:p>
            <a:pPr eaLnBrk="1" hangingPunct="1"/>
            <a:r>
              <a:rPr lang="de-DE" altLang="en-US" sz="2400">
                <a:latin typeface="Calibri Light" pitchFamily="34" charset="0"/>
              </a:rPr>
              <a:t>Selection</a:t>
            </a:r>
            <a:br>
              <a:rPr lang="de-DE" altLang="en-US" sz="2400">
                <a:latin typeface="Calibri Light" pitchFamily="34" charset="0"/>
              </a:rPr>
            </a:br>
            <a:r>
              <a:rPr lang="de-DE" altLang="en-US" sz="2400">
                <a:latin typeface="Calibri Light" pitchFamily="34" charset="0"/>
              </a:rPr>
              <a:t>of EPC projects</a:t>
            </a:r>
            <a:br>
              <a:rPr lang="de-DE" altLang="en-US" sz="2400">
                <a:latin typeface="Calibri Light" pitchFamily="34" charset="0"/>
              </a:rPr>
            </a:br>
            <a:r>
              <a:rPr lang="de-DE" altLang="en-US" sz="2400">
                <a:latin typeface="Calibri Light" pitchFamily="34" charset="0"/>
              </a:rPr>
              <a:t>and of</a:t>
            </a:r>
            <a:br>
              <a:rPr lang="de-DE" altLang="en-US" sz="2400">
                <a:latin typeface="Calibri Light" pitchFamily="34" charset="0"/>
              </a:rPr>
            </a:br>
            <a:r>
              <a:rPr lang="de-DE" altLang="en-US" sz="2400">
                <a:latin typeface="Calibri Light" pitchFamily="34" charset="0"/>
              </a:rPr>
              <a:t>appropriate</a:t>
            </a:r>
            <a:br>
              <a:rPr lang="de-DE" altLang="en-US" sz="2400">
                <a:latin typeface="Calibri Light" pitchFamily="34" charset="0"/>
              </a:rPr>
            </a:br>
            <a:r>
              <a:rPr lang="de-DE" altLang="en-US" sz="2400">
                <a:latin typeface="Calibri Light" pitchFamily="34" charset="0"/>
              </a:rPr>
              <a:t>EPC business models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55"/>
    </mc:Choice>
    <mc:Fallback xmlns="">
      <p:transition spd="slow" advTm="21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etMED_Theme_2">
  <a:themeElements>
    <a:clrScheme name="meetMED color theme">
      <a:dk1>
        <a:sysClr val="windowText" lastClr="000000"/>
      </a:dk1>
      <a:lt1>
        <a:sysClr val="window" lastClr="FFFFFF"/>
      </a:lt1>
      <a:dk2>
        <a:srgbClr val="08224F"/>
      </a:dk2>
      <a:lt2>
        <a:srgbClr val="E0E0E0"/>
      </a:lt2>
      <a:accent1>
        <a:srgbClr val="189A3A"/>
      </a:accent1>
      <a:accent2>
        <a:srgbClr val="08224F"/>
      </a:accent2>
      <a:accent3>
        <a:srgbClr val="FECD09"/>
      </a:accent3>
      <a:accent4>
        <a:srgbClr val="0C6374"/>
      </a:accent4>
      <a:accent5>
        <a:srgbClr val="F06E2E"/>
      </a:accent5>
      <a:accent6>
        <a:srgbClr val="8DCB8C"/>
      </a:accent6>
      <a:hlink>
        <a:srgbClr val="0C6374"/>
      </a:hlink>
      <a:folHlink>
        <a:srgbClr val="F06E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meetMED color theme">
      <a:dk1>
        <a:sysClr val="windowText" lastClr="000000"/>
      </a:dk1>
      <a:lt1>
        <a:sysClr val="window" lastClr="FFFFFF"/>
      </a:lt1>
      <a:dk2>
        <a:srgbClr val="08224F"/>
      </a:dk2>
      <a:lt2>
        <a:srgbClr val="E0E0E0"/>
      </a:lt2>
      <a:accent1>
        <a:srgbClr val="189A3A"/>
      </a:accent1>
      <a:accent2>
        <a:srgbClr val="08224F"/>
      </a:accent2>
      <a:accent3>
        <a:srgbClr val="FECD09"/>
      </a:accent3>
      <a:accent4>
        <a:srgbClr val="0C6374"/>
      </a:accent4>
      <a:accent5>
        <a:srgbClr val="F06E2E"/>
      </a:accent5>
      <a:accent6>
        <a:srgbClr val="8DCB8C"/>
      </a:accent6>
      <a:hlink>
        <a:srgbClr val="0C6374"/>
      </a:hlink>
      <a:folHlink>
        <a:srgbClr val="F06E2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meetMED_Theme_2.thmx</Template>
  <TotalTime>6030</TotalTime>
  <Words>1451</Words>
  <Application>Microsoft Macintosh PowerPoint</Application>
  <PresentationFormat>On-screen Show (4:3)</PresentationFormat>
  <Paragraphs>131</Paragraphs>
  <Slides>16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Proxima Nova Extra Bold</vt:lpstr>
      <vt:lpstr>ProximaNova-Extrabld</vt:lpstr>
      <vt:lpstr>ProximaNova-Regular</vt:lpstr>
      <vt:lpstr>meetMED_Theme_2</vt:lpstr>
      <vt:lpstr>Custom Design</vt:lpstr>
      <vt:lpstr>EPC Basic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Selection of EPC projects and of appropriate EPC business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Filipa</dc:creator>
  <cp:lastModifiedBy>Microsoft Office User</cp:lastModifiedBy>
  <cp:revision>221</cp:revision>
  <dcterms:created xsi:type="dcterms:W3CDTF">2018-09-19T13:21:33Z</dcterms:created>
  <dcterms:modified xsi:type="dcterms:W3CDTF">2021-12-21T12:23:42Z</dcterms:modified>
</cp:coreProperties>
</file>