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6"/>
  </p:notesMasterIdLst>
  <p:handoutMasterIdLst>
    <p:handoutMasterId r:id="rId17"/>
  </p:handoutMasterIdLst>
  <p:sldIdLst>
    <p:sldId id="260" r:id="rId3"/>
    <p:sldId id="266" r:id="rId4"/>
    <p:sldId id="267" r:id="rId5"/>
    <p:sldId id="280" r:id="rId6"/>
    <p:sldId id="279" r:id="rId7"/>
    <p:sldId id="269" r:id="rId8"/>
    <p:sldId id="272" r:id="rId9"/>
    <p:sldId id="273" r:id="rId10"/>
    <p:sldId id="274" r:id="rId11"/>
    <p:sldId id="275" r:id="rId12"/>
    <p:sldId id="276" r:id="rId13"/>
    <p:sldId id="277" r:id="rId14"/>
    <p:sldId id="28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Giallombardo" initials="A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A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6" autoAdjust="0"/>
    <p:restoredTop sz="94630"/>
  </p:normalViewPr>
  <p:slideViewPr>
    <p:cSldViewPr snapToGrid="0" snapToObjects="1">
      <p:cViewPr varScale="1">
        <p:scale>
          <a:sx n="113" d="100"/>
          <a:sy n="113" d="100"/>
        </p:scale>
        <p:origin x="1616" y="1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D75A83-B0A0-F941-9E84-37C674E8AF5E}" type="datetimeFigureOut">
              <a:rPr lang="en-US" smtClean="0"/>
              <a:t>12/21/21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2C75D0-4E5A-B147-9DD3-9A65C28A77A4}" type="slidenum">
              <a:rPr lang="en-US" smtClean="0"/>
              <a:t>‹#›</a:t>
            </a:fld>
            <a:endParaRPr lang="en-US"/>
          </a:p>
        </p:txBody>
      </p:sp>
    </p:spTree>
    <p:extLst>
      <p:ext uri="{BB962C8B-B14F-4D97-AF65-F5344CB8AC3E}">
        <p14:creationId xmlns:p14="http://schemas.microsoft.com/office/powerpoint/2010/main" val="11959964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1F39B-BE8A-F84A-9EC6-B803D69CDF81}" type="datetimeFigureOut">
              <a:rPr lang="en-US" smtClean="0"/>
              <a:t>12/21/21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0E55C-1D1D-4F47-9F17-CF18EB29C25F}" type="slidenum">
              <a:rPr lang="en-US" smtClean="0"/>
              <a:t>‹#›</a:t>
            </a:fld>
            <a:endParaRPr lang="en-US"/>
          </a:p>
        </p:txBody>
      </p:sp>
    </p:spTree>
    <p:extLst>
      <p:ext uri="{BB962C8B-B14F-4D97-AF65-F5344CB8AC3E}">
        <p14:creationId xmlns:p14="http://schemas.microsoft.com/office/powerpoint/2010/main" val="9882654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E00E55C-1D1D-4F47-9F17-CF18EB29C25F}" type="slidenum">
              <a:rPr lang="en-US" smtClean="0"/>
              <a:t>1</a:t>
            </a:fld>
            <a:endParaRPr lang="en-US"/>
          </a:p>
        </p:txBody>
      </p:sp>
    </p:spTree>
    <p:extLst>
      <p:ext uri="{BB962C8B-B14F-4D97-AF65-F5344CB8AC3E}">
        <p14:creationId xmlns:p14="http://schemas.microsoft.com/office/powerpoint/2010/main" val="42635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958394"/>
            <a:ext cx="7772400" cy="1470025"/>
          </a:xfrm>
        </p:spPr>
        <p:txBody>
          <a:bodyPr>
            <a:normAutofit/>
          </a:bodyPr>
          <a:lstStyle>
            <a:lvl1pPr>
              <a:defRPr sz="3000" b="1">
                <a:solidFill>
                  <a:schemeClr val="tx2"/>
                </a:solidFill>
              </a:defRPr>
            </a:lvl1pPr>
          </a:lstStyle>
          <a:p>
            <a:r>
              <a:rPr lang="nl-BE" dirty="0"/>
              <a:t>CLICK TO EDIT MASTER TITLE STYLE</a:t>
            </a:r>
            <a:endParaRPr lang="en-US" dirty="0"/>
          </a:p>
        </p:txBody>
      </p:sp>
      <p:sp>
        <p:nvSpPr>
          <p:cNvPr id="3" name="Subtitle 2"/>
          <p:cNvSpPr>
            <a:spLocks noGrp="1"/>
          </p:cNvSpPr>
          <p:nvPr>
            <p:ph type="subTitle" idx="1"/>
          </p:nvPr>
        </p:nvSpPr>
        <p:spPr>
          <a:xfrm>
            <a:off x="1371600" y="4516811"/>
            <a:ext cx="6400800" cy="1535990"/>
          </a:xfrm>
        </p:spPr>
        <p:txBody>
          <a:bodyPr/>
          <a:lstStyle>
            <a:lvl1pPr marL="0" indent="0" algn="ctr">
              <a:buNone/>
              <a:defRPr>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sp>
        <p:nvSpPr>
          <p:cNvPr id="20"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Tree>
    <p:extLst>
      <p:ext uri="{BB962C8B-B14F-4D97-AF65-F5344CB8AC3E}">
        <p14:creationId xmlns:p14="http://schemas.microsoft.com/office/powerpoint/2010/main" val="418728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60358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48847"/>
            <a:ext cx="2057400" cy="5277316"/>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848847"/>
            <a:ext cx="6019800" cy="5277316"/>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1630378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07504" y="980728"/>
            <a:ext cx="9001000" cy="5544616"/>
          </a:xfrm>
        </p:spPr>
        <p:txBody>
          <a:bodyPr lIns="36000" tIns="0" rIns="0" bIns="0"/>
          <a:lstStyle>
            <a:lvl1pPr marL="360000" indent="-360000" defTabSz="360000">
              <a:spcBef>
                <a:spcPts val="0"/>
              </a:spcBef>
              <a:buClr>
                <a:srgbClr val="009A46"/>
              </a:buClr>
              <a:defRPr sz="2400"/>
            </a:lvl1pPr>
            <a:lvl2pPr marL="720000" indent="-360000" defTabSz="360000">
              <a:spcBef>
                <a:spcPts val="300"/>
              </a:spcBef>
              <a:buClr>
                <a:srgbClr val="009A46"/>
              </a:buClr>
              <a:defRPr sz="2000"/>
            </a:lvl2pPr>
            <a:lvl3pPr marL="1080000" indent="-360000" defTabSz="360000">
              <a:spcBef>
                <a:spcPts val="300"/>
              </a:spcBef>
              <a:buClr>
                <a:srgbClr val="009A46"/>
              </a:buClr>
              <a:defRPr sz="1800"/>
            </a:lvl3pPr>
            <a:lvl4pPr marL="1260000" indent="-180000" defTabSz="360000">
              <a:spcBef>
                <a:spcPts val="300"/>
              </a:spcBef>
              <a:buClr>
                <a:srgbClr val="009A46"/>
              </a:buClr>
              <a:defRPr sz="1600"/>
            </a:lvl4pPr>
            <a:lvl5pPr marL="1440000" indent="-180000" defTabSz="360000">
              <a:spcBef>
                <a:spcPts val="300"/>
              </a:spcBef>
              <a:buClr>
                <a:srgbClr val="009A46"/>
              </a:buClr>
              <a:defRPr sz="1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6"/>
          <p:cNvSpPr>
            <a:spLocks noGrp="1"/>
          </p:cNvSpPr>
          <p:nvPr>
            <p:ph type="title"/>
          </p:nvPr>
        </p:nvSpPr>
        <p:spPr>
          <a:xfrm>
            <a:off x="107504" y="-18321"/>
            <a:ext cx="8229600" cy="999049"/>
          </a:xfrm>
        </p:spPr>
        <p:txBody>
          <a:bodyPr/>
          <a:lstStyle>
            <a:lvl1pPr algn="l">
              <a:defRPr sz="2800">
                <a:solidFill>
                  <a:srgbClr val="008000"/>
                </a:solidFill>
              </a:defRPr>
            </a:lvl1pPr>
          </a:lstStyle>
          <a:p>
            <a:r>
              <a:rPr lang="de-DE" dirty="0"/>
              <a:t>Titelmasterformat durch Klicken bearbeiten</a:t>
            </a:r>
            <a:endParaRPr lang="en-GB" dirty="0"/>
          </a:p>
        </p:txBody>
      </p:sp>
      <p:sp>
        <p:nvSpPr>
          <p:cNvPr id="4" name="Foliennummernplatzhalter 5"/>
          <p:cNvSpPr>
            <a:spLocks noGrp="1"/>
          </p:cNvSpPr>
          <p:nvPr>
            <p:ph type="sldNum" sz="quarter" idx="10"/>
          </p:nvPr>
        </p:nvSpPr>
        <p:spPr>
          <a:xfrm>
            <a:off x="6948488" y="6597650"/>
            <a:ext cx="2133600" cy="196850"/>
          </a:xfrm>
        </p:spPr>
        <p:txBody>
          <a:bodyPr/>
          <a:lstStyle>
            <a:lvl1pPr>
              <a:defRPr sz="1400">
                <a:latin typeface="Calibri Light" panose="020F0302020204030204" pitchFamily="34" charset="0"/>
              </a:defRPr>
            </a:lvl1pPr>
          </a:lstStyle>
          <a:p>
            <a:pPr>
              <a:defRPr/>
            </a:pPr>
            <a:r>
              <a:rPr lang="de-DE"/>
              <a:t>Slide N° </a:t>
            </a:r>
            <a:fld id="{7918EA7C-E27D-4C2A-8D1F-5B97A70105A9}" type="slidenum">
              <a:rPr lang="de-DE"/>
              <a:pPr>
                <a:defRPr/>
              </a:pPr>
              <a:t>‹#›</a:t>
            </a:fld>
            <a:endParaRPr lang="de-DE"/>
          </a:p>
        </p:txBody>
      </p:sp>
      <p:sp>
        <p:nvSpPr>
          <p:cNvPr id="5" name="Fußzeilenplatzhalter 5"/>
          <p:cNvSpPr>
            <a:spLocks noGrp="1"/>
          </p:cNvSpPr>
          <p:nvPr>
            <p:ph type="ftr" sz="quarter" idx="11"/>
          </p:nvPr>
        </p:nvSpPr>
        <p:spPr>
          <a:xfrm>
            <a:off x="0" y="6597650"/>
            <a:ext cx="2895600" cy="260350"/>
          </a:xfrm>
          <a:prstGeom prst="rect">
            <a:avLst/>
          </a:prstGeom>
        </p:spPr>
        <p:txBody>
          <a:bodyPr/>
          <a:lstStyle>
            <a:lvl1pPr>
              <a:defRPr/>
            </a:lvl1pPr>
          </a:lstStyle>
          <a:p>
            <a:pPr>
              <a:defRPr/>
            </a:pPr>
            <a:endParaRPr lang="de-DE"/>
          </a:p>
        </p:txBody>
      </p:sp>
    </p:spTree>
    <p:extLst>
      <p:ext uri="{BB962C8B-B14F-4D97-AF65-F5344CB8AC3E}">
        <p14:creationId xmlns:p14="http://schemas.microsoft.com/office/powerpoint/2010/main" val="1241961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006725"/>
            <a:ext cx="7772400" cy="1470025"/>
          </a:xfrm>
          <a:prstGeom prst="rect">
            <a:avLst/>
          </a:prstGeom>
        </p:spPr>
        <p:txBody>
          <a:bodyPr/>
          <a:lstStyle/>
          <a:p>
            <a:r>
              <a:rPr lang="nl-BE" dirty="0"/>
              <a:t>CLICK TO EDIT MASTER TITLE STYLE</a:t>
            </a:r>
            <a:endParaRPr lang="en-US" dirty="0"/>
          </a:p>
        </p:txBody>
      </p:sp>
      <p:sp>
        <p:nvSpPr>
          <p:cNvPr id="3" name="Subtitle 2"/>
          <p:cNvSpPr>
            <a:spLocks noGrp="1"/>
          </p:cNvSpPr>
          <p:nvPr>
            <p:ph type="subTitle" idx="1"/>
          </p:nvPr>
        </p:nvSpPr>
        <p:spPr>
          <a:xfrm>
            <a:off x="1371600" y="4619946"/>
            <a:ext cx="6400800" cy="1360859"/>
          </a:xfrm>
          <a:prstGeom prst="rect">
            <a:avLst/>
          </a:prstGeo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pic>
        <p:nvPicPr>
          <p:cNvPr id="7" name="Picture 6" descr="meetMED-fullcolor-WE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9092" y="1013141"/>
            <a:ext cx="5863464" cy="2290108"/>
          </a:xfrm>
          <a:prstGeom prst="rect">
            <a:avLst/>
          </a:prstGeom>
        </p:spPr>
      </p:pic>
      <p:sp>
        <p:nvSpPr>
          <p:cNvPr id="8" name="TextBox 7"/>
          <p:cNvSpPr txBox="1"/>
          <p:nvPr userDrawn="1"/>
        </p:nvSpPr>
        <p:spPr>
          <a:xfrm>
            <a:off x="1739672" y="2611290"/>
            <a:ext cx="5850580" cy="307777"/>
          </a:xfrm>
          <a:prstGeom prst="rect">
            <a:avLst/>
          </a:prstGeom>
          <a:noFill/>
        </p:spPr>
        <p:txBody>
          <a:bodyPr wrap="none" rtlCol="0">
            <a:spAutoFit/>
          </a:bodyPr>
          <a:lstStyle/>
          <a:p>
            <a:r>
              <a:rPr lang="en-US" sz="1400" b="1" dirty="0">
                <a:solidFill>
                  <a:srgbClr val="189A3A"/>
                </a:solidFill>
                <a:latin typeface="Arial"/>
                <a:cs typeface="Arial"/>
              </a:rPr>
              <a:t>Mitigation Enabling Energy Transition in the </a:t>
            </a:r>
            <a:r>
              <a:rPr lang="en-US" sz="1400" b="1" dirty="0" err="1">
                <a:solidFill>
                  <a:srgbClr val="189A3A"/>
                </a:solidFill>
                <a:latin typeface="Arial"/>
                <a:cs typeface="Arial"/>
              </a:rPr>
              <a:t>MEDiterranean</a:t>
            </a:r>
            <a:r>
              <a:rPr lang="en-US" sz="1400" b="1" dirty="0">
                <a:solidFill>
                  <a:srgbClr val="189A3A"/>
                </a:solidFill>
                <a:latin typeface="Arial"/>
                <a:cs typeface="Arial"/>
              </a:rPr>
              <a:t> region </a:t>
            </a:r>
            <a:endParaRPr lang="en-US" sz="1400" b="1" dirty="0">
              <a:solidFill>
                <a:srgbClr val="189A3A"/>
              </a:solidFill>
              <a:effectLst/>
              <a:latin typeface="Arial"/>
              <a:cs typeface="Arial"/>
            </a:endParaRPr>
          </a:p>
        </p:txBody>
      </p:sp>
      <p:sp>
        <p:nvSpPr>
          <p:cNvPr id="6" name="TextBox 5">
            <a:extLst>
              <a:ext uri="{FF2B5EF4-FFF2-40B4-BE49-F238E27FC236}">
                <a16:creationId xmlns:a16="http://schemas.microsoft.com/office/drawing/2014/main" id="{7DB7AF10-288E-486E-A9D8-2C6FCAA60A34}"/>
              </a:ext>
            </a:extLst>
          </p:cNvPr>
          <p:cNvSpPr txBox="1"/>
          <p:nvPr userDrawn="1"/>
        </p:nvSpPr>
        <p:spPr>
          <a:xfrm>
            <a:off x="534511" y="6590420"/>
            <a:ext cx="83708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Proxima Nova Extra Bold"/>
              </a:rPr>
              <a:t>Phase II</a:t>
            </a:r>
          </a:p>
        </p:txBody>
      </p:sp>
    </p:spTree>
    <p:extLst>
      <p:ext uri="{BB962C8B-B14F-4D97-AF65-F5344CB8AC3E}">
        <p14:creationId xmlns:p14="http://schemas.microsoft.com/office/powerpoint/2010/main" val="791616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BE" dirty="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Arial"/>
                <a:cs typeface="Arial"/>
              </a:defRPr>
            </a:lvl1pPr>
            <a:lvl2pPr>
              <a:defRPr>
                <a:solidFill>
                  <a:schemeClr val="tx2"/>
                </a:solidFill>
                <a:latin typeface="Arial"/>
                <a:cs typeface="Arial"/>
              </a:defRPr>
            </a:lvl2pPr>
            <a:lvl3pPr>
              <a:defRPr>
                <a:solidFill>
                  <a:schemeClr val="tx2"/>
                </a:solidFill>
                <a:latin typeface="Arial"/>
                <a:cs typeface="Arial"/>
              </a:defRPr>
            </a:lvl3pPr>
            <a:lvl4pPr>
              <a:defRPr>
                <a:solidFill>
                  <a:schemeClr val="tx2"/>
                </a:solidFill>
                <a:latin typeface="Arial"/>
                <a:cs typeface="Arial"/>
              </a:defRPr>
            </a:lvl4pPr>
            <a:lvl5pPr>
              <a:defRPr>
                <a:solidFill>
                  <a:schemeClr val="tx2"/>
                </a:solidFill>
                <a:latin typeface="Arial"/>
                <a:cs typeface="Arial"/>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1"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3345046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8"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338094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2118877"/>
            <a:ext cx="4038600" cy="400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Content Placeholder 3"/>
          <p:cNvSpPr>
            <a:spLocks noGrp="1"/>
          </p:cNvSpPr>
          <p:nvPr>
            <p:ph sz="half" idx="2"/>
          </p:nvPr>
        </p:nvSpPr>
        <p:spPr>
          <a:xfrm>
            <a:off x="4648200" y="2118877"/>
            <a:ext cx="4038600" cy="400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9"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119766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10" name="Slide Number Placeholder 4"/>
          <p:cNvSpPr>
            <a:spLocks noGrp="1"/>
          </p:cNvSpPr>
          <p:nvPr>
            <p:ph type="sldNum" sz="quarter" idx="10"/>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11"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24492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Click to edit Master title style</a:t>
            </a:r>
            <a:endParaRPr lang="en-US" dirty="0"/>
          </a:p>
        </p:txBody>
      </p:sp>
      <p:sp>
        <p:nvSpPr>
          <p:cNvPr id="6" name="Slide Number Placeholder 4"/>
          <p:cNvSpPr>
            <a:spLocks noGrp="1"/>
          </p:cNvSpPr>
          <p:nvPr>
            <p:ph type="sldNum" sz="quarter" idx="4"/>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211073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6"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98184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2"/>
            <a:ext cx="3008313" cy="1162050"/>
          </a:xfrm>
        </p:spPr>
        <p:txBody>
          <a:bodyPr anchor="b"/>
          <a:lstStyle>
            <a:lvl1pPr algn="l">
              <a:defRPr sz="2000" b="1">
                <a:latin typeface="Arial"/>
                <a:cs typeface="Arial"/>
              </a:defRPr>
            </a:lvl1pPr>
          </a:lstStyle>
          <a:p>
            <a:r>
              <a:rPr lang="nl-BE"/>
              <a:t>Click to edit Master title style</a:t>
            </a:r>
            <a:endParaRPr lang="en-US"/>
          </a:p>
        </p:txBody>
      </p:sp>
      <p:sp>
        <p:nvSpPr>
          <p:cNvPr id="3" name="Content Placeholder 2"/>
          <p:cNvSpPr>
            <a:spLocks noGrp="1"/>
          </p:cNvSpPr>
          <p:nvPr>
            <p:ph idx="1"/>
          </p:nvPr>
        </p:nvSpPr>
        <p:spPr>
          <a:xfrm>
            <a:off x="3575050" y="868363"/>
            <a:ext cx="5111750" cy="50282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Text Placeholder 3"/>
          <p:cNvSpPr>
            <a:spLocks noGrp="1"/>
          </p:cNvSpPr>
          <p:nvPr>
            <p:ph type="body" sz="half" idx="2"/>
          </p:nvPr>
        </p:nvSpPr>
        <p:spPr>
          <a:xfrm>
            <a:off x="457200" y="2030412"/>
            <a:ext cx="3008313" cy="38661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 Master text styles</a:t>
            </a:r>
          </a:p>
        </p:txBody>
      </p:sp>
      <p:sp>
        <p:nvSpPr>
          <p:cNvPr id="9"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Tree>
    <p:extLst>
      <p:ext uri="{BB962C8B-B14F-4D97-AF65-F5344CB8AC3E}">
        <p14:creationId xmlns:p14="http://schemas.microsoft.com/office/powerpoint/2010/main" val="81373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dirty="0"/>
              <a:t>Click to edit Master title style</a:t>
            </a:r>
            <a:endParaRPr lang="en-US" dirty="0"/>
          </a:p>
        </p:txBody>
      </p:sp>
      <p:sp>
        <p:nvSpPr>
          <p:cNvPr id="3" name="Picture Placeholder 2"/>
          <p:cNvSpPr>
            <a:spLocks noGrp="1"/>
          </p:cNvSpPr>
          <p:nvPr>
            <p:ph type="pic" idx="1"/>
          </p:nvPr>
        </p:nvSpPr>
        <p:spPr>
          <a:xfrm>
            <a:off x="1792288" y="1120995"/>
            <a:ext cx="5486400" cy="36065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dirty="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 Master text styles</a:t>
            </a:r>
          </a:p>
        </p:txBody>
      </p:sp>
      <p:sp>
        <p:nvSpPr>
          <p:cNvPr id="9"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44463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6479" y="614"/>
            <a:ext cx="9150479" cy="643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eetMED-white-WE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9611" y="-40207"/>
            <a:ext cx="1816729" cy="709564"/>
          </a:xfrm>
          <a:prstGeom prst="rect">
            <a:avLst/>
          </a:prstGeom>
        </p:spPr>
      </p:pic>
      <p:sp>
        <p:nvSpPr>
          <p:cNvPr id="2" name="Title Placeholder 1"/>
          <p:cNvSpPr>
            <a:spLocks noGrp="1"/>
          </p:cNvSpPr>
          <p:nvPr>
            <p:ph type="title"/>
          </p:nvPr>
        </p:nvSpPr>
        <p:spPr>
          <a:xfrm>
            <a:off x="457200" y="863174"/>
            <a:ext cx="8229600" cy="1143000"/>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3" name="Text Placeholder 2"/>
          <p:cNvSpPr>
            <a:spLocks noGrp="1"/>
          </p:cNvSpPr>
          <p:nvPr>
            <p:ph type="body" idx="1"/>
          </p:nvPr>
        </p:nvSpPr>
        <p:spPr>
          <a:xfrm>
            <a:off x="457200" y="2188737"/>
            <a:ext cx="8229600" cy="3863346"/>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0"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
        <p:nvSpPr>
          <p:cNvPr id="7" name="TextBox 6">
            <a:extLst>
              <a:ext uri="{FF2B5EF4-FFF2-40B4-BE49-F238E27FC236}">
                <a16:creationId xmlns:a16="http://schemas.microsoft.com/office/drawing/2014/main" id="{7DB7AF10-288E-486E-A9D8-2C6FCAA60A34}"/>
              </a:ext>
            </a:extLst>
          </p:cNvPr>
          <p:cNvSpPr txBox="1"/>
          <p:nvPr userDrawn="1"/>
        </p:nvSpPr>
        <p:spPr>
          <a:xfrm>
            <a:off x="545504" y="376673"/>
            <a:ext cx="837089" cy="276999"/>
          </a:xfrm>
          <a:prstGeom prst="rect">
            <a:avLst/>
          </a:prstGeom>
          <a:noFill/>
        </p:spPr>
        <p:txBody>
          <a:bodyPr wrap="none" rtlCol="0">
            <a:spAutoFit/>
          </a:bodyPr>
          <a:lstStyle/>
          <a:p>
            <a:r>
              <a:rPr lang="en-US" sz="1200" b="1" dirty="0">
                <a:solidFill>
                  <a:schemeClr val="bg1"/>
                </a:solidFill>
                <a:latin typeface="Proxima Nova Extra Bold"/>
              </a:rPr>
              <a:t>Phase II</a:t>
            </a:r>
          </a:p>
        </p:txBody>
      </p:sp>
    </p:spTree>
    <p:extLst>
      <p:ext uri="{BB962C8B-B14F-4D97-AF65-F5344CB8AC3E}">
        <p14:creationId xmlns:p14="http://schemas.microsoft.com/office/powerpoint/2010/main" val="299473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ctr" defTabSz="457200" rtl="0" eaLnBrk="1" latinLnBrk="0" hangingPunct="1">
        <a:spcBef>
          <a:spcPct val="0"/>
        </a:spcBef>
        <a:buNone/>
        <a:defRPr sz="3000" b="1" kern="120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8224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8224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8224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8224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822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14"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5" name="Rectangle 14"/>
          <p:cNvSpPr/>
          <p:nvPr userDrawn="1"/>
        </p:nvSpPr>
        <p:spPr>
          <a:xfrm>
            <a:off x="0" y="6220589"/>
            <a:ext cx="9150479" cy="643437"/>
          </a:xfrm>
          <a:prstGeom prst="rect">
            <a:avLst/>
          </a:prstGeom>
          <a:solidFill>
            <a:srgbClr val="189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eetMED-white-WE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613" y="6141502"/>
            <a:ext cx="1816729" cy="709564"/>
          </a:xfrm>
          <a:prstGeom prst="rect">
            <a:avLst/>
          </a:prstGeom>
        </p:spPr>
      </p:pic>
      <p:sp>
        <p:nvSpPr>
          <p:cNvPr id="17" name="TextBox 16"/>
          <p:cNvSpPr txBox="1"/>
          <p:nvPr userDrawn="1"/>
        </p:nvSpPr>
        <p:spPr>
          <a:xfrm>
            <a:off x="7107951" y="6327282"/>
            <a:ext cx="1671363" cy="307777"/>
          </a:xfrm>
          <a:prstGeom prst="rect">
            <a:avLst/>
          </a:prstGeom>
          <a:noFill/>
        </p:spPr>
        <p:txBody>
          <a:bodyPr wrap="none" rtlCol="0">
            <a:spAutoFit/>
          </a:bodyPr>
          <a:lstStyle/>
          <a:p>
            <a:r>
              <a:rPr lang="en-US" sz="1400" dirty="0" err="1">
                <a:solidFill>
                  <a:schemeClr val="bg1"/>
                </a:solidFill>
                <a:latin typeface="Arial"/>
                <a:cs typeface="Arial"/>
              </a:rPr>
              <a:t>www.meetmed.org</a:t>
            </a:r>
            <a:endParaRPr lang="en-US" sz="1400" dirty="0">
              <a:solidFill>
                <a:schemeClr val="bg1"/>
              </a:solidFill>
              <a:latin typeface="Arial"/>
              <a:cs typeface="Arial"/>
            </a:endParaRPr>
          </a:p>
        </p:txBody>
      </p:sp>
      <p:sp>
        <p:nvSpPr>
          <p:cNvPr id="18" name="Slide Number Placeholder 4"/>
          <p:cNvSpPr>
            <a:spLocks noGrp="1"/>
          </p:cNvSpPr>
          <p:nvPr>
            <p:ph type="sldNum" sz="quarter" idx="4"/>
          </p:nvPr>
        </p:nvSpPr>
        <p:spPr>
          <a:xfrm>
            <a:off x="3505200" y="6369310"/>
            <a:ext cx="2133600" cy="365125"/>
          </a:xfrm>
          <a:prstGeom prst="rect">
            <a:avLst/>
          </a:prstGeom>
        </p:spPr>
        <p:txBody>
          <a:bodyPr/>
          <a:lstStyle>
            <a:lvl1pPr algn="ctr">
              <a:defRPr sz="1000">
                <a:solidFill>
                  <a:schemeClr val="bg1"/>
                </a:solidFill>
              </a:defRPr>
            </a:lvl1pPr>
          </a:lstStyle>
          <a:p>
            <a:fld id="{4E6B386F-75EA-2347-AA44-8123F513AD26}" type="slidenum">
              <a:rPr lang="en-US" smtClean="0"/>
              <a:pPr/>
              <a:t>‹#›</a:t>
            </a:fld>
            <a:endParaRPr lang="en-US" dirty="0"/>
          </a:p>
        </p:txBody>
      </p:sp>
    </p:spTree>
    <p:extLst>
      <p:ext uri="{BB962C8B-B14F-4D97-AF65-F5344CB8AC3E}">
        <p14:creationId xmlns:p14="http://schemas.microsoft.com/office/powerpoint/2010/main" val="116014483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457200" rtl="0" eaLnBrk="1" latinLnBrk="0" hangingPunct="1">
        <a:spcBef>
          <a:spcPct val="0"/>
        </a:spcBef>
        <a:buNone/>
        <a:defRPr sz="3000" b="1" kern="1200">
          <a:solidFill>
            <a:schemeClr val="accent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accent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accent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accent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hyperlink" Target="http://www.meetmed.org/" TargetMode="Externa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650" y="3131971"/>
            <a:ext cx="7772400" cy="597347"/>
          </a:xfrm>
        </p:spPr>
        <p:txBody>
          <a:bodyPr>
            <a:noAutofit/>
          </a:bodyPr>
          <a:lstStyle/>
          <a:p>
            <a:r>
              <a:rPr lang="en-US" sz="3600" dirty="0">
                <a:solidFill>
                  <a:srgbClr val="053063"/>
                </a:solidFill>
                <a:latin typeface="ProximaNova-Extrabld"/>
                <a:ea typeface="+mn-ea"/>
              </a:rPr>
              <a:t>Tendering and Contracting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6" name="Picture 5" descr="meetMED_EU_fund_150dpi_3.png">
            <a:extLst>
              <a:ext uri="{FF2B5EF4-FFF2-40B4-BE49-F238E27FC236}">
                <a16:creationId xmlns:a16="http://schemas.microsoft.com/office/drawing/2014/main" id="{AB378831-7E3F-4195-876A-EFEFAC413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738" y="247833"/>
            <a:ext cx="877824" cy="920496"/>
          </a:xfrm>
          <a:prstGeom prst="rect">
            <a:avLst/>
          </a:prstGeom>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9916" y="247833"/>
            <a:ext cx="684909" cy="81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83293"/>
          <a:stretch/>
        </p:blipFill>
        <p:spPr bwMode="auto">
          <a:xfrm>
            <a:off x="4506216" y="247833"/>
            <a:ext cx="1312314" cy="71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8530" y="200523"/>
            <a:ext cx="1765479" cy="80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6851" y="316407"/>
            <a:ext cx="967568"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DEF97339-1CD7-B143-8CBB-CFF9EA343F9E}"/>
              </a:ext>
            </a:extLst>
          </p:cNvPr>
          <p:cNvSpPr txBox="1">
            <a:spLocks/>
          </p:cNvSpPr>
          <p:nvPr/>
        </p:nvSpPr>
        <p:spPr>
          <a:xfrm>
            <a:off x="685800" y="4689903"/>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1" kern="1200">
                <a:solidFill>
                  <a:schemeClr val="accent2"/>
                </a:solidFill>
                <a:latin typeface="Arial"/>
                <a:ea typeface="+mj-ea"/>
                <a:cs typeface="Arial"/>
              </a:defRPr>
            </a:lvl1pPr>
          </a:lstStyle>
          <a:p>
            <a:r>
              <a:rPr lang="en-US" sz="2400" dirty="0" err="1">
                <a:solidFill>
                  <a:srgbClr val="053063"/>
                </a:solidFill>
                <a:latin typeface="ProximaNova-Extrabld"/>
                <a:ea typeface="+mn-ea"/>
              </a:rPr>
              <a:t>meetMED</a:t>
            </a:r>
            <a:r>
              <a:rPr lang="en-US" sz="2400" dirty="0">
                <a:solidFill>
                  <a:srgbClr val="053063"/>
                </a:solidFill>
                <a:latin typeface="ProximaNova-Extrabld"/>
                <a:ea typeface="+mn-ea"/>
              </a:rPr>
              <a:t> II</a:t>
            </a:r>
          </a:p>
          <a:p>
            <a:r>
              <a:rPr lang="en-US" sz="2400" dirty="0">
                <a:solidFill>
                  <a:srgbClr val="053063"/>
                </a:solidFill>
                <a:latin typeface="ProximaNova-Extrabld"/>
                <a:ea typeface="+mn-ea"/>
              </a:rPr>
              <a:t>Activity 3.1.2 Training Seminar </a:t>
            </a:r>
          </a:p>
          <a:p>
            <a:r>
              <a:rPr lang="en-US" sz="2400" dirty="0">
                <a:solidFill>
                  <a:srgbClr val="053063"/>
                </a:solidFill>
                <a:latin typeface="ProximaNova-Extrabld"/>
                <a:ea typeface="+mn-ea"/>
              </a:rPr>
              <a:t>“Fundamentals of Energy Services and Energy Performance Contracting”</a:t>
            </a:r>
          </a:p>
        </p:txBody>
      </p:sp>
      <p:sp>
        <p:nvSpPr>
          <p:cNvPr id="14" name="Subtitle 2">
            <a:extLst>
              <a:ext uri="{FF2B5EF4-FFF2-40B4-BE49-F238E27FC236}">
                <a16:creationId xmlns:a16="http://schemas.microsoft.com/office/drawing/2014/main" id="{E8B07003-92FA-4D46-A6EE-AA9931A9FED1}"/>
              </a:ext>
            </a:extLst>
          </p:cNvPr>
          <p:cNvSpPr txBox="1">
            <a:spLocks/>
          </p:cNvSpPr>
          <p:nvPr/>
        </p:nvSpPr>
        <p:spPr>
          <a:xfrm>
            <a:off x="801688" y="3995541"/>
            <a:ext cx="7639050" cy="699551"/>
          </a:xfrm>
          <a:prstGeom prst="rect">
            <a:avLst/>
          </a:prstGeom>
        </p:spPr>
        <p:txBody>
          <a:bodyPr vert="horz" lIns="91440" tIns="45720" rIns="91440" bIns="45720" rtlCol="0">
            <a:normAutofit fontScale="62500" lnSpcReduction="20000"/>
          </a:bodyPr>
          <a:lstStyle>
            <a:lvl1pPr marL="0" indent="0" algn="ctr" defTabSz="457200" rtl="0" eaLnBrk="1" latinLnBrk="0" hangingPunct="1">
              <a:spcBef>
                <a:spcPct val="20000"/>
              </a:spcBef>
              <a:buFont typeface="Arial"/>
              <a:buNone/>
              <a:defRPr sz="3200" kern="1200">
                <a:solidFill>
                  <a:schemeClr val="accent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atin typeface="ProximaNova-Regular"/>
              </a:rPr>
              <a:t>Aristotelis Botzios-Valaskakis</a:t>
            </a:r>
          </a:p>
          <a:p>
            <a:r>
              <a:rPr lang="en-US">
                <a:latin typeface="ProximaNova-Regular"/>
              </a:rPr>
              <a:t>Senior Expert, Centre for Renewable Energy Sources and Energy Saving</a:t>
            </a:r>
            <a:endParaRPr lang="en-US" dirty="0"/>
          </a:p>
        </p:txBody>
      </p:sp>
    </p:spTree>
    <p:extLst>
      <p:ext uri="{BB962C8B-B14F-4D97-AF65-F5344CB8AC3E}">
        <p14:creationId xmlns:p14="http://schemas.microsoft.com/office/powerpoint/2010/main" val="3537039517"/>
      </p:ext>
    </p:extLst>
  </p:cSld>
  <p:clrMapOvr>
    <a:masterClrMapping/>
  </p:clrMapOvr>
  <mc:AlternateContent xmlns:mc="http://schemas.openxmlformats.org/markup-compatibility/2006" xmlns:p14="http://schemas.microsoft.com/office/powerpoint/2010/main">
    <mc:Choice Requires="p14">
      <p:transition spd="slow" p14:dur="2000" advTm="18152"/>
    </mc:Choice>
    <mc:Fallback xmlns="">
      <p:transition spd="slow" advTm="18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Inhaltsplatzhalter 2"/>
          <p:cNvSpPr txBox="1">
            <a:spLocks/>
          </p:cNvSpPr>
          <p:nvPr/>
        </p:nvSpPr>
        <p:spPr bwMode="auto">
          <a:xfrm>
            <a:off x="303213" y="1698625"/>
            <a:ext cx="8774112"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0" rIns="0" bIns="0"/>
          <a:lstStyle>
            <a:lvl1pPr marL="360000" indent="-360000" algn="l" defTabSz="360000" rtl="0" eaLnBrk="0" fontAlgn="base" hangingPunct="0">
              <a:spcBef>
                <a:spcPts val="0"/>
              </a:spcBef>
              <a:spcAft>
                <a:spcPct val="0"/>
              </a:spcAft>
              <a:buClr>
                <a:srgbClr val="009A46"/>
              </a:buClr>
              <a:buFont typeface="Arial" charset="0"/>
              <a:buChar char="•"/>
              <a:defRPr sz="2400" kern="1200">
                <a:solidFill>
                  <a:schemeClr val="tx1"/>
                </a:solidFill>
                <a:latin typeface="+mn-lt"/>
                <a:ea typeface="+mn-ea"/>
                <a:cs typeface="+mn-cs"/>
              </a:defRPr>
            </a:lvl1pPr>
            <a:lvl2pPr marL="720000" indent="-360000" algn="l" defTabSz="360000" rtl="0" eaLnBrk="0" fontAlgn="base" hangingPunct="0">
              <a:spcBef>
                <a:spcPts val="300"/>
              </a:spcBef>
              <a:spcAft>
                <a:spcPct val="0"/>
              </a:spcAft>
              <a:buClr>
                <a:srgbClr val="009A46"/>
              </a:buClr>
              <a:buFont typeface="Arial" charset="0"/>
              <a:buChar char="–"/>
              <a:defRPr sz="2000" kern="1200">
                <a:solidFill>
                  <a:schemeClr val="tx1"/>
                </a:solidFill>
                <a:latin typeface="+mn-lt"/>
                <a:ea typeface="+mn-ea"/>
                <a:cs typeface="+mn-cs"/>
              </a:defRPr>
            </a:lvl2pPr>
            <a:lvl3pPr marL="1080000" indent="-360000" algn="l" defTabSz="360000" rtl="0" eaLnBrk="0" fontAlgn="base" hangingPunct="0">
              <a:spcBef>
                <a:spcPts val="300"/>
              </a:spcBef>
              <a:spcAft>
                <a:spcPct val="0"/>
              </a:spcAft>
              <a:buClr>
                <a:srgbClr val="009A46"/>
              </a:buClr>
              <a:buFont typeface="Arial" charset="0"/>
              <a:buChar char="•"/>
              <a:defRPr sz="1800" kern="1200">
                <a:solidFill>
                  <a:schemeClr val="tx1"/>
                </a:solidFill>
                <a:latin typeface="+mn-lt"/>
                <a:ea typeface="+mn-ea"/>
                <a:cs typeface="+mn-cs"/>
              </a:defRPr>
            </a:lvl3pPr>
            <a:lvl4pPr marL="1260000" indent="-180000" algn="l" defTabSz="360000" rtl="0" eaLnBrk="0" fontAlgn="base" hangingPunct="0">
              <a:spcBef>
                <a:spcPts val="300"/>
              </a:spcBef>
              <a:spcAft>
                <a:spcPct val="0"/>
              </a:spcAft>
              <a:buClr>
                <a:srgbClr val="009A46"/>
              </a:buClr>
              <a:buFont typeface="Arial" charset="0"/>
              <a:buChar char="–"/>
              <a:defRPr sz="1600" kern="1200">
                <a:solidFill>
                  <a:schemeClr val="tx1"/>
                </a:solidFill>
                <a:latin typeface="+mn-lt"/>
                <a:ea typeface="+mn-ea"/>
                <a:cs typeface="+mn-cs"/>
              </a:defRPr>
            </a:lvl4pPr>
            <a:lvl5pPr marL="1440000" indent="-180000" algn="l" defTabSz="360000" rtl="0" eaLnBrk="0" fontAlgn="base" hangingPunct="0">
              <a:spcBef>
                <a:spcPts val="300"/>
              </a:spcBef>
              <a:spcAft>
                <a:spcPct val="0"/>
              </a:spcAft>
              <a:buClr>
                <a:srgbClr val="009A46"/>
              </a:buClr>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Font typeface="Arial" charset="0"/>
              <a:buNone/>
              <a:defRPr/>
            </a:pPr>
            <a:r>
              <a:rPr lang="en-US" sz="1800" dirty="0">
                <a:latin typeface="Calibri Light" panose="020F0302020204030204" pitchFamily="34" charset="0"/>
              </a:rPr>
              <a:t>The content of the tender dossier should include:</a:t>
            </a:r>
          </a:p>
          <a:p>
            <a:pPr>
              <a:spcBef>
                <a:spcPts val="300"/>
              </a:spcBef>
              <a:buFont typeface="Wingdings" panose="05000000000000000000" pitchFamily="2" charset="2"/>
              <a:buChar char="§"/>
              <a:defRPr/>
            </a:pPr>
            <a:r>
              <a:rPr lang="en-GB" sz="1800" dirty="0">
                <a:solidFill>
                  <a:srgbClr val="008000"/>
                </a:solidFill>
                <a:latin typeface="Calibri Light" panose="020F0302020204030204" pitchFamily="34" charset="0"/>
              </a:rPr>
              <a:t>Key requirements</a:t>
            </a:r>
          </a:p>
          <a:p>
            <a:pPr lvl="1">
              <a:spcBef>
                <a:spcPts val="0"/>
              </a:spcBef>
              <a:buFont typeface="Wingdings" panose="05000000000000000000" pitchFamily="2" charset="2"/>
              <a:buChar char="§"/>
              <a:defRPr/>
            </a:pPr>
            <a:r>
              <a:rPr lang="en-GB" sz="1600" dirty="0">
                <a:latin typeface="Calibri Light" panose="020F0302020204030204" pitchFamily="34" charset="0"/>
              </a:rPr>
              <a:t>Minimum share of savings on the energy consumption/energy costs</a:t>
            </a:r>
          </a:p>
          <a:p>
            <a:pPr lvl="1">
              <a:spcBef>
                <a:spcPts val="0"/>
              </a:spcBef>
              <a:buFont typeface="Wingdings" panose="05000000000000000000" pitchFamily="2" charset="2"/>
              <a:buChar char="§"/>
              <a:defRPr/>
            </a:pPr>
            <a:r>
              <a:rPr lang="en-GB" sz="1600" dirty="0">
                <a:latin typeface="Calibri Light" panose="020F0302020204030204" pitchFamily="34" charset="0"/>
              </a:rPr>
              <a:t>Obligatory and/or recommended energy efficiency measures</a:t>
            </a:r>
          </a:p>
          <a:p>
            <a:pPr lvl="1">
              <a:spcBef>
                <a:spcPts val="0"/>
              </a:spcBef>
              <a:buFont typeface="Wingdings" panose="05000000000000000000" pitchFamily="2" charset="2"/>
              <a:buChar char="§"/>
              <a:defRPr/>
            </a:pPr>
            <a:r>
              <a:rPr lang="en-GB" sz="1600" dirty="0">
                <a:latin typeface="Calibri Light" panose="020F0302020204030204" pitchFamily="34" charset="0"/>
              </a:rPr>
              <a:t>Information whether and under which conditions the ESCO is required to provide financing</a:t>
            </a:r>
          </a:p>
          <a:p>
            <a:pPr lvl="1">
              <a:spcBef>
                <a:spcPts val="0"/>
              </a:spcBef>
              <a:buFont typeface="Wingdings" panose="05000000000000000000" pitchFamily="2" charset="2"/>
              <a:buChar char="§"/>
              <a:defRPr/>
            </a:pPr>
            <a:r>
              <a:rPr lang="en-GB" sz="1600" dirty="0">
                <a:latin typeface="Calibri Light" panose="020F0302020204030204" pitchFamily="34" charset="0"/>
              </a:rPr>
              <a:t>Deadline for the expiration of EPC contract</a:t>
            </a:r>
          </a:p>
          <a:p>
            <a:pPr>
              <a:spcBef>
                <a:spcPts val="300"/>
              </a:spcBef>
              <a:buFont typeface="Wingdings" panose="05000000000000000000" pitchFamily="2" charset="2"/>
              <a:buChar char="§"/>
              <a:defRPr/>
            </a:pPr>
            <a:r>
              <a:rPr lang="en-GB" sz="1800" dirty="0">
                <a:solidFill>
                  <a:srgbClr val="008000"/>
                </a:solidFill>
                <a:latin typeface="Calibri Light" panose="020F0302020204030204" pitchFamily="34" charset="0"/>
              </a:rPr>
              <a:t>Formal requirements for tender</a:t>
            </a:r>
          </a:p>
          <a:p>
            <a:pPr>
              <a:spcBef>
                <a:spcPts val="300"/>
              </a:spcBef>
              <a:buFont typeface="Wingdings" panose="05000000000000000000" pitchFamily="2" charset="2"/>
              <a:buChar char="§"/>
              <a:defRPr/>
            </a:pPr>
            <a:r>
              <a:rPr lang="en-GB" sz="1800" dirty="0">
                <a:solidFill>
                  <a:srgbClr val="008000"/>
                </a:solidFill>
                <a:latin typeface="Calibri Light" panose="020F0302020204030204" pitchFamily="34" charset="0"/>
              </a:rPr>
              <a:t>Organisational aspects</a:t>
            </a:r>
          </a:p>
          <a:p>
            <a:pPr lvl="1">
              <a:spcBef>
                <a:spcPts val="0"/>
              </a:spcBef>
              <a:buFont typeface="Wingdings" panose="05000000000000000000" pitchFamily="2" charset="2"/>
              <a:buChar char="§"/>
              <a:defRPr/>
            </a:pPr>
            <a:r>
              <a:rPr lang="en-GB" sz="1600" dirty="0">
                <a:latin typeface="Calibri Light" panose="020F0302020204030204" pitchFamily="34" charset="0"/>
              </a:rPr>
              <a:t>What tasks should be carried out by the ESCO and by the client?</a:t>
            </a:r>
          </a:p>
          <a:p>
            <a:pPr>
              <a:spcBef>
                <a:spcPts val="300"/>
              </a:spcBef>
              <a:buFont typeface="Wingdings" panose="05000000000000000000" pitchFamily="2" charset="2"/>
              <a:buChar char="§"/>
              <a:defRPr/>
            </a:pPr>
            <a:r>
              <a:rPr lang="en-GB" sz="1800" dirty="0">
                <a:solidFill>
                  <a:srgbClr val="008000"/>
                </a:solidFill>
                <a:latin typeface="Calibri Light" panose="020F0302020204030204" pitchFamily="34" charset="0"/>
              </a:rPr>
              <a:t>Contract terms and conditions</a:t>
            </a:r>
          </a:p>
          <a:p>
            <a:pPr lvl="1">
              <a:spcBef>
                <a:spcPts val="0"/>
              </a:spcBef>
              <a:buFont typeface="Wingdings" panose="05000000000000000000" pitchFamily="2" charset="2"/>
              <a:buChar char="§"/>
              <a:defRPr/>
            </a:pPr>
            <a:r>
              <a:rPr lang="en-GB" sz="1600" dirty="0">
                <a:latin typeface="Calibri Light" panose="020F0302020204030204" pitchFamily="34" charset="0"/>
              </a:rPr>
              <a:t>Exact definition of the contractual relationship</a:t>
            </a:r>
          </a:p>
          <a:p>
            <a:pPr>
              <a:spcBef>
                <a:spcPts val="300"/>
              </a:spcBef>
              <a:buFont typeface="Wingdings" panose="05000000000000000000" pitchFamily="2" charset="2"/>
              <a:buChar char="§"/>
              <a:defRPr/>
            </a:pPr>
            <a:r>
              <a:rPr lang="en-GB" sz="1800" dirty="0">
                <a:solidFill>
                  <a:srgbClr val="008000"/>
                </a:solidFill>
                <a:latin typeface="Calibri Light" panose="020F0302020204030204" pitchFamily="34" charset="0"/>
              </a:rPr>
              <a:t>Technical aspects</a:t>
            </a:r>
          </a:p>
          <a:p>
            <a:pPr lvl="1">
              <a:spcBef>
                <a:spcPts val="0"/>
              </a:spcBef>
              <a:buFont typeface="Wingdings" panose="05000000000000000000" pitchFamily="2" charset="2"/>
              <a:buChar char="§"/>
              <a:defRPr/>
            </a:pPr>
            <a:r>
              <a:rPr lang="en-GB" sz="1600" dirty="0">
                <a:latin typeface="Calibri Light" panose="020F0302020204030204" pitchFamily="34" charset="0"/>
              </a:rPr>
              <a:t>Description of the buildings,</a:t>
            </a:r>
          </a:p>
          <a:p>
            <a:pPr lvl="1">
              <a:spcBef>
                <a:spcPts val="0"/>
              </a:spcBef>
              <a:buFont typeface="Wingdings" panose="05000000000000000000" pitchFamily="2" charset="2"/>
              <a:buChar char="§"/>
              <a:defRPr/>
            </a:pPr>
            <a:r>
              <a:rPr lang="en-GB" sz="1600" dirty="0">
                <a:latin typeface="Calibri Light" panose="020F0302020204030204" pitchFamily="34" charset="0"/>
              </a:rPr>
              <a:t>Energy statistics (copies of invoices, data on energy consumption and cost min. 3 years back )</a:t>
            </a:r>
          </a:p>
          <a:p>
            <a:pPr lvl="1">
              <a:spcBef>
                <a:spcPts val="0"/>
              </a:spcBef>
              <a:buFont typeface="Wingdings" panose="05000000000000000000" pitchFamily="2" charset="2"/>
              <a:buChar char="§"/>
              <a:defRPr/>
            </a:pPr>
            <a:r>
              <a:rPr lang="en-GB" sz="1600" dirty="0">
                <a:latin typeface="Calibri Light" panose="020F0302020204030204" pitchFamily="34" charset="0"/>
              </a:rPr>
              <a:t>Calculation method for a baseline energy consumption</a:t>
            </a:r>
          </a:p>
          <a:p>
            <a:pPr lvl="1">
              <a:spcBef>
                <a:spcPts val="0"/>
              </a:spcBef>
              <a:buFont typeface="Wingdings" panose="05000000000000000000" pitchFamily="2" charset="2"/>
              <a:buChar char="§"/>
              <a:defRPr/>
            </a:pPr>
            <a:r>
              <a:rPr lang="en-GB" sz="1600" dirty="0">
                <a:latin typeface="Calibri Light" panose="020F0302020204030204" pitchFamily="34" charset="0"/>
              </a:rPr>
              <a:t>Operation times, equipment, building use, required indoor climate (temperature, ventilation etc.)</a:t>
            </a:r>
          </a:p>
          <a:p>
            <a:pPr lvl="1">
              <a:spcBef>
                <a:spcPts val="0"/>
              </a:spcBef>
              <a:buFont typeface="Wingdings" panose="05000000000000000000" pitchFamily="2" charset="2"/>
              <a:buChar char="§"/>
              <a:defRPr/>
            </a:pPr>
            <a:r>
              <a:rPr lang="en-GB" sz="1600" dirty="0">
                <a:latin typeface="Calibri Light" panose="020F0302020204030204" pitchFamily="34" charset="0"/>
              </a:rPr>
              <a:t>Current energy systems and energy management in place</a:t>
            </a:r>
          </a:p>
        </p:txBody>
      </p:sp>
      <p:sp>
        <p:nvSpPr>
          <p:cNvPr id="39943" name="Textfeld 13"/>
          <p:cNvSpPr txBox="1">
            <a:spLocks noChangeArrowheads="1"/>
          </p:cNvSpPr>
          <p:nvPr/>
        </p:nvSpPr>
        <p:spPr bwMode="auto">
          <a:xfrm>
            <a:off x="1111717" y="873498"/>
            <a:ext cx="6408737" cy="646113"/>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solidFill>
                  <a:srgbClr val="002060"/>
                </a:solidFill>
                <a:latin typeface="Calibri Light" pitchFamily="34" charset="0"/>
              </a:rPr>
              <a:t>Compilation of tender dossier</a:t>
            </a:r>
            <a:br>
              <a:rPr lang="en-US" altLang="en-US" dirty="0">
                <a:solidFill>
                  <a:srgbClr val="002060"/>
                </a:solidFill>
                <a:latin typeface="Calibri Light" pitchFamily="34" charset="0"/>
              </a:rPr>
            </a:br>
            <a:r>
              <a:rPr lang="en-US" altLang="en-US" dirty="0">
                <a:solidFill>
                  <a:srgbClr val="002060"/>
                </a:solidFill>
                <a:latin typeface="Calibri Light" pitchFamily="34" charset="0"/>
              </a:rPr>
              <a:t>Project-specific adjustment of the EPC contract template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18058980"/>
      </p:ext>
    </p:extLst>
  </p:cSld>
  <p:clrMapOvr>
    <a:masterClrMapping/>
  </p:clrMapOvr>
  <mc:AlternateContent xmlns:mc="http://schemas.openxmlformats.org/markup-compatibility/2006" xmlns:p14="http://schemas.microsoft.com/office/powerpoint/2010/main">
    <mc:Choice Requires="p14">
      <p:transition spd="slow" p14:dur="2000" advTm="129092"/>
    </mc:Choice>
    <mc:Fallback xmlns="">
      <p:transition spd="slow" advTm="129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nhaltsplatzhalter 2"/>
          <p:cNvSpPr>
            <a:spLocks noGrp="1"/>
          </p:cNvSpPr>
          <p:nvPr>
            <p:ph idx="1"/>
          </p:nvPr>
        </p:nvSpPr>
        <p:spPr>
          <a:xfrm>
            <a:off x="179388" y="1673225"/>
            <a:ext cx="8640762" cy="4565650"/>
          </a:xfrm>
        </p:spPr>
        <p:txBody>
          <a:bodyPr>
            <a:noAutofit/>
          </a:bodyPr>
          <a:lstStyle/>
          <a:p>
            <a:pPr marL="0" indent="0">
              <a:spcBef>
                <a:spcPts val="300"/>
              </a:spcBef>
              <a:buFont typeface="Arial" charset="0"/>
              <a:buNone/>
              <a:defRPr/>
            </a:pPr>
            <a:r>
              <a:rPr lang="en-US" sz="1800" dirty="0">
                <a:solidFill>
                  <a:srgbClr val="008000"/>
                </a:solidFill>
                <a:latin typeface="Calibri Light" panose="020F0302020204030204" pitchFamily="34" charset="0"/>
              </a:rPr>
              <a:t>Selection criteria for the identification of suitable tenderers</a:t>
            </a:r>
          </a:p>
          <a:p>
            <a:pPr marL="0" indent="0">
              <a:spcBef>
                <a:spcPts val="300"/>
              </a:spcBef>
              <a:buFont typeface="Arial" charset="0"/>
              <a:buNone/>
              <a:defRPr/>
            </a:pPr>
            <a:r>
              <a:rPr lang="en-US" sz="1800" dirty="0">
                <a:latin typeface="Calibri Light" panose="020F0302020204030204" pitchFamily="34" charset="0"/>
              </a:rPr>
              <a:t>3-5 ESCO will be invited to submit their tenders. If more than 5 ESCOs submit their applications, transparent selection criteria must be applied, such as e.g. :</a:t>
            </a:r>
          </a:p>
          <a:p>
            <a:pPr marL="0" indent="0">
              <a:spcBef>
                <a:spcPts val="300"/>
              </a:spcBef>
              <a:buFont typeface="Arial" charset="0"/>
              <a:buNone/>
              <a:tabLst>
                <a:tab pos="355600" algn="l"/>
              </a:tabLst>
              <a:defRPr/>
            </a:pPr>
            <a:r>
              <a:rPr lang="en-US" sz="1800" dirty="0">
                <a:solidFill>
                  <a:srgbClr val="008000"/>
                </a:solidFill>
                <a:latin typeface="Calibri Light" panose="020F0302020204030204" pitchFamily="34" charset="0"/>
              </a:rPr>
              <a:t>Qualification criteria, for example:</a:t>
            </a:r>
          </a:p>
          <a:p>
            <a:pPr>
              <a:spcBef>
                <a:spcPts val="300"/>
              </a:spcBef>
              <a:buFont typeface="Wingdings" panose="05000000000000000000" pitchFamily="2" charset="2"/>
              <a:buChar char="§"/>
              <a:tabLst>
                <a:tab pos="355600" algn="l"/>
              </a:tabLst>
              <a:defRPr/>
            </a:pPr>
            <a:r>
              <a:rPr lang="en-US" sz="1600" dirty="0">
                <a:latin typeface="Calibri Light" panose="020F0302020204030204" pitchFamily="34" charset="0"/>
              </a:rPr>
              <a:t>Economic capacity of the ESCO measured in turnover in energy services and in particular in EPC.</a:t>
            </a:r>
          </a:p>
          <a:p>
            <a:pPr>
              <a:spcBef>
                <a:spcPts val="300"/>
              </a:spcBef>
              <a:buFont typeface="Wingdings" panose="05000000000000000000" pitchFamily="2" charset="2"/>
              <a:buChar char="§"/>
              <a:tabLst>
                <a:tab pos="355600" algn="l"/>
              </a:tabLst>
              <a:defRPr/>
            </a:pPr>
            <a:r>
              <a:rPr lang="en-US" sz="1600" dirty="0">
                <a:latin typeface="Calibri Light" panose="020F0302020204030204" pitchFamily="34" charset="0"/>
              </a:rPr>
              <a:t>Number and relevance of (up to 5) own reference projects based on ESCO/EPC business models.</a:t>
            </a:r>
          </a:p>
          <a:p>
            <a:pPr marL="0" indent="0">
              <a:spcBef>
                <a:spcPts val="300"/>
              </a:spcBef>
              <a:buFont typeface="Arial" charset="0"/>
              <a:buNone/>
              <a:tabLst>
                <a:tab pos="355600" algn="l"/>
              </a:tabLst>
              <a:defRPr/>
            </a:pPr>
            <a:r>
              <a:rPr lang="en-US" sz="1800" dirty="0">
                <a:solidFill>
                  <a:srgbClr val="008000"/>
                </a:solidFill>
                <a:latin typeface="Calibri Light" panose="020F0302020204030204" pitchFamily="34" charset="0"/>
              </a:rPr>
              <a:t>Eligibility criteria, for example:</a:t>
            </a:r>
          </a:p>
          <a:p>
            <a:pPr>
              <a:spcBef>
                <a:spcPts val="300"/>
              </a:spcBef>
              <a:buFont typeface="Wingdings" panose="05000000000000000000" pitchFamily="2" charset="2"/>
              <a:buChar char="§"/>
              <a:tabLst>
                <a:tab pos="355600" algn="l"/>
              </a:tabLst>
              <a:defRPr/>
            </a:pPr>
            <a:r>
              <a:rPr lang="en-US" sz="1600" dirty="0">
                <a:latin typeface="Calibri Light" panose="020F0302020204030204" pitchFamily="34" charset="0"/>
              </a:rPr>
              <a:t>Professional or trade register extract</a:t>
            </a:r>
          </a:p>
          <a:p>
            <a:pPr>
              <a:buFont typeface="Wingdings" panose="05000000000000000000" pitchFamily="2" charset="2"/>
              <a:buChar char="§"/>
              <a:tabLst>
                <a:tab pos="355600" algn="l"/>
              </a:tabLst>
              <a:defRPr/>
            </a:pPr>
            <a:r>
              <a:rPr lang="en-US" sz="1600" dirty="0">
                <a:latin typeface="Calibri Light" panose="020F0302020204030204" pitchFamily="34" charset="0"/>
              </a:rPr>
              <a:t>Proof of liability insurance (with minimum coverage level)</a:t>
            </a:r>
          </a:p>
          <a:p>
            <a:pPr>
              <a:buFont typeface="Wingdings" panose="05000000000000000000" pitchFamily="2" charset="2"/>
              <a:buChar char="§"/>
              <a:tabLst>
                <a:tab pos="355600" algn="l"/>
              </a:tabLst>
              <a:defRPr/>
            </a:pPr>
            <a:r>
              <a:rPr lang="en-US" sz="1600" dirty="0">
                <a:latin typeface="Calibri Light" panose="020F0302020204030204" pitchFamily="34" charset="0"/>
              </a:rPr>
              <a:t>Legally required licenses and certificates</a:t>
            </a:r>
          </a:p>
          <a:p>
            <a:pPr>
              <a:buFont typeface="Wingdings" panose="05000000000000000000" pitchFamily="2" charset="2"/>
              <a:buChar char="§"/>
              <a:tabLst>
                <a:tab pos="355600" algn="l"/>
              </a:tabLst>
              <a:defRPr/>
            </a:pPr>
            <a:r>
              <a:rPr lang="en-US" sz="1600" dirty="0">
                <a:latin typeface="Calibri Light" panose="020F0302020204030204" pitchFamily="34" charset="0"/>
              </a:rPr>
              <a:t>Corporate structure (legal status, statutes, shareholders)</a:t>
            </a:r>
          </a:p>
          <a:p>
            <a:pPr>
              <a:buFont typeface="Wingdings" panose="05000000000000000000" pitchFamily="2" charset="2"/>
              <a:buChar char="§"/>
              <a:tabLst>
                <a:tab pos="355600" algn="l"/>
              </a:tabLst>
              <a:defRPr/>
            </a:pPr>
            <a:r>
              <a:rPr lang="en-US" sz="1600" dirty="0">
                <a:latin typeface="Calibri Light" panose="020F0302020204030204" pitchFamily="34" charset="0"/>
              </a:rPr>
              <a:t>Declaration concerning payment of legal taxes and duties</a:t>
            </a:r>
          </a:p>
          <a:p>
            <a:pPr>
              <a:buFont typeface="Wingdings" panose="05000000000000000000" pitchFamily="2" charset="2"/>
              <a:buChar char="§"/>
              <a:tabLst>
                <a:tab pos="355600" algn="l"/>
              </a:tabLst>
              <a:defRPr/>
            </a:pPr>
            <a:r>
              <a:rPr lang="en-US" sz="1600" dirty="0">
                <a:latin typeface="Calibri Light" panose="020F0302020204030204" pitchFamily="34" charset="0"/>
              </a:rPr>
              <a:t>Number of employees (e.g. during the past 3 years)</a:t>
            </a:r>
          </a:p>
          <a:p>
            <a:pPr>
              <a:buFont typeface="Wingdings" panose="05000000000000000000" pitchFamily="2" charset="2"/>
              <a:buChar char="§"/>
              <a:tabLst>
                <a:tab pos="355600" algn="l"/>
              </a:tabLst>
              <a:defRPr/>
            </a:pPr>
            <a:r>
              <a:rPr lang="en-US" sz="1600" dirty="0">
                <a:latin typeface="Calibri Light" panose="020F0302020204030204" pitchFamily="34" charset="0"/>
              </a:rPr>
              <a:t>Economic, technical, and financial capacities.</a:t>
            </a:r>
          </a:p>
          <a:p>
            <a:pPr marL="0" indent="0">
              <a:spcBef>
                <a:spcPts val="300"/>
              </a:spcBef>
              <a:buFont typeface="Arial" charset="0"/>
              <a:buNone/>
              <a:tabLst>
                <a:tab pos="355600" algn="l"/>
              </a:tabLst>
              <a:defRPr/>
            </a:pPr>
            <a:endParaRPr lang="en-US" sz="1600" dirty="0">
              <a:solidFill>
                <a:srgbClr val="008000"/>
              </a:solidFill>
              <a:latin typeface="Calibri Light" panose="020F0302020204030204" pitchFamily="34" charset="0"/>
            </a:endParaRPr>
          </a:p>
          <a:p>
            <a:pPr marL="0" indent="0">
              <a:spcBef>
                <a:spcPts val="300"/>
              </a:spcBef>
              <a:buFont typeface="Arial" charset="0"/>
              <a:buNone/>
              <a:tabLst>
                <a:tab pos="355600" algn="l"/>
              </a:tabLst>
              <a:defRPr/>
            </a:pPr>
            <a:r>
              <a:rPr lang="en-US" sz="1600" dirty="0">
                <a:solidFill>
                  <a:srgbClr val="008000"/>
                </a:solidFill>
                <a:latin typeface="Calibri Light" panose="020F0302020204030204" pitchFamily="34" charset="0"/>
              </a:rPr>
              <a:t>Clear information on the selection criteria and ratings must be included  in the tender dossier, resp. in the Call for Expressions of Interest.</a:t>
            </a:r>
          </a:p>
          <a:p>
            <a:pPr>
              <a:spcBef>
                <a:spcPts val="300"/>
              </a:spcBef>
              <a:tabLst>
                <a:tab pos="355600" algn="l"/>
              </a:tabLst>
              <a:defRPr/>
            </a:pPr>
            <a:endParaRPr lang="en-US" sz="1800" dirty="0">
              <a:latin typeface="Calibri Light" panose="020F0302020204030204" pitchFamily="34" charset="0"/>
            </a:endParaRPr>
          </a:p>
        </p:txBody>
      </p:sp>
      <p:sp>
        <p:nvSpPr>
          <p:cNvPr id="40966" name="Textfeld 13"/>
          <p:cNvSpPr txBox="1">
            <a:spLocks noChangeArrowheads="1"/>
          </p:cNvSpPr>
          <p:nvPr/>
        </p:nvSpPr>
        <p:spPr bwMode="auto">
          <a:xfrm>
            <a:off x="744165" y="828675"/>
            <a:ext cx="7085012" cy="646113"/>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solidFill>
                  <a:srgbClr val="002060"/>
                </a:solidFill>
                <a:latin typeface="Calibri Light" pitchFamily="34" charset="0"/>
              </a:rPr>
              <a:t>Publication of contract notice /  Expression of interest from ESCOs</a:t>
            </a:r>
          </a:p>
          <a:p>
            <a:pPr algn="ctr" eaLnBrk="1" hangingPunct="1"/>
            <a:r>
              <a:rPr lang="en-US" altLang="en-US" dirty="0">
                <a:solidFill>
                  <a:srgbClr val="002060"/>
                </a:solidFill>
                <a:latin typeface="Calibri Light" pitchFamily="34" charset="0"/>
              </a:rPr>
              <a:t>Selection of </a:t>
            </a:r>
            <a:r>
              <a:rPr lang="en-US" altLang="en-US" u="sng" dirty="0">
                <a:solidFill>
                  <a:srgbClr val="002060"/>
                </a:solidFill>
                <a:latin typeface="Calibri Light" pitchFamily="34" charset="0"/>
              </a:rPr>
              <a:t>3-10 qualified bidders </a:t>
            </a:r>
            <a:r>
              <a:rPr lang="en-US" altLang="en-US" dirty="0">
                <a:solidFill>
                  <a:srgbClr val="002060"/>
                </a:solidFill>
                <a:latin typeface="Calibri Light" pitchFamily="34" charset="0"/>
              </a:rPr>
              <a:t>(short list)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02767794"/>
      </p:ext>
    </p:extLst>
  </p:cSld>
  <p:clrMapOvr>
    <a:masterClrMapping/>
  </p:clrMapOvr>
  <mc:AlternateContent xmlns:mc="http://schemas.openxmlformats.org/markup-compatibility/2006" xmlns:p14="http://schemas.microsoft.com/office/powerpoint/2010/main">
    <mc:Choice Requires="p14">
      <p:transition spd="slow" p14:dur="2000" advTm="139933"/>
    </mc:Choice>
    <mc:Fallback xmlns="">
      <p:transition spd="slow" advTm="139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nvPr>
        </p:nvGraphicFramePr>
        <p:xfrm>
          <a:off x="250825" y="981075"/>
          <a:ext cx="8642350" cy="5553077"/>
        </p:xfrm>
        <a:graphic>
          <a:graphicData uri="http://schemas.openxmlformats.org/drawingml/2006/table">
            <a:tbl>
              <a:tblPr firstRow="1" bandRow="1">
                <a:tableStyleId>{5C22544A-7EE6-4342-B048-85BDC9FD1C3A}</a:tableStyleId>
              </a:tblPr>
              <a:tblGrid>
                <a:gridCol w="7301295">
                  <a:extLst>
                    <a:ext uri="{9D8B030D-6E8A-4147-A177-3AD203B41FA5}">
                      <a16:colId xmlns:a16="http://schemas.microsoft.com/office/drawing/2014/main" val="20000"/>
                    </a:ext>
                  </a:extLst>
                </a:gridCol>
                <a:gridCol w="1341055">
                  <a:extLst>
                    <a:ext uri="{9D8B030D-6E8A-4147-A177-3AD203B41FA5}">
                      <a16:colId xmlns:a16="http://schemas.microsoft.com/office/drawing/2014/main" val="20001"/>
                    </a:ext>
                  </a:extLst>
                </a:gridCol>
              </a:tblGrid>
              <a:tr h="414259">
                <a:tc>
                  <a:txBody>
                    <a:bodyPr/>
                    <a:lstStyle/>
                    <a:p>
                      <a:r>
                        <a:rPr lang="en-US" sz="1400" noProof="0" dirty="0">
                          <a:latin typeface="Calibri Light" panose="020F0302020204030204" pitchFamily="34" charset="0"/>
                        </a:rPr>
                        <a:t>Tendering process step</a:t>
                      </a:r>
                    </a:p>
                  </a:txBody>
                  <a:tcPr marL="91455" marR="91455" marT="38835" marB="38835"/>
                </a:tc>
                <a:tc>
                  <a:txBody>
                    <a:bodyPr/>
                    <a:lstStyle/>
                    <a:p>
                      <a:pPr algn="ctr"/>
                      <a:r>
                        <a:rPr lang="en-US" sz="1400" noProof="0" dirty="0">
                          <a:latin typeface="Calibri Light" panose="020F0302020204030204" pitchFamily="34" charset="0"/>
                        </a:rPr>
                        <a:t>Duration</a:t>
                      </a:r>
                      <a:br>
                        <a:rPr lang="en-US" sz="1400" noProof="0" dirty="0">
                          <a:latin typeface="Calibri Light" panose="020F0302020204030204" pitchFamily="34" charset="0"/>
                        </a:rPr>
                      </a:br>
                      <a:r>
                        <a:rPr lang="en-US" sz="800" noProof="0" dirty="0">
                          <a:latin typeface="Calibri Light" panose="020F0302020204030204" pitchFamily="34" charset="0"/>
                        </a:rPr>
                        <a:t>(source: KEA)</a:t>
                      </a:r>
                    </a:p>
                  </a:txBody>
                  <a:tcPr marL="91455" marR="91455" marT="38835" marB="38835"/>
                </a:tc>
                <a:extLst>
                  <a:ext uri="{0D108BD9-81ED-4DB2-BD59-A6C34878D82A}">
                    <a16:rowId xmlns:a16="http://schemas.microsoft.com/office/drawing/2014/main" val="10000"/>
                  </a:ext>
                </a:extLst>
              </a:tr>
              <a:tr h="309002">
                <a:tc>
                  <a:txBody>
                    <a:bodyPr/>
                    <a:lstStyle/>
                    <a:p>
                      <a:r>
                        <a:rPr lang="en-US" sz="1400" noProof="0" dirty="0">
                          <a:latin typeface="Calibri Light" panose="020F0302020204030204" pitchFamily="34" charset="0"/>
                        </a:rPr>
                        <a:t>Preparation</a:t>
                      </a:r>
                      <a:r>
                        <a:rPr lang="en-US" sz="1400" baseline="0" noProof="0" dirty="0">
                          <a:latin typeface="Calibri Light" panose="020F0302020204030204" pitchFamily="34" charset="0"/>
                        </a:rPr>
                        <a:t> of tender dossiers</a:t>
                      </a:r>
                      <a:endParaRPr lang="en-US" sz="1400" noProof="0" dirty="0">
                        <a:latin typeface="Calibri Light" panose="020F0302020204030204" pitchFamily="34" charset="0"/>
                      </a:endParaRPr>
                    </a:p>
                  </a:txBody>
                  <a:tcPr marL="91455" marR="91455" marT="38835" marB="38835" anchor="ctr"/>
                </a:tc>
                <a:tc>
                  <a:txBody>
                    <a:bodyPr/>
                    <a:lstStyle/>
                    <a:p>
                      <a:pPr algn="ctr"/>
                      <a:r>
                        <a:rPr lang="en-US" sz="1400" noProof="0" dirty="0">
                          <a:latin typeface="Calibri Light" panose="020F0302020204030204" pitchFamily="34" charset="0"/>
                        </a:rPr>
                        <a:t>1-3 months</a:t>
                      </a:r>
                    </a:p>
                  </a:txBody>
                  <a:tcPr marL="91455" marR="91455" marT="38835" marB="38835" anchor="ctr"/>
                </a:tc>
                <a:extLst>
                  <a:ext uri="{0D108BD9-81ED-4DB2-BD59-A6C34878D82A}">
                    <a16:rowId xmlns:a16="http://schemas.microsoft.com/office/drawing/2014/main" val="10001"/>
                  </a:ext>
                </a:extLst>
              </a:tr>
              <a:tr h="309002">
                <a:tc>
                  <a:txBody>
                    <a:bodyPr/>
                    <a:lstStyle/>
                    <a:p>
                      <a:r>
                        <a:rPr lang="en-US" sz="1400" noProof="0" dirty="0">
                          <a:latin typeface="Calibri Light" panose="020F0302020204030204" pitchFamily="34" charset="0"/>
                        </a:rPr>
                        <a:t>Publication of the contract notice and invitation of expressions of interest</a:t>
                      </a:r>
                    </a:p>
                  </a:txBody>
                  <a:tcPr marL="91455" marR="91455" marT="38835" marB="38835" anchor="ctr"/>
                </a:tc>
                <a:tc>
                  <a:txBody>
                    <a:bodyPr/>
                    <a:lstStyle/>
                    <a:p>
                      <a:pPr algn="ctr"/>
                      <a:r>
                        <a:rPr lang="en-US" sz="1400" noProof="0" dirty="0">
                          <a:latin typeface="Calibri Light" panose="020F0302020204030204" pitchFamily="34" charset="0"/>
                        </a:rPr>
                        <a:t>-</a:t>
                      </a:r>
                    </a:p>
                  </a:txBody>
                  <a:tcPr marL="91455" marR="91455" marT="38835" marB="38835" anchor="ctr"/>
                </a:tc>
                <a:extLst>
                  <a:ext uri="{0D108BD9-81ED-4DB2-BD59-A6C34878D82A}">
                    <a16:rowId xmlns:a16="http://schemas.microsoft.com/office/drawing/2014/main" val="10002"/>
                  </a:ext>
                </a:extLst>
              </a:tr>
              <a:tr h="491934">
                <a:tc>
                  <a:txBody>
                    <a:bodyPr/>
                    <a:lstStyle/>
                    <a:p>
                      <a:r>
                        <a:rPr lang="en-US" sz="1400" noProof="0" dirty="0">
                          <a:latin typeface="Calibri Light" panose="020F0302020204030204" pitchFamily="34" charset="0"/>
                        </a:rPr>
                        <a:t>Call for expressions</a:t>
                      </a:r>
                      <a:r>
                        <a:rPr lang="en-US" sz="1400" baseline="0" noProof="0" dirty="0">
                          <a:latin typeface="Calibri Light" panose="020F0302020204030204" pitchFamily="34" charset="0"/>
                        </a:rPr>
                        <a:t> of interest and selection of tenderers</a:t>
                      </a:r>
                      <a:endParaRPr lang="en-US" sz="1400" noProof="0" dirty="0">
                        <a:latin typeface="Calibri Light" panose="020F0302020204030204" pitchFamily="34" charset="0"/>
                      </a:endParaRPr>
                    </a:p>
                  </a:txBody>
                  <a:tcPr marL="91455" marR="91455" marT="38835" marB="38835" anchor="ctr"/>
                </a:tc>
                <a:tc>
                  <a:txBody>
                    <a:bodyPr/>
                    <a:lstStyle/>
                    <a:p>
                      <a:pPr algn="ctr"/>
                      <a:r>
                        <a:rPr lang="en-US" sz="1400" noProof="0" dirty="0">
                          <a:latin typeface="Calibri Light" panose="020F0302020204030204" pitchFamily="34" charset="0"/>
                        </a:rPr>
                        <a:t>1.5-2 months</a:t>
                      </a:r>
                    </a:p>
                  </a:txBody>
                  <a:tcPr marL="91455" marR="91455" marT="38835" marB="38835" anchor="ctr"/>
                </a:tc>
                <a:extLst>
                  <a:ext uri="{0D108BD9-81ED-4DB2-BD59-A6C34878D82A}">
                    <a16:rowId xmlns:a16="http://schemas.microsoft.com/office/drawing/2014/main" val="10003"/>
                  </a:ext>
                </a:extLst>
              </a:tr>
              <a:tr h="309002">
                <a:tc>
                  <a:txBody>
                    <a:bodyPr/>
                    <a:lstStyle/>
                    <a:p>
                      <a:r>
                        <a:rPr lang="en-US" sz="1400" noProof="0" dirty="0">
                          <a:latin typeface="Calibri Light" panose="020F0302020204030204" pitchFamily="34" charset="0"/>
                        </a:rPr>
                        <a:t>Notification of shortlisted tenderers and invitation to tender</a:t>
                      </a:r>
                    </a:p>
                  </a:txBody>
                  <a:tcPr marL="91455" marR="91455" marT="38835" marB="38835" anchor="ctr"/>
                </a:tc>
                <a:tc>
                  <a:txBody>
                    <a:bodyPr/>
                    <a:lstStyle/>
                    <a:p>
                      <a:pPr algn="ctr"/>
                      <a:r>
                        <a:rPr lang="en-US" sz="1400" noProof="0" dirty="0">
                          <a:latin typeface="Calibri Light" panose="020F0302020204030204" pitchFamily="34" charset="0"/>
                        </a:rPr>
                        <a:t>-</a:t>
                      </a:r>
                    </a:p>
                  </a:txBody>
                  <a:tcPr marL="91455" marR="91455" marT="38835" marB="38835" anchor="ctr"/>
                </a:tc>
                <a:extLst>
                  <a:ext uri="{0D108BD9-81ED-4DB2-BD59-A6C34878D82A}">
                    <a16:rowId xmlns:a16="http://schemas.microsoft.com/office/drawing/2014/main" val="10004"/>
                  </a:ext>
                </a:extLst>
              </a:tr>
              <a:tr h="309002">
                <a:tc>
                  <a:txBody>
                    <a:bodyPr/>
                    <a:lstStyle/>
                    <a:p>
                      <a:r>
                        <a:rPr lang="en-US" sz="1400" noProof="0" dirty="0">
                          <a:latin typeface="Calibri Light" panose="020F0302020204030204" pitchFamily="34" charset="0"/>
                        </a:rPr>
                        <a:t>Tender preparation and tenderers‘ rough analysis of the project</a:t>
                      </a:r>
                    </a:p>
                  </a:txBody>
                  <a:tcPr marL="91455" marR="91455" marT="38835" marB="38835" anchor="ctr"/>
                </a:tc>
                <a:tc>
                  <a:txBody>
                    <a:bodyPr/>
                    <a:lstStyle/>
                    <a:p>
                      <a:pPr algn="ctr"/>
                      <a:r>
                        <a:rPr lang="en-US" sz="1400" noProof="0" dirty="0">
                          <a:latin typeface="Calibri Light" panose="020F0302020204030204" pitchFamily="34" charset="0"/>
                        </a:rPr>
                        <a:t>2-4 months</a:t>
                      </a:r>
                    </a:p>
                  </a:txBody>
                  <a:tcPr marL="91455" marR="91455" marT="38835" marB="38835" anchor="ctr"/>
                </a:tc>
                <a:extLst>
                  <a:ext uri="{0D108BD9-81ED-4DB2-BD59-A6C34878D82A}">
                    <a16:rowId xmlns:a16="http://schemas.microsoft.com/office/drawing/2014/main" val="10005"/>
                  </a:ext>
                </a:extLst>
              </a:tr>
              <a:tr h="491934">
                <a:tc>
                  <a:txBody>
                    <a:bodyPr/>
                    <a:lstStyle/>
                    <a:p>
                      <a:r>
                        <a:rPr lang="en-US" sz="1400" noProof="0" dirty="0">
                          <a:latin typeface="Calibri Light" panose="020F0302020204030204" pitchFamily="34" charset="0"/>
                        </a:rPr>
                        <a:t>Evaluation of tenders</a:t>
                      </a:r>
                      <a:r>
                        <a:rPr lang="en-US" sz="1400" baseline="0" noProof="0" dirty="0">
                          <a:latin typeface="Calibri Light" panose="020F0302020204030204" pitchFamily="34" charset="0"/>
                        </a:rPr>
                        <a:t>, negotiations with best tenderers, selection of the winning tender</a:t>
                      </a:r>
                      <a:endParaRPr lang="en-US" sz="1400" noProof="0" dirty="0">
                        <a:latin typeface="Calibri Light" panose="020F0302020204030204" pitchFamily="34" charset="0"/>
                      </a:endParaRPr>
                    </a:p>
                  </a:txBody>
                  <a:tcPr marL="91455" marR="91455" marT="38835" marB="38835" anchor="ctr"/>
                </a:tc>
                <a:tc>
                  <a:txBody>
                    <a:bodyPr/>
                    <a:lstStyle/>
                    <a:p>
                      <a:pPr algn="ctr"/>
                      <a:r>
                        <a:rPr lang="en-US" sz="1400" noProof="0" dirty="0">
                          <a:latin typeface="Calibri Light" panose="020F0302020204030204" pitchFamily="34" charset="0"/>
                        </a:rPr>
                        <a:t>1-1.5</a:t>
                      </a:r>
                      <a:r>
                        <a:rPr lang="en-US" sz="1400" baseline="0" noProof="0" dirty="0">
                          <a:latin typeface="Calibri Light" panose="020F0302020204030204" pitchFamily="34" charset="0"/>
                        </a:rPr>
                        <a:t> months</a:t>
                      </a:r>
                      <a:endParaRPr lang="en-US" sz="1400" noProof="0" dirty="0">
                        <a:latin typeface="Calibri Light" panose="020F0302020204030204" pitchFamily="34" charset="0"/>
                      </a:endParaRPr>
                    </a:p>
                  </a:txBody>
                  <a:tcPr marL="91455" marR="91455" marT="38835" marB="38835" anchor="ctr"/>
                </a:tc>
                <a:extLst>
                  <a:ext uri="{0D108BD9-81ED-4DB2-BD59-A6C34878D82A}">
                    <a16:rowId xmlns:a16="http://schemas.microsoft.com/office/drawing/2014/main" val="10006"/>
                  </a:ext>
                </a:extLst>
              </a:tr>
              <a:tr h="491934">
                <a:tc>
                  <a:txBody>
                    <a:bodyPr/>
                    <a:lstStyle/>
                    <a:p>
                      <a:r>
                        <a:rPr lang="en-US" sz="1400" noProof="0" dirty="0">
                          <a:latin typeface="Calibri Light" panose="020F0302020204030204" pitchFamily="34" charset="0"/>
                        </a:rPr>
                        <a:t>Economic</a:t>
                      </a:r>
                      <a:r>
                        <a:rPr lang="en-US" sz="1400" baseline="0" noProof="0" dirty="0">
                          <a:latin typeface="Calibri Light" panose="020F0302020204030204" pitchFamily="34" charset="0"/>
                        </a:rPr>
                        <a:t> comparison of the EPC with standard solutions (own implementation)</a:t>
                      </a:r>
                      <a:endParaRPr lang="en-US" sz="1400" noProof="0" dirty="0">
                        <a:latin typeface="Calibri Light" panose="020F0302020204030204" pitchFamily="34" charset="0"/>
                      </a:endParaRPr>
                    </a:p>
                  </a:txBody>
                  <a:tcPr marL="91455" marR="91455" marT="38835" marB="38835" anchor="ctr"/>
                </a:tc>
                <a:tc>
                  <a:txBody>
                    <a:bodyPr/>
                    <a:lstStyle/>
                    <a:p>
                      <a:pPr algn="ctr"/>
                      <a:r>
                        <a:rPr lang="en-US" sz="1400" noProof="0" dirty="0">
                          <a:latin typeface="Calibri Light" panose="020F0302020204030204" pitchFamily="34" charset="0"/>
                        </a:rPr>
                        <a:t>0.5 months</a:t>
                      </a:r>
                    </a:p>
                  </a:txBody>
                  <a:tcPr marL="91455" marR="91455" marT="38835" marB="38835" anchor="ctr"/>
                </a:tc>
                <a:extLst>
                  <a:ext uri="{0D108BD9-81ED-4DB2-BD59-A6C34878D82A}">
                    <a16:rowId xmlns:a16="http://schemas.microsoft.com/office/drawing/2014/main" val="10007"/>
                  </a:ext>
                </a:extLst>
              </a:tr>
              <a:tr h="309002">
                <a:tc>
                  <a:txBody>
                    <a:bodyPr/>
                    <a:lstStyle/>
                    <a:p>
                      <a:r>
                        <a:rPr lang="en-US" sz="1400" noProof="0" dirty="0">
                          <a:latin typeface="Calibri Light" panose="020F0302020204030204" pitchFamily="34" charset="0"/>
                        </a:rPr>
                        <a:t>Selection</a:t>
                      </a:r>
                      <a:r>
                        <a:rPr lang="en-US" sz="1400" baseline="0" noProof="0" dirty="0">
                          <a:latin typeface="Calibri Light" panose="020F0302020204030204" pitchFamily="34" charset="0"/>
                        </a:rPr>
                        <a:t> of the winning tender and awarding meeting of the local council</a:t>
                      </a:r>
                      <a:endParaRPr lang="en-US" sz="1400" noProof="0" dirty="0">
                        <a:latin typeface="Calibri Light" panose="020F0302020204030204" pitchFamily="34" charset="0"/>
                      </a:endParaRPr>
                    </a:p>
                  </a:txBody>
                  <a:tcPr marL="91455" marR="91455" marT="38835" marB="38835" anchor="ctr"/>
                </a:tc>
                <a:tc>
                  <a:txBody>
                    <a:bodyPr/>
                    <a:lstStyle/>
                    <a:p>
                      <a:pPr algn="ctr"/>
                      <a:r>
                        <a:rPr lang="en-US" sz="1400" noProof="0" dirty="0">
                          <a:latin typeface="Calibri Light" panose="020F0302020204030204" pitchFamily="34" charset="0"/>
                        </a:rPr>
                        <a:t>0.5</a:t>
                      </a:r>
                      <a:r>
                        <a:rPr lang="en-US" sz="1400" baseline="0" noProof="0" dirty="0">
                          <a:latin typeface="Calibri Light" panose="020F0302020204030204" pitchFamily="34" charset="0"/>
                        </a:rPr>
                        <a:t> months</a:t>
                      </a:r>
                      <a:endParaRPr lang="en-US" sz="1400" noProof="0" dirty="0">
                        <a:latin typeface="Calibri Light" panose="020F0302020204030204" pitchFamily="34" charset="0"/>
                      </a:endParaRPr>
                    </a:p>
                  </a:txBody>
                  <a:tcPr marL="91455" marR="91455" marT="38835" marB="38835" anchor="ctr"/>
                </a:tc>
                <a:extLst>
                  <a:ext uri="{0D108BD9-81ED-4DB2-BD59-A6C34878D82A}">
                    <a16:rowId xmlns:a16="http://schemas.microsoft.com/office/drawing/2014/main" val="10008"/>
                  </a:ext>
                </a:extLst>
              </a:tr>
              <a:tr h="699066">
                <a:tc>
                  <a:txBody>
                    <a:bodyPr/>
                    <a:lstStyle/>
                    <a:p>
                      <a:r>
                        <a:rPr lang="en-US" sz="1400" noProof="0" dirty="0">
                          <a:latin typeface="Calibri Light" panose="020F0302020204030204" pitchFamily="34" charset="0"/>
                        </a:rPr>
                        <a:t>Approval of the supervising authority</a:t>
                      </a:r>
                      <a:br>
                        <a:rPr lang="en-US" sz="1400" noProof="0" dirty="0">
                          <a:latin typeface="Calibri Light" panose="020F0302020204030204" pitchFamily="34" charset="0"/>
                        </a:rPr>
                      </a:br>
                      <a:r>
                        <a:rPr lang="en-US" sz="1400" noProof="0" dirty="0">
                          <a:latin typeface="Calibri Light" panose="020F0302020204030204" pitchFamily="34" charset="0"/>
                        </a:rPr>
                        <a:t>Notification</a:t>
                      </a:r>
                      <a:r>
                        <a:rPr lang="en-US" sz="1400" baseline="0" noProof="0" dirty="0">
                          <a:latin typeface="Calibri Light" panose="020F0302020204030204" pitchFamily="34" charset="0"/>
                        </a:rPr>
                        <a:t> of the winning tenderer of the a</a:t>
                      </a:r>
                      <a:r>
                        <a:rPr lang="en-US" sz="1400" noProof="0" dirty="0">
                          <a:latin typeface="Calibri Light" panose="020F0302020204030204" pitchFamily="34" charset="0"/>
                        </a:rPr>
                        <a:t>ward of contract, and contract</a:t>
                      </a:r>
                      <a:r>
                        <a:rPr lang="en-US" sz="1400" baseline="0" noProof="0" dirty="0">
                          <a:latin typeface="Calibri Light" panose="020F0302020204030204" pitchFamily="34" charset="0"/>
                        </a:rPr>
                        <a:t> signature</a:t>
                      </a:r>
                      <a:endParaRPr lang="en-US" sz="1400" noProof="0" dirty="0">
                        <a:latin typeface="Calibri Light" panose="020F0302020204030204" pitchFamily="34" charset="0"/>
                      </a:endParaRPr>
                    </a:p>
                  </a:txBody>
                  <a:tcPr marL="91455" marR="91455" marT="38835" marB="38835" anchor="ctr"/>
                </a:tc>
                <a:tc>
                  <a:txBody>
                    <a:bodyPr/>
                    <a:lstStyle/>
                    <a:p>
                      <a:pPr algn="ctr"/>
                      <a:r>
                        <a:rPr lang="en-US" sz="1400" noProof="0" dirty="0">
                          <a:latin typeface="Calibri Light" panose="020F0302020204030204" pitchFamily="34" charset="0"/>
                        </a:rPr>
                        <a:t>1-3 months</a:t>
                      </a:r>
                    </a:p>
                  </a:txBody>
                  <a:tcPr marL="91455" marR="91455" marT="38835" marB="38835" anchor="ctr"/>
                </a:tc>
                <a:extLst>
                  <a:ext uri="{0D108BD9-81ED-4DB2-BD59-A6C34878D82A}">
                    <a16:rowId xmlns:a16="http://schemas.microsoft.com/office/drawing/2014/main" val="10009"/>
                  </a:ext>
                </a:extLst>
              </a:tr>
              <a:tr h="309002">
                <a:tc>
                  <a:txBody>
                    <a:bodyPr/>
                    <a:lstStyle/>
                    <a:p>
                      <a:r>
                        <a:rPr lang="en-US" sz="1400" noProof="0" dirty="0">
                          <a:latin typeface="Calibri Light" panose="020F0302020204030204" pitchFamily="34" charset="0"/>
                        </a:rPr>
                        <a:t>Fine</a:t>
                      </a:r>
                      <a:r>
                        <a:rPr lang="en-US" sz="1400" baseline="0" noProof="0" dirty="0">
                          <a:latin typeface="Calibri Light" panose="020F0302020204030204" pitchFamily="34" charset="0"/>
                        </a:rPr>
                        <a:t> analysis including detailed planning of the project by the contractor</a:t>
                      </a:r>
                      <a:endParaRPr lang="en-US" sz="1400" noProof="0" dirty="0">
                        <a:latin typeface="Calibri Light" panose="020F0302020204030204" pitchFamily="34" charset="0"/>
                      </a:endParaRPr>
                    </a:p>
                  </a:txBody>
                  <a:tcPr marL="91455" marR="91455" marT="38835" marB="38835" anchor="ctr"/>
                </a:tc>
                <a:tc>
                  <a:txBody>
                    <a:bodyPr/>
                    <a:lstStyle/>
                    <a:p>
                      <a:pPr algn="ctr"/>
                      <a:r>
                        <a:rPr lang="en-US" sz="1400" noProof="0" dirty="0">
                          <a:latin typeface="Calibri Light" panose="020F0302020204030204" pitchFamily="34" charset="0"/>
                        </a:rPr>
                        <a:t>2-4 months</a:t>
                      </a:r>
                    </a:p>
                  </a:txBody>
                  <a:tcPr marL="91455" marR="91455" marT="38835" marB="38835" anchor="ctr"/>
                </a:tc>
                <a:extLst>
                  <a:ext uri="{0D108BD9-81ED-4DB2-BD59-A6C34878D82A}">
                    <a16:rowId xmlns:a16="http://schemas.microsoft.com/office/drawing/2014/main" val="10010"/>
                  </a:ext>
                </a:extLst>
              </a:tr>
              <a:tr h="309002">
                <a:tc>
                  <a:txBody>
                    <a:bodyPr/>
                    <a:lstStyle/>
                    <a:p>
                      <a:r>
                        <a:rPr lang="en-US" sz="1400" noProof="0" dirty="0">
                          <a:latin typeface="Calibri Light" panose="020F0302020204030204" pitchFamily="34" charset="0"/>
                        </a:rPr>
                        <a:t>Review, revision if necessary, and approval of the results of the final analysis</a:t>
                      </a:r>
                    </a:p>
                  </a:txBody>
                  <a:tcPr marL="91455" marR="91455" marT="38835" marB="38835" anchor="ctr"/>
                </a:tc>
                <a:tc>
                  <a:txBody>
                    <a:bodyPr/>
                    <a:lstStyle/>
                    <a:p>
                      <a:pPr algn="ctr"/>
                      <a:r>
                        <a:rPr lang="en-US" sz="1400" noProof="0" dirty="0">
                          <a:latin typeface="Calibri Light" panose="020F0302020204030204" pitchFamily="34" charset="0"/>
                        </a:rPr>
                        <a:t>1-2 months</a:t>
                      </a:r>
                    </a:p>
                  </a:txBody>
                  <a:tcPr marL="91455" marR="91455" marT="38835" marB="38835" anchor="ctr"/>
                </a:tc>
                <a:extLst>
                  <a:ext uri="{0D108BD9-81ED-4DB2-BD59-A6C34878D82A}">
                    <a16:rowId xmlns:a16="http://schemas.microsoft.com/office/drawing/2014/main" val="10011"/>
                  </a:ext>
                </a:extLst>
              </a:tr>
              <a:tr h="309002">
                <a:tc>
                  <a:txBody>
                    <a:bodyPr/>
                    <a:lstStyle/>
                    <a:p>
                      <a:r>
                        <a:rPr lang="en-US" sz="1400" noProof="0" dirty="0">
                          <a:latin typeface="Calibri Light" panose="020F0302020204030204" pitchFamily="34" charset="0"/>
                        </a:rPr>
                        <a:t>Implementation</a:t>
                      </a:r>
                      <a:r>
                        <a:rPr lang="en-US" sz="1400" baseline="0" noProof="0" dirty="0">
                          <a:latin typeface="Calibri Light" panose="020F0302020204030204" pitchFamily="34" charset="0"/>
                        </a:rPr>
                        <a:t> of agreed measures and installation of facilities</a:t>
                      </a:r>
                      <a:endParaRPr lang="en-US" sz="1400" noProof="0" dirty="0">
                        <a:latin typeface="Calibri Light" panose="020F0302020204030204" pitchFamily="34" charset="0"/>
                      </a:endParaRPr>
                    </a:p>
                  </a:txBody>
                  <a:tcPr marL="91455" marR="91455" marT="38835" marB="38835" anchor="ctr"/>
                </a:tc>
                <a:tc>
                  <a:txBody>
                    <a:bodyPr/>
                    <a:lstStyle/>
                    <a:p>
                      <a:pPr algn="ctr"/>
                      <a:r>
                        <a:rPr lang="en-US" sz="1400" noProof="0" dirty="0">
                          <a:latin typeface="Calibri Light" panose="020F0302020204030204" pitchFamily="34" charset="0"/>
                        </a:rPr>
                        <a:t>4-12 months</a:t>
                      </a:r>
                    </a:p>
                  </a:txBody>
                  <a:tcPr marL="91455" marR="91455" marT="38835" marB="38835" anchor="ctr"/>
                </a:tc>
                <a:extLst>
                  <a:ext uri="{0D108BD9-81ED-4DB2-BD59-A6C34878D82A}">
                    <a16:rowId xmlns:a16="http://schemas.microsoft.com/office/drawing/2014/main" val="10012"/>
                  </a:ext>
                </a:extLst>
              </a:tr>
              <a:tr h="491934">
                <a:tc>
                  <a:txBody>
                    <a:bodyPr/>
                    <a:lstStyle/>
                    <a:p>
                      <a:r>
                        <a:rPr lang="en-US" sz="1400" b="1" noProof="0" dirty="0">
                          <a:solidFill>
                            <a:schemeClr val="bg1"/>
                          </a:solidFill>
                          <a:latin typeface="Calibri Light" panose="020F0302020204030204" pitchFamily="34" charset="0"/>
                        </a:rPr>
                        <a:t>Total</a:t>
                      </a:r>
                      <a:r>
                        <a:rPr lang="en-US" sz="1400" b="1" baseline="0" noProof="0" dirty="0">
                          <a:solidFill>
                            <a:schemeClr val="bg1"/>
                          </a:solidFill>
                          <a:latin typeface="Calibri Light" panose="020F0302020204030204" pitchFamily="34" charset="0"/>
                        </a:rPr>
                        <a:t> duration from the  start of preparation of tender dossier to project implementation</a:t>
                      </a:r>
                      <a:endParaRPr lang="en-US" sz="1400" b="1" noProof="0" dirty="0">
                        <a:solidFill>
                          <a:schemeClr val="bg1"/>
                        </a:solidFill>
                        <a:latin typeface="Calibri Light" panose="020F0302020204030204" pitchFamily="34" charset="0"/>
                      </a:endParaRPr>
                    </a:p>
                  </a:txBody>
                  <a:tcPr marL="91455" marR="91455" marT="38835" marB="38835" anchor="ctr">
                    <a:solidFill>
                      <a:srgbClr val="C00000"/>
                    </a:solidFill>
                  </a:tcPr>
                </a:tc>
                <a:tc>
                  <a:txBody>
                    <a:bodyPr/>
                    <a:lstStyle/>
                    <a:p>
                      <a:pPr algn="ctr"/>
                      <a:r>
                        <a:rPr lang="en-US" sz="1400" b="1" noProof="0" dirty="0">
                          <a:solidFill>
                            <a:schemeClr val="bg1"/>
                          </a:solidFill>
                          <a:latin typeface="Calibri Light" panose="020F0302020204030204" pitchFamily="34" charset="0"/>
                        </a:rPr>
                        <a:t>10-20 months</a:t>
                      </a:r>
                    </a:p>
                  </a:txBody>
                  <a:tcPr marL="91455" marR="91455" marT="38835" marB="38835" anchor="ctr">
                    <a:solidFill>
                      <a:srgbClr val="C00000"/>
                    </a:solidFill>
                  </a:tcPr>
                </a:tc>
                <a:extLst>
                  <a:ext uri="{0D108BD9-81ED-4DB2-BD59-A6C34878D82A}">
                    <a16:rowId xmlns:a16="http://schemas.microsoft.com/office/drawing/2014/main" val="10013"/>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78719503"/>
      </p:ext>
    </p:extLst>
  </p:cSld>
  <p:clrMapOvr>
    <a:masterClrMapping/>
  </p:clrMapOvr>
  <mc:AlternateContent xmlns:mc="http://schemas.openxmlformats.org/markup-compatibility/2006" xmlns:p14="http://schemas.microsoft.com/office/powerpoint/2010/main">
    <mc:Choice Requires="p14">
      <p:transition spd="slow" p14:dur="2000" advTm="149175"/>
    </mc:Choice>
    <mc:Fallback xmlns="">
      <p:transition spd="slow" advTm="149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3F54-5C5B-4BAD-B102-A1736941620D}"/>
              </a:ext>
            </a:extLst>
          </p:cNvPr>
          <p:cNvSpPr>
            <a:spLocks noGrp="1"/>
          </p:cNvSpPr>
          <p:nvPr>
            <p:ph type="title"/>
          </p:nvPr>
        </p:nvSpPr>
        <p:spPr>
          <a:xfrm>
            <a:off x="457199" y="663957"/>
            <a:ext cx="8229600" cy="934599"/>
          </a:xfrm>
        </p:spPr>
        <p:txBody>
          <a:bodyPr>
            <a:normAutofit/>
          </a:bodyPr>
          <a:lstStyle/>
          <a:p>
            <a:r>
              <a:rPr lang="en-GB" sz="4800" spc="300" dirty="0">
                <a:solidFill>
                  <a:srgbClr val="053062"/>
                </a:solidFill>
                <a:latin typeface="ProximaNova-Extrabld"/>
              </a:rPr>
              <a:t>Cont</a:t>
            </a:r>
            <a:r>
              <a:rPr lang="en-HK" sz="4800" spc="300" dirty="0">
                <a:solidFill>
                  <a:srgbClr val="053062"/>
                </a:solidFill>
                <a:latin typeface="ProximaNova-Extrabld"/>
              </a:rPr>
              <a:t>act</a:t>
            </a:r>
            <a:r>
              <a:rPr lang="fr-BE" sz="4800" spc="300" dirty="0">
                <a:solidFill>
                  <a:srgbClr val="053062"/>
                </a:solidFill>
                <a:latin typeface="ProximaNova-Extrabld"/>
              </a:rPr>
              <a:t> us</a:t>
            </a:r>
            <a:r>
              <a:rPr lang="en-GB" sz="4800" spc="300" dirty="0">
                <a:solidFill>
                  <a:srgbClr val="053062"/>
                </a:solidFill>
                <a:latin typeface="ProximaNova-Extrabld"/>
              </a:rPr>
              <a:t>!</a:t>
            </a:r>
          </a:p>
        </p:txBody>
      </p:sp>
      <p:sp>
        <p:nvSpPr>
          <p:cNvPr id="3" name="Slide Number Placeholder 2">
            <a:extLst>
              <a:ext uri="{FF2B5EF4-FFF2-40B4-BE49-F238E27FC236}">
                <a16:creationId xmlns:a16="http://schemas.microsoft.com/office/drawing/2014/main" id="{EA420317-E8EA-4414-A281-A01F79C16404}"/>
              </a:ext>
            </a:extLst>
          </p:cNvPr>
          <p:cNvSpPr>
            <a:spLocks noGrp="1"/>
          </p:cNvSpPr>
          <p:nvPr>
            <p:ph type="sldNum" sz="quarter" idx="4"/>
          </p:nvPr>
        </p:nvSpPr>
        <p:spPr>
          <a:xfrm>
            <a:off x="3485466" y="5376831"/>
            <a:ext cx="2133600" cy="365125"/>
          </a:xfrm>
        </p:spPr>
        <p:txBody>
          <a:bodyPr/>
          <a:lstStyle/>
          <a:p>
            <a:fld id="{4E6B386F-75EA-2347-AA44-8123F513AD26}" type="slidenum">
              <a:rPr lang="en-US" smtClean="0"/>
              <a:pPr/>
              <a:t>13</a:t>
            </a:fld>
            <a:endParaRPr lang="en-US" dirty="0"/>
          </a:p>
        </p:txBody>
      </p:sp>
      <p:sp>
        <p:nvSpPr>
          <p:cNvPr id="5" name="TextBox 4">
            <a:extLst>
              <a:ext uri="{FF2B5EF4-FFF2-40B4-BE49-F238E27FC236}">
                <a16:creationId xmlns:a16="http://schemas.microsoft.com/office/drawing/2014/main" id="{65FDE5C5-0BAE-42C9-9A5A-A907D7B9A0FB}"/>
              </a:ext>
            </a:extLst>
          </p:cNvPr>
          <p:cNvSpPr txBox="1"/>
          <p:nvPr/>
        </p:nvSpPr>
        <p:spPr>
          <a:xfrm>
            <a:off x="3802688" y="4316965"/>
            <a:ext cx="2471841" cy="1018869"/>
          </a:xfrm>
          <a:prstGeom prst="rect">
            <a:avLst/>
          </a:prstGeom>
          <a:noFill/>
        </p:spPr>
        <p:txBody>
          <a:bodyPr wrap="square" rtlCol="0">
            <a:spAutoFit/>
          </a:bodyPr>
          <a:lstStyle/>
          <a:p>
            <a:r>
              <a:rPr lang="fr-BE" dirty="0">
                <a:solidFill>
                  <a:srgbClr val="053062"/>
                </a:solidFill>
                <a:latin typeface="ProximaNova-Regular"/>
                <a:hlinkClick r:id="rId2">
                  <a:extLst>
                    <a:ext uri="{A12FA001-AC4F-418D-AE19-62706E023703}">
                      <ahyp:hlinkClr xmlns:ahyp="http://schemas.microsoft.com/office/drawing/2018/hyperlinkcolor" val="tx"/>
                    </a:ext>
                  </a:extLst>
                </a:hlinkClick>
              </a:rPr>
              <a:t>www.meetmed.org</a:t>
            </a:r>
            <a:br>
              <a:rPr lang="fr-BE" dirty="0">
                <a:solidFill>
                  <a:srgbClr val="053062"/>
                </a:solidFill>
                <a:latin typeface="ProximaNova-Regular"/>
              </a:rPr>
            </a:br>
            <a:r>
              <a:rPr lang="en-HK" dirty="0" err="1">
                <a:solidFill>
                  <a:srgbClr val="053062"/>
                </a:solidFill>
                <a:latin typeface="ProximaNova-Regular"/>
              </a:rPr>
              <a:t>meetMED</a:t>
            </a:r>
            <a:r>
              <a:rPr lang="fr-BE" dirty="0">
                <a:solidFill>
                  <a:srgbClr val="053062"/>
                </a:solidFill>
                <a:latin typeface="ProximaNova-Regular"/>
              </a:rPr>
              <a:t> Project</a:t>
            </a:r>
          </a:p>
          <a:p>
            <a:pPr>
              <a:lnSpc>
                <a:spcPct val="150000"/>
              </a:lnSpc>
            </a:pPr>
            <a:r>
              <a:rPr lang="fr-BE" dirty="0">
                <a:solidFill>
                  <a:srgbClr val="053062"/>
                </a:solidFill>
              </a:rPr>
              <a:t>@meetmed1</a:t>
            </a:r>
          </a:p>
        </p:txBody>
      </p:sp>
      <p:pic>
        <p:nvPicPr>
          <p:cNvPr id="1026" name="Picture 2" descr="Risultati immagini per twitter icon">
            <a:extLst>
              <a:ext uri="{FF2B5EF4-FFF2-40B4-BE49-F238E27FC236}">
                <a16:creationId xmlns:a16="http://schemas.microsoft.com/office/drawing/2014/main" id="{220DD3D0-2276-433F-90BA-E2E1A10EAE9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9647" y="5033486"/>
            <a:ext cx="261092" cy="26109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1">
            <a:extLst>
              <a:ext uri="{FF2B5EF4-FFF2-40B4-BE49-F238E27FC236}">
                <a16:creationId xmlns:a16="http://schemas.microsoft.com/office/drawing/2014/main" id="{C18DE317-50F1-4796-AB3C-F071367D13DA}"/>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3626188" y="4671083"/>
            <a:ext cx="221957" cy="231224"/>
          </a:xfrm>
          <a:prstGeom prst="rect">
            <a:avLst/>
          </a:prstGeom>
          <a:solidFill>
            <a:srgbClr val="FFFFFF"/>
          </a:solidFill>
          <a:ln w="9525">
            <a:noFill/>
            <a:miter lim="800000"/>
            <a:headEnd/>
            <a:tailEnd/>
          </a:ln>
        </p:spPr>
      </p:pic>
      <p:pic>
        <p:nvPicPr>
          <p:cNvPr id="12" name="Picture 11">
            <a:extLst>
              <a:ext uri="{FF2B5EF4-FFF2-40B4-BE49-F238E27FC236}">
                <a16:creationId xmlns:a16="http://schemas.microsoft.com/office/drawing/2014/main" id="{0819FC41-4E2F-4914-911A-6839537CEE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25" b="93213" l="9211" r="92544">
                        <a14:foregroundMark x1="67982" y1="70136" x2="67982" y2="70136"/>
                      </a14:backgroundRemoval>
                    </a14:imgEffect>
                    <a14:imgEffect>
                      <a14:brightnessContrast contrast="-40000"/>
                    </a14:imgEffect>
                  </a14:imgLayer>
                </a14:imgProps>
              </a:ext>
            </a:extLst>
          </a:blip>
          <a:stretch>
            <a:fillRect/>
          </a:stretch>
        </p:blipFill>
        <p:spPr>
          <a:xfrm>
            <a:off x="3540114" y="4332828"/>
            <a:ext cx="332603" cy="322392"/>
          </a:xfrm>
          <a:prstGeom prst="rect">
            <a:avLst/>
          </a:prstGeom>
        </p:spPr>
      </p:pic>
      <p:sp>
        <p:nvSpPr>
          <p:cNvPr id="6" name="TextBox 5">
            <a:extLst>
              <a:ext uri="{FF2B5EF4-FFF2-40B4-BE49-F238E27FC236}">
                <a16:creationId xmlns:a16="http://schemas.microsoft.com/office/drawing/2014/main" id="{EF99B0BC-6FA7-446A-9802-F48C1DCA66E5}"/>
              </a:ext>
            </a:extLst>
          </p:cNvPr>
          <p:cNvSpPr txBox="1"/>
          <p:nvPr/>
        </p:nvSpPr>
        <p:spPr>
          <a:xfrm>
            <a:off x="2290439" y="2951664"/>
            <a:ext cx="4474345" cy="1246495"/>
          </a:xfrm>
          <a:prstGeom prst="rect">
            <a:avLst/>
          </a:prstGeom>
          <a:noFill/>
        </p:spPr>
        <p:txBody>
          <a:bodyPr wrap="square" rtlCol="0">
            <a:spAutoFit/>
          </a:bodyPr>
          <a:lstStyle/>
          <a:p>
            <a:r>
              <a:rPr lang="en-US" sz="2500" dirty="0">
                <a:solidFill>
                  <a:srgbClr val="053063"/>
                </a:solidFill>
                <a:latin typeface="ProximaNova-Regular"/>
                <a:cs typeface="Arial"/>
              </a:rPr>
              <a:t>For any inquires or comments, please don’t hesitate to contact us</a:t>
            </a:r>
          </a:p>
        </p:txBody>
      </p:sp>
      <p:pic>
        <p:nvPicPr>
          <p:cNvPr id="9" name="Picture 8">
            <a:extLst>
              <a:ext uri="{FF2B5EF4-FFF2-40B4-BE49-F238E27FC236}">
                <a16:creationId xmlns:a16="http://schemas.microsoft.com/office/drawing/2014/main" id="{84F2866E-3FC9-4D55-A5D7-E7FAA5E770F8}"/>
              </a:ext>
            </a:extLst>
          </p:cNvPr>
          <p:cNvPicPr>
            <a:picLocks noChangeAspect="1"/>
          </p:cNvPicPr>
          <p:nvPr/>
        </p:nvPicPr>
        <p:blipFill>
          <a:blip r:embed="rId7"/>
          <a:stretch>
            <a:fillRect/>
          </a:stretch>
        </p:blipFill>
        <p:spPr>
          <a:xfrm>
            <a:off x="585931" y="5736410"/>
            <a:ext cx="3409016" cy="800239"/>
          </a:xfrm>
          <a:prstGeom prst="rect">
            <a:avLst/>
          </a:prstGeom>
        </p:spPr>
      </p:pic>
      <p:pic>
        <p:nvPicPr>
          <p:cNvPr id="10" name="Picture 9">
            <a:extLst>
              <a:ext uri="{FF2B5EF4-FFF2-40B4-BE49-F238E27FC236}">
                <a16:creationId xmlns:a16="http://schemas.microsoft.com/office/drawing/2014/main" id="{8935E1E6-A6DF-4F31-B004-E56999AAB25E}"/>
              </a:ext>
            </a:extLst>
          </p:cNvPr>
          <p:cNvPicPr>
            <a:picLocks noChangeAspect="1"/>
          </p:cNvPicPr>
          <p:nvPr/>
        </p:nvPicPr>
        <p:blipFill>
          <a:blip r:embed="rId8"/>
          <a:stretch>
            <a:fillRect/>
          </a:stretch>
        </p:blipFill>
        <p:spPr>
          <a:xfrm>
            <a:off x="2290439" y="1765087"/>
            <a:ext cx="4631884" cy="1099979"/>
          </a:xfrm>
          <a:prstGeom prst="rect">
            <a:avLst/>
          </a:prstGeom>
        </p:spPr>
      </p:pic>
    </p:spTree>
    <p:extLst>
      <p:ext uri="{BB962C8B-B14F-4D97-AF65-F5344CB8AC3E}">
        <p14:creationId xmlns:p14="http://schemas.microsoft.com/office/powerpoint/2010/main" val="1713066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513" y="2133600"/>
            <a:ext cx="7640637" cy="385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feld 2"/>
          <p:cNvSpPr txBox="1">
            <a:spLocks noChangeArrowheads="1"/>
          </p:cNvSpPr>
          <p:nvPr/>
        </p:nvSpPr>
        <p:spPr bwMode="auto">
          <a:xfrm>
            <a:off x="5883275" y="5819775"/>
            <a:ext cx="24431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de-DE" altLang="en-US" sz="900">
                <a:latin typeface="Calibri Light" pitchFamily="34" charset="0"/>
              </a:rPr>
              <a:t>Source of the underlying chart: Transparense.eu</a:t>
            </a:r>
            <a:endParaRPr lang="en-GB" altLang="en-US" sz="900">
              <a:latin typeface="Calibri Light" pitchFamily="34" charset="0"/>
            </a:endParaRPr>
          </a:p>
        </p:txBody>
      </p:sp>
      <p:sp>
        <p:nvSpPr>
          <p:cNvPr id="4" name="Ellipse 3"/>
          <p:cNvSpPr/>
          <p:nvPr/>
        </p:nvSpPr>
        <p:spPr>
          <a:xfrm>
            <a:off x="3492500" y="2133600"/>
            <a:ext cx="2951163" cy="4248150"/>
          </a:xfrm>
          <a:prstGeom prst="ellipse">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Calibri Light" panose="020F0302020204030204" pitchFamily="34" charset="0"/>
            </a:endParaRPr>
          </a:p>
        </p:txBody>
      </p:sp>
      <p:sp>
        <p:nvSpPr>
          <p:cNvPr id="6" name="Textfeld 5"/>
          <p:cNvSpPr txBox="1"/>
          <p:nvPr/>
        </p:nvSpPr>
        <p:spPr>
          <a:xfrm>
            <a:off x="4572000" y="1352550"/>
            <a:ext cx="4086225" cy="369888"/>
          </a:xfrm>
          <a:prstGeom prst="rect">
            <a:avLst/>
          </a:prstGeom>
          <a:solidFill>
            <a:schemeClr val="accent1">
              <a:lumMod val="20000"/>
              <a:lumOff val="80000"/>
            </a:schemeClr>
          </a:solidFill>
          <a:ln>
            <a:solidFill>
              <a:schemeClr val="accent1">
                <a:shade val="50000"/>
              </a:schemeClr>
            </a:solidFill>
          </a:ln>
        </p:spPr>
        <p:txBody>
          <a:bodyPr wrap="none">
            <a:spAutoFit/>
          </a:bodyPr>
          <a:lstStyle/>
          <a:p>
            <a:pPr>
              <a:defRPr/>
            </a:pPr>
            <a:r>
              <a:rPr lang="de-DE" dirty="0">
                <a:latin typeface="Calibri Light" panose="020F0302020204030204" pitchFamily="34" charset="0"/>
              </a:rPr>
              <a:t>Tendering and contracting of EPC services</a:t>
            </a:r>
            <a:endParaRPr lang="en-GB" dirty="0">
              <a:latin typeface="Calibri Light" panose="020F0302020204030204" pitchFamily="34" charset="0"/>
            </a:endParaRPr>
          </a:p>
        </p:txBody>
      </p:sp>
      <p:cxnSp>
        <p:nvCxnSpPr>
          <p:cNvPr id="8" name="Gerade Verbindung mit Pfeil 7"/>
          <p:cNvCxnSpPr/>
          <p:nvPr/>
        </p:nvCxnSpPr>
        <p:spPr>
          <a:xfrm flipH="1">
            <a:off x="5549900" y="1722438"/>
            <a:ext cx="358775" cy="5540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394" name="Textfeld 8"/>
          <p:cNvSpPr txBox="1">
            <a:spLocks noChangeArrowheads="1"/>
          </p:cNvSpPr>
          <p:nvPr/>
        </p:nvSpPr>
        <p:spPr bwMode="auto">
          <a:xfrm>
            <a:off x="179388" y="1130300"/>
            <a:ext cx="302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de-DE" altLang="en-US">
                <a:solidFill>
                  <a:srgbClr val="008000"/>
                </a:solidFill>
                <a:latin typeface="Calibri Light" pitchFamily="34" charset="0"/>
              </a:rPr>
              <a:t>Main stages of an EPC project:</a:t>
            </a:r>
            <a:endParaRPr lang="en-GB" altLang="en-US">
              <a:solidFill>
                <a:srgbClr val="008000"/>
              </a:solidFill>
              <a:latin typeface="Calibri Light" pitchFamily="34" charset="0"/>
            </a:endParaRPr>
          </a:p>
        </p:txBody>
      </p:sp>
      <p:sp>
        <p:nvSpPr>
          <p:cNvPr id="2" name="Rechteck 1"/>
          <p:cNvSpPr/>
          <p:nvPr/>
        </p:nvSpPr>
        <p:spPr>
          <a:xfrm>
            <a:off x="1547813" y="5445125"/>
            <a:ext cx="1008062"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53924779"/>
      </p:ext>
    </p:extLst>
  </p:cSld>
  <p:clrMapOvr>
    <a:masterClrMapping/>
  </p:clrMapOvr>
  <mc:AlternateContent xmlns:mc="http://schemas.openxmlformats.org/markup-compatibility/2006" xmlns:p14="http://schemas.microsoft.com/office/powerpoint/2010/main">
    <mc:Choice Requires="p14">
      <p:transition spd="slow" p14:dur="2000" advTm="32138"/>
    </mc:Choice>
    <mc:Fallback xmlns="">
      <p:transition spd="slow" advTm="32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txBox="1">
            <a:spLocks/>
          </p:cNvSpPr>
          <p:nvPr/>
        </p:nvSpPr>
        <p:spPr bwMode="auto">
          <a:xfrm>
            <a:off x="482600" y="1341438"/>
            <a:ext cx="7618413"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0" rIns="0" bIns="0"/>
          <a:lstStyle>
            <a:lvl1pPr marL="360000" indent="-360000" algn="l" defTabSz="360000" rtl="0" eaLnBrk="0" fontAlgn="base" hangingPunct="0">
              <a:spcBef>
                <a:spcPts val="0"/>
              </a:spcBef>
              <a:spcAft>
                <a:spcPct val="0"/>
              </a:spcAft>
              <a:buClr>
                <a:srgbClr val="009A46"/>
              </a:buClr>
              <a:buFont typeface="Arial" charset="0"/>
              <a:buChar char="•"/>
              <a:defRPr sz="2400" kern="1200">
                <a:solidFill>
                  <a:schemeClr val="tx1"/>
                </a:solidFill>
                <a:latin typeface="+mn-lt"/>
                <a:ea typeface="+mn-ea"/>
                <a:cs typeface="+mn-cs"/>
              </a:defRPr>
            </a:lvl1pPr>
            <a:lvl2pPr marL="720000" indent="-360000" algn="l" defTabSz="360000" rtl="0" eaLnBrk="0" fontAlgn="base" hangingPunct="0">
              <a:spcBef>
                <a:spcPts val="300"/>
              </a:spcBef>
              <a:spcAft>
                <a:spcPct val="0"/>
              </a:spcAft>
              <a:buClr>
                <a:srgbClr val="009A46"/>
              </a:buClr>
              <a:buFont typeface="Arial" charset="0"/>
              <a:buChar char="–"/>
              <a:defRPr sz="2000" kern="1200">
                <a:solidFill>
                  <a:schemeClr val="tx1"/>
                </a:solidFill>
                <a:latin typeface="+mn-lt"/>
                <a:ea typeface="+mn-ea"/>
                <a:cs typeface="+mn-cs"/>
              </a:defRPr>
            </a:lvl2pPr>
            <a:lvl3pPr marL="1080000" indent="-360000" algn="l" defTabSz="360000" rtl="0" eaLnBrk="0" fontAlgn="base" hangingPunct="0">
              <a:spcBef>
                <a:spcPts val="300"/>
              </a:spcBef>
              <a:spcAft>
                <a:spcPct val="0"/>
              </a:spcAft>
              <a:buClr>
                <a:srgbClr val="009A46"/>
              </a:buClr>
              <a:buFont typeface="Arial" charset="0"/>
              <a:buChar char="•"/>
              <a:defRPr sz="1800" kern="1200">
                <a:solidFill>
                  <a:schemeClr val="tx1"/>
                </a:solidFill>
                <a:latin typeface="+mn-lt"/>
                <a:ea typeface="+mn-ea"/>
                <a:cs typeface="+mn-cs"/>
              </a:defRPr>
            </a:lvl3pPr>
            <a:lvl4pPr marL="1260000" indent="-180000" algn="l" defTabSz="360000" rtl="0" eaLnBrk="0" fontAlgn="base" hangingPunct="0">
              <a:spcBef>
                <a:spcPts val="300"/>
              </a:spcBef>
              <a:spcAft>
                <a:spcPct val="0"/>
              </a:spcAft>
              <a:buClr>
                <a:srgbClr val="009A46"/>
              </a:buClr>
              <a:buFont typeface="Arial" charset="0"/>
              <a:buChar char="–"/>
              <a:defRPr sz="1600" kern="1200">
                <a:solidFill>
                  <a:schemeClr val="tx1"/>
                </a:solidFill>
                <a:latin typeface="+mn-lt"/>
                <a:ea typeface="+mn-ea"/>
                <a:cs typeface="+mn-cs"/>
              </a:defRPr>
            </a:lvl4pPr>
            <a:lvl5pPr marL="1440000" indent="-180000" algn="l" defTabSz="360000" rtl="0" eaLnBrk="0" fontAlgn="base" hangingPunct="0">
              <a:spcBef>
                <a:spcPts val="300"/>
              </a:spcBef>
              <a:spcAft>
                <a:spcPct val="0"/>
              </a:spcAft>
              <a:buClr>
                <a:srgbClr val="009A46"/>
              </a:buClr>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Font typeface="Arial" charset="0"/>
              <a:buNone/>
              <a:defRPr/>
            </a:pPr>
            <a:r>
              <a:rPr lang="en-US" sz="2000" dirty="0">
                <a:solidFill>
                  <a:srgbClr val="008000"/>
                </a:solidFill>
                <a:latin typeface="Calibri Light" panose="020F0302020204030204" pitchFamily="34" charset="0"/>
              </a:rPr>
              <a:t>In the public sector, the procurement procedure must always be in compliance with the national public procurement legislation </a:t>
            </a:r>
            <a:br>
              <a:rPr lang="en-US" sz="2000" dirty="0">
                <a:solidFill>
                  <a:srgbClr val="008000"/>
                </a:solidFill>
                <a:latin typeface="Calibri Light" panose="020F0302020204030204" pitchFamily="34" charset="0"/>
              </a:rPr>
            </a:br>
            <a:r>
              <a:rPr lang="en-US" sz="2000" dirty="0">
                <a:solidFill>
                  <a:srgbClr val="008000"/>
                </a:solidFill>
                <a:latin typeface="Calibri Light" panose="020F0302020204030204" pitchFamily="34" charset="0"/>
              </a:rPr>
              <a:t>(based on the EU Public Sector Directive 2004/18/EC, resp. 2014/24/EU).</a:t>
            </a:r>
          </a:p>
          <a:p>
            <a:pPr marL="0" indent="0">
              <a:spcBef>
                <a:spcPts val="600"/>
              </a:spcBef>
              <a:buFont typeface="Arial" charset="0"/>
              <a:buNone/>
              <a:defRPr/>
            </a:pPr>
            <a:endParaRPr lang="en-US" sz="1600" dirty="0">
              <a:solidFill>
                <a:srgbClr val="008000"/>
              </a:solidFill>
              <a:latin typeface="Calibri Light" panose="020F0302020204030204" pitchFamily="34" charset="0"/>
            </a:endParaRPr>
          </a:p>
          <a:p>
            <a:pPr>
              <a:defRPr/>
            </a:pPr>
            <a:r>
              <a:rPr lang="en-US" sz="1800" dirty="0">
                <a:latin typeface="Calibri Light" panose="020F0302020204030204" pitchFamily="34" charset="0"/>
              </a:rPr>
              <a:t>Whereas EPC light may usually be treated in standard procedures applied for the award of public service contracts, </a:t>
            </a:r>
            <a:r>
              <a:rPr lang="en-US" sz="1800" dirty="0">
                <a:solidFill>
                  <a:srgbClr val="008000"/>
                </a:solidFill>
                <a:latin typeface="Calibri Light" panose="020F0302020204030204" pitchFamily="34" charset="0"/>
              </a:rPr>
              <a:t>EPC basic and EPC plus business models</a:t>
            </a:r>
            <a:r>
              <a:rPr lang="en-US" sz="1800" dirty="0">
                <a:latin typeface="Calibri Light" panose="020F0302020204030204" pitchFamily="34" charset="0"/>
              </a:rPr>
              <a:t> </a:t>
            </a:r>
            <a:br>
              <a:rPr lang="en-US" sz="1800" dirty="0">
                <a:latin typeface="Calibri Light" panose="020F0302020204030204" pitchFamily="34" charset="0"/>
              </a:rPr>
            </a:br>
            <a:r>
              <a:rPr lang="en-US" sz="1800" dirty="0">
                <a:latin typeface="Calibri Light" panose="020F0302020204030204" pitchFamily="34" charset="0"/>
              </a:rPr>
              <a:t>are more complex and usually include all three types of public contracts:</a:t>
            </a:r>
          </a:p>
          <a:p>
            <a:pPr lvl="1">
              <a:spcBef>
                <a:spcPts val="600"/>
              </a:spcBef>
              <a:defRPr/>
            </a:pPr>
            <a:r>
              <a:rPr lang="en-US" sz="1800" dirty="0">
                <a:latin typeface="Calibri Light" panose="020F0302020204030204" pitchFamily="34" charset="0"/>
              </a:rPr>
              <a:t>Public supply contract</a:t>
            </a:r>
          </a:p>
          <a:p>
            <a:pPr lvl="1">
              <a:defRPr/>
            </a:pPr>
            <a:r>
              <a:rPr lang="en-US" sz="1800" dirty="0">
                <a:latin typeface="Calibri Light" panose="020F0302020204030204" pitchFamily="34" charset="0"/>
              </a:rPr>
              <a:t>Public works contract</a:t>
            </a:r>
          </a:p>
          <a:p>
            <a:pPr lvl="1">
              <a:defRPr/>
            </a:pPr>
            <a:r>
              <a:rPr lang="en-US" sz="1800" dirty="0">
                <a:latin typeface="Calibri Light" panose="020F0302020204030204" pitchFamily="34" charset="0"/>
              </a:rPr>
              <a:t>Public service contract</a:t>
            </a:r>
          </a:p>
          <a:p>
            <a:pPr marL="360000" lvl="1" indent="0">
              <a:buFont typeface="Arial" charset="0"/>
              <a:buNone/>
              <a:defRPr/>
            </a:pPr>
            <a:endParaRPr lang="en-US" sz="1800" dirty="0">
              <a:latin typeface="Calibri Light" panose="020F0302020204030204" pitchFamily="34" charset="0"/>
            </a:endParaRPr>
          </a:p>
          <a:p>
            <a:pPr marL="360000" lvl="1" indent="0">
              <a:buFont typeface="Arial" charset="0"/>
              <a:buNone/>
              <a:defRPr/>
            </a:pPr>
            <a:r>
              <a:rPr lang="en-US" sz="1800" dirty="0">
                <a:latin typeface="Calibri Light" panose="020F0302020204030204" pitchFamily="34" charset="0"/>
              </a:rPr>
              <a:t>The following slides focus on tendering procedures and documents useful </a:t>
            </a:r>
            <a:br>
              <a:rPr lang="en-US" sz="1800" dirty="0">
                <a:latin typeface="Calibri Light" panose="020F0302020204030204" pitchFamily="34" charset="0"/>
              </a:rPr>
            </a:br>
            <a:r>
              <a:rPr lang="en-US" sz="1800" dirty="0">
                <a:latin typeface="Calibri Light" panose="020F0302020204030204" pitchFamily="34" charset="0"/>
              </a:rPr>
              <a:t>for EPC basic and EPC plus business models.</a:t>
            </a:r>
          </a:p>
          <a:p>
            <a:pPr marL="360000" lvl="1" indent="0">
              <a:buFont typeface="Arial" charset="0"/>
              <a:buNone/>
              <a:defRPr/>
            </a:pPr>
            <a:endParaRPr lang="en-US" sz="1800" dirty="0">
              <a:solidFill>
                <a:srgbClr val="008000"/>
              </a:solidFill>
              <a:latin typeface="Calibri Light" panose="020F0302020204030204" pitchFamily="34" charset="0"/>
            </a:endParaRPr>
          </a:p>
          <a:p>
            <a:pPr marL="0" indent="0">
              <a:spcBef>
                <a:spcPts val="600"/>
              </a:spcBef>
              <a:buFont typeface="Arial" charset="0"/>
              <a:buNone/>
              <a:defRPr/>
            </a:pPr>
            <a:endParaRPr lang="en-US" sz="1800" dirty="0">
              <a:solidFill>
                <a:srgbClr val="008000"/>
              </a:solidFill>
              <a:latin typeface="Calibri Light" panose="020F0302020204030204" pitchFamily="34" charset="0"/>
            </a:endParaRPr>
          </a:p>
          <a:p>
            <a:pPr marL="0" indent="0">
              <a:spcBef>
                <a:spcPts val="600"/>
              </a:spcBef>
              <a:buFont typeface="Arial" charset="0"/>
              <a:buNone/>
              <a:defRPr/>
            </a:pPr>
            <a:endParaRPr lang="en-US" sz="1600" dirty="0">
              <a:solidFill>
                <a:srgbClr val="008000"/>
              </a:solidFill>
              <a:latin typeface="Calibri Light" panose="020F03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26970258"/>
      </p:ext>
    </p:extLst>
  </p:cSld>
  <p:clrMapOvr>
    <a:masterClrMapping/>
  </p:clrMapOvr>
  <mc:AlternateContent xmlns:mc="http://schemas.openxmlformats.org/markup-compatibility/2006" xmlns:p14="http://schemas.microsoft.com/office/powerpoint/2010/main">
    <mc:Choice Requires="p14">
      <p:transition spd="slow" p14:dur="2000" advTm="71704"/>
    </mc:Choice>
    <mc:Fallback xmlns="">
      <p:transition spd="slow" advTm="7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hteck 65"/>
          <p:cNvSpPr/>
          <p:nvPr/>
        </p:nvSpPr>
        <p:spPr>
          <a:xfrm>
            <a:off x="1373188" y="2014538"/>
            <a:ext cx="5813425" cy="4799012"/>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2" name="Gerade Verbindung mit Pfeil 41"/>
          <p:cNvCxnSpPr>
            <a:stCxn id="41" idx="3"/>
          </p:cNvCxnSpPr>
          <p:nvPr/>
        </p:nvCxnSpPr>
        <p:spPr>
          <a:xfrm>
            <a:off x="4581525" y="6205538"/>
            <a:ext cx="3090863"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a:off x="4787900" y="6073775"/>
            <a:ext cx="2232025" cy="231775"/>
          </a:xfrm>
          <a:prstGeom prst="rect">
            <a:avLst/>
          </a:prstGeom>
          <a:solidFill>
            <a:schemeClr val="accent4">
              <a:lumMod val="20000"/>
              <a:lumOff val="80000"/>
            </a:schemeClr>
          </a:solidFill>
        </p:spPr>
        <p:txBody>
          <a:bodyPr lIns="0" rIns="0">
            <a:spAutoFit/>
          </a:bodyPr>
          <a:lstStyle/>
          <a:p>
            <a:pPr algn="ctr">
              <a:defRPr/>
            </a:pPr>
            <a:r>
              <a:rPr lang="en-US" sz="900" dirty="0">
                <a:solidFill>
                  <a:srgbClr val="C00000"/>
                </a:solidFill>
                <a:latin typeface="Calibri Light" panose="020F0302020204030204" pitchFamily="34" charset="0"/>
              </a:rPr>
              <a:t>if no economic offer, or if decision against  EPC</a:t>
            </a:r>
          </a:p>
        </p:txBody>
      </p:sp>
      <p:cxnSp>
        <p:nvCxnSpPr>
          <p:cNvPr id="33" name="Gerade Verbindung mit Pfeil 32"/>
          <p:cNvCxnSpPr>
            <a:stCxn id="28" idx="3"/>
            <a:endCxn id="16" idx="1"/>
          </p:cNvCxnSpPr>
          <p:nvPr/>
        </p:nvCxnSpPr>
        <p:spPr>
          <a:xfrm flipV="1">
            <a:off x="4584700" y="3878263"/>
            <a:ext cx="3097213"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4648200" y="3748088"/>
            <a:ext cx="2471738" cy="230187"/>
          </a:xfrm>
          <a:prstGeom prst="rect">
            <a:avLst/>
          </a:prstGeom>
          <a:solidFill>
            <a:schemeClr val="accent4">
              <a:lumMod val="20000"/>
              <a:lumOff val="80000"/>
            </a:schemeClr>
          </a:solidFill>
          <a:ln>
            <a:noFill/>
          </a:ln>
        </p:spPr>
        <p:txBody>
          <a:bodyPr lIns="0" rIns="0">
            <a:spAutoFit/>
          </a:bodyPr>
          <a:lstStyle/>
          <a:p>
            <a:pPr algn="ctr">
              <a:defRPr/>
            </a:pPr>
            <a:r>
              <a:rPr lang="en-US" sz="900" dirty="0">
                <a:solidFill>
                  <a:srgbClr val="C00000"/>
                </a:solidFill>
                <a:latin typeface="Calibri Light" panose="020F0302020204030204" pitchFamily="34" charset="0"/>
              </a:rPr>
              <a:t>if no qualified bidder among expressions of interest</a:t>
            </a:r>
          </a:p>
        </p:txBody>
      </p:sp>
      <p:sp>
        <p:nvSpPr>
          <p:cNvPr id="63" name="Rechteck 62"/>
          <p:cNvSpPr/>
          <p:nvPr/>
        </p:nvSpPr>
        <p:spPr>
          <a:xfrm>
            <a:off x="1365250" y="765175"/>
            <a:ext cx="5826125" cy="1738313"/>
          </a:xfrm>
          <a:prstGeom prst="rect">
            <a:avLst/>
          </a:prstGeom>
          <a:solidFill>
            <a:schemeClr val="accent5">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24" name="Titel 28"/>
          <p:cNvSpPr>
            <a:spLocks noGrp="1"/>
          </p:cNvSpPr>
          <p:nvPr>
            <p:ph type="title"/>
          </p:nvPr>
        </p:nvSpPr>
        <p:spPr>
          <a:xfrm>
            <a:off x="7321550" y="765176"/>
            <a:ext cx="1527175" cy="2730500"/>
          </a:xfrm>
        </p:spPr>
        <p:txBody>
          <a:bodyPr>
            <a:normAutofit/>
          </a:bodyPr>
          <a:lstStyle/>
          <a:p>
            <a:pPr eaLnBrk="1" hangingPunct="1"/>
            <a:r>
              <a:rPr lang="en-US" altLang="en-US" dirty="0">
                <a:latin typeface="Calibri Light" pitchFamily="34" charset="0"/>
              </a:rPr>
              <a:t>Single-stage process</a:t>
            </a:r>
            <a:br>
              <a:rPr lang="en-US" altLang="en-US" dirty="0">
                <a:latin typeface="Calibri Light" pitchFamily="34" charset="0"/>
              </a:rPr>
            </a:br>
            <a:r>
              <a:rPr lang="en-US" altLang="en-US" sz="1400" dirty="0">
                <a:latin typeface="Calibri Light" pitchFamily="34" charset="0"/>
              </a:rPr>
              <a:t>(no negotiations acceptable)</a:t>
            </a:r>
          </a:p>
        </p:txBody>
      </p:sp>
      <p:sp>
        <p:nvSpPr>
          <p:cNvPr id="10244" name="Foliennummernplatzhalter 14"/>
          <p:cNvSpPr>
            <a:spLocks noGrp="1"/>
          </p:cNvSpPr>
          <p:nvPr>
            <p:ph type="sldNum" sz="quarter" idx="10"/>
          </p:nvPr>
        </p:nvSpPr>
        <p:spPr bwMode="auto">
          <a:xfrm>
            <a:off x="7010400" y="6657975"/>
            <a:ext cx="2133600" cy="1968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de-DE" altLang="en-US" dirty="0">
                <a:solidFill>
                  <a:srgbClr val="009A46"/>
                </a:solidFill>
                <a:latin typeface="Calibri Light" panose="020F0302020204030204" pitchFamily="34" charset="0"/>
              </a:rPr>
              <a:t>Slide N° </a:t>
            </a:r>
            <a:fld id="{1636E040-F233-4984-8D6B-CBAC47BA2BD2}" type="slidenum">
              <a:rPr lang="de-DE" altLang="en-US" smtClean="0">
                <a:solidFill>
                  <a:srgbClr val="009A46"/>
                </a:solidFill>
                <a:latin typeface="Calibri Light" panose="020F0302020204030204" pitchFamily="34" charset="0"/>
              </a:rPr>
              <a:pPr fontAlgn="base">
                <a:spcBef>
                  <a:spcPct val="0"/>
                </a:spcBef>
                <a:spcAft>
                  <a:spcPct val="0"/>
                </a:spcAft>
                <a:defRPr/>
              </a:pPr>
              <a:t>4</a:t>
            </a:fld>
            <a:endParaRPr lang="de-DE" altLang="en-US" dirty="0">
              <a:solidFill>
                <a:srgbClr val="009A46"/>
              </a:solidFill>
              <a:latin typeface="Calibri Light" panose="020F0302020204030204" pitchFamily="34" charset="0"/>
            </a:endParaRPr>
          </a:p>
        </p:txBody>
      </p:sp>
      <p:pic>
        <p:nvPicPr>
          <p:cNvPr id="34826"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64400" y="38100"/>
            <a:ext cx="18335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feld 6"/>
          <p:cNvSpPr txBox="1">
            <a:spLocks noChangeArrowheads="1"/>
          </p:cNvSpPr>
          <p:nvPr/>
        </p:nvSpPr>
        <p:spPr bwMode="auto">
          <a:xfrm>
            <a:off x="2008188" y="1385888"/>
            <a:ext cx="4786312" cy="1016000"/>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u="sng">
                <a:solidFill>
                  <a:srgbClr val="002060"/>
                </a:solidFill>
                <a:latin typeface="Calibri Light" pitchFamily="34" charset="0"/>
              </a:rPr>
              <a:t>More detailed project elaboration</a:t>
            </a:r>
            <a:r>
              <a:rPr lang="en-US" altLang="en-US" sz="1200">
                <a:solidFill>
                  <a:srgbClr val="002060"/>
                </a:solidFill>
                <a:latin typeface="Calibri Light" pitchFamily="34" charset="0"/>
              </a:rPr>
              <a:t>:</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Evaluation of Building data</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Determination of energy costs baseline</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Fine analysis or energy situation of the building </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Detailed project planning</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Determination minimum saving guarantee requested</a:t>
            </a:r>
          </a:p>
        </p:txBody>
      </p:sp>
      <p:sp>
        <p:nvSpPr>
          <p:cNvPr id="34828" name="Textfeld 7"/>
          <p:cNvSpPr txBox="1">
            <a:spLocks noChangeArrowheads="1"/>
          </p:cNvSpPr>
          <p:nvPr/>
        </p:nvSpPr>
        <p:spPr bwMode="auto">
          <a:xfrm>
            <a:off x="2009775" y="2655888"/>
            <a:ext cx="4786313" cy="400050"/>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Compilation of tender dossier</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Project-specific adjustment of the EPC contract template</a:t>
            </a:r>
          </a:p>
        </p:txBody>
      </p:sp>
      <p:sp>
        <p:nvSpPr>
          <p:cNvPr id="34829" name="Textfeld 8"/>
          <p:cNvSpPr txBox="1">
            <a:spLocks noChangeArrowheads="1"/>
          </p:cNvSpPr>
          <p:nvPr/>
        </p:nvSpPr>
        <p:spPr bwMode="auto">
          <a:xfrm>
            <a:off x="2014538" y="3219450"/>
            <a:ext cx="4786312" cy="552450"/>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Publication of contract notice</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Expression of interest from ESCOs</a:t>
            </a:r>
          </a:p>
          <a:p>
            <a:pPr algn="ctr" eaLnBrk="1" hangingPunct="1">
              <a:lnSpc>
                <a:spcPts val="1200"/>
              </a:lnSpc>
            </a:pPr>
            <a:r>
              <a:rPr lang="en-US" altLang="en-US" sz="1200">
                <a:solidFill>
                  <a:srgbClr val="002060"/>
                </a:solidFill>
                <a:latin typeface="Calibri Light" pitchFamily="34" charset="0"/>
              </a:rPr>
              <a:t>Selection of </a:t>
            </a:r>
            <a:r>
              <a:rPr lang="en-US" altLang="en-US" sz="1200" u="sng">
                <a:solidFill>
                  <a:srgbClr val="002060"/>
                </a:solidFill>
                <a:latin typeface="Calibri Light" pitchFamily="34" charset="0"/>
              </a:rPr>
              <a:t>3-10 qualified bidders </a:t>
            </a:r>
            <a:r>
              <a:rPr lang="en-US" altLang="en-US" sz="1200">
                <a:solidFill>
                  <a:srgbClr val="002060"/>
                </a:solidFill>
                <a:latin typeface="Calibri Light" pitchFamily="34" charset="0"/>
              </a:rPr>
              <a:t>(short list)</a:t>
            </a:r>
          </a:p>
        </p:txBody>
      </p:sp>
      <p:sp>
        <p:nvSpPr>
          <p:cNvPr id="34830" name="Textfeld 9"/>
          <p:cNvSpPr txBox="1">
            <a:spLocks noChangeArrowheads="1"/>
          </p:cNvSpPr>
          <p:nvPr/>
        </p:nvSpPr>
        <p:spPr bwMode="auto">
          <a:xfrm>
            <a:off x="2044700" y="4389438"/>
            <a:ext cx="4757738" cy="1017587"/>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Tender preparation by ESCOs</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Including:</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Inspection of the buildings &amp; validation of data from the tender dossier</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More detailed analysis with regard to energy situation of the building</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Detailed project planning</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Determination of offered saving guarantee, contract duration, and fees</a:t>
            </a:r>
          </a:p>
        </p:txBody>
      </p:sp>
      <p:sp>
        <p:nvSpPr>
          <p:cNvPr id="34831" name="Textfeld 10"/>
          <p:cNvSpPr txBox="1">
            <a:spLocks noChangeArrowheads="1"/>
          </p:cNvSpPr>
          <p:nvPr/>
        </p:nvSpPr>
        <p:spPr bwMode="auto">
          <a:xfrm>
            <a:off x="1990725" y="5546725"/>
            <a:ext cx="4884738" cy="554038"/>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Presentation of bids by ESCOs</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Evaluation of bids</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Selection of the most economic offer and comparison with non-EPC options</a:t>
            </a:r>
          </a:p>
        </p:txBody>
      </p:sp>
      <p:sp>
        <p:nvSpPr>
          <p:cNvPr id="34832" name="Textfeld 14"/>
          <p:cNvSpPr txBox="1">
            <a:spLocks noChangeArrowheads="1"/>
          </p:cNvSpPr>
          <p:nvPr/>
        </p:nvSpPr>
        <p:spPr bwMode="auto">
          <a:xfrm>
            <a:off x="2011363" y="3981450"/>
            <a:ext cx="4787900" cy="249238"/>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Request for tenders</a:t>
            </a:r>
          </a:p>
        </p:txBody>
      </p:sp>
      <p:sp>
        <p:nvSpPr>
          <p:cNvPr id="16" name="Textfeld 15"/>
          <p:cNvSpPr txBox="1"/>
          <p:nvPr/>
        </p:nvSpPr>
        <p:spPr>
          <a:xfrm>
            <a:off x="7681913" y="3678238"/>
            <a:ext cx="1262062" cy="400050"/>
          </a:xfrm>
          <a:prstGeom prst="rect">
            <a:avLst/>
          </a:prstGeom>
          <a:solidFill>
            <a:schemeClr val="bg1">
              <a:lumMod val="95000"/>
            </a:schemeClr>
          </a:solidFill>
          <a:ln>
            <a:solidFill>
              <a:srgbClr val="008000"/>
            </a:solidFill>
          </a:ln>
        </p:spPr>
        <p:txBody>
          <a:bodyPr wrap="none">
            <a:spAutoFit/>
          </a:bodyPr>
          <a:lstStyle/>
          <a:p>
            <a:pPr algn="ctr">
              <a:lnSpc>
                <a:spcPts val="1200"/>
              </a:lnSpc>
              <a:defRPr/>
            </a:pPr>
            <a:r>
              <a:rPr lang="en-US" sz="1000" dirty="0">
                <a:solidFill>
                  <a:srgbClr val="C00000"/>
                </a:solidFill>
                <a:latin typeface="Calibri Light" panose="020F0302020204030204" pitchFamily="34" charset="0"/>
              </a:rPr>
              <a:t>Cancellation of the </a:t>
            </a:r>
            <a:br>
              <a:rPr lang="en-US" sz="1000" dirty="0">
                <a:solidFill>
                  <a:srgbClr val="C00000"/>
                </a:solidFill>
                <a:latin typeface="Calibri Light" panose="020F0302020204030204" pitchFamily="34" charset="0"/>
              </a:rPr>
            </a:br>
            <a:r>
              <a:rPr lang="en-US" sz="1000" dirty="0">
                <a:solidFill>
                  <a:srgbClr val="C00000"/>
                </a:solidFill>
                <a:latin typeface="Calibri Light" panose="020F0302020204030204" pitchFamily="34" charset="0"/>
              </a:rPr>
              <a:t>tendering procedure</a:t>
            </a:r>
          </a:p>
        </p:txBody>
      </p:sp>
      <p:cxnSp>
        <p:nvCxnSpPr>
          <p:cNvPr id="19" name="Gerade Verbindung mit Pfeil 18"/>
          <p:cNvCxnSpPr>
            <a:endCxn id="34828" idx="0"/>
          </p:cNvCxnSpPr>
          <p:nvPr/>
        </p:nvCxnSpPr>
        <p:spPr>
          <a:xfrm>
            <a:off x="4398963" y="2401888"/>
            <a:ext cx="3175" cy="2540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4398963" y="3068638"/>
            <a:ext cx="0" cy="1603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4405313" y="4233863"/>
            <a:ext cx="0" cy="1603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a:off x="4410075" y="5407025"/>
            <a:ext cx="0" cy="16033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aute 27"/>
          <p:cNvSpPr/>
          <p:nvPr/>
        </p:nvSpPr>
        <p:spPr>
          <a:xfrm>
            <a:off x="4225925" y="3773488"/>
            <a:ext cx="358775" cy="207962"/>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060"/>
              </a:solidFill>
            </a:endParaRPr>
          </a:p>
        </p:txBody>
      </p:sp>
      <p:sp>
        <p:nvSpPr>
          <p:cNvPr id="40" name="Textfeld 39"/>
          <p:cNvSpPr txBox="1"/>
          <p:nvPr/>
        </p:nvSpPr>
        <p:spPr>
          <a:xfrm>
            <a:off x="7672388" y="6005513"/>
            <a:ext cx="1260475" cy="400050"/>
          </a:xfrm>
          <a:prstGeom prst="rect">
            <a:avLst/>
          </a:prstGeom>
          <a:solidFill>
            <a:schemeClr val="bg1">
              <a:lumMod val="95000"/>
            </a:schemeClr>
          </a:solidFill>
          <a:ln>
            <a:solidFill>
              <a:srgbClr val="008000"/>
            </a:solidFill>
          </a:ln>
        </p:spPr>
        <p:txBody>
          <a:bodyPr wrap="none">
            <a:spAutoFit/>
          </a:bodyPr>
          <a:lstStyle/>
          <a:p>
            <a:pPr algn="ctr">
              <a:lnSpc>
                <a:spcPts val="1200"/>
              </a:lnSpc>
              <a:defRPr/>
            </a:pPr>
            <a:r>
              <a:rPr lang="en-US" sz="1000" dirty="0">
                <a:solidFill>
                  <a:srgbClr val="C00000"/>
                </a:solidFill>
                <a:latin typeface="Calibri Light" panose="020F0302020204030204" pitchFamily="34" charset="0"/>
              </a:rPr>
              <a:t>Cancellation of the </a:t>
            </a:r>
            <a:br>
              <a:rPr lang="en-US" sz="1000" dirty="0">
                <a:solidFill>
                  <a:srgbClr val="C00000"/>
                </a:solidFill>
                <a:latin typeface="Calibri Light" panose="020F0302020204030204" pitchFamily="34" charset="0"/>
              </a:rPr>
            </a:br>
            <a:r>
              <a:rPr lang="en-US" sz="1000" dirty="0">
                <a:solidFill>
                  <a:srgbClr val="C00000"/>
                </a:solidFill>
                <a:latin typeface="Calibri Light" panose="020F0302020204030204" pitchFamily="34" charset="0"/>
              </a:rPr>
              <a:t>tendering procedure</a:t>
            </a:r>
          </a:p>
        </p:txBody>
      </p:sp>
      <p:sp>
        <p:nvSpPr>
          <p:cNvPr id="41" name="Raute 40"/>
          <p:cNvSpPr/>
          <p:nvPr/>
        </p:nvSpPr>
        <p:spPr>
          <a:xfrm>
            <a:off x="4221163" y="6100763"/>
            <a:ext cx="360362" cy="20955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060"/>
              </a:solidFill>
            </a:endParaRPr>
          </a:p>
        </p:txBody>
      </p:sp>
      <p:sp>
        <p:nvSpPr>
          <p:cNvPr id="44" name="Textfeld 43"/>
          <p:cNvSpPr txBox="1"/>
          <p:nvPr/>
        </p:nvSpPr>
        <p:spPr>
          <a:xfrm>
            <a:off x="342900" y="993775"/>
            <a:ext cx="792163" cy="554038"/>
          </a:xfrm>
          <a:prstGeom prst="rect">
            <a:avLst/>
          </a:prstGeom>
          <a:solidFill>
            <a:schemeClr val="bg1">
              <a:lumMod val="95000"/>
            </a:schemeClr>
          </a:solidFill>
          <a:ln>
            <a:solidFill>
              <a:schemeClr val="tx1"/>
            </a:solidFill>
          </a:ln>
        </p:spPr>
        <p:txBody>
          <a:bodyPr>
            <a:spAutoFit/>
          </a:bodyPr>
          <a:lstStyle/>
          <a:p>
            <a:pPr algn="ctr">
              <a:lnSpc>
                <a:spcPts val="1200"/>
              </a:lnSpc>
              <a:defRPr/>
            </a:pPr>
            <a:r>
              <a:rPr lang="en-US" sz="1000" dirty="0">
                <a:solidFill>
                  <a:srgbClr val="002060"/>
                </a:solidFill>
                <a:latin typeface="Calibri Light" panose="020F0302020204030204" pitchFamily="34" charset="0"/>
              </a:rPr>
              <a:t>Contracting local </a:t>
            </a:r>
            <a:br>
              <a:rPr lang="en-US" sz="1000" dirty="0">
                <a:solidFill>
                  <a:srgbClr val="002060"/>
                </a:solidFill>
                <a:latin typeface="Calibri Light" panose="020F0302020204030204" pitchFamily="34" charset="0"/>
              </a:rPr>
            </a:br>
            <a:r>
              <a:rPr lang="en-US" sz="1000" dirty="0">
                <a:solidFill>
                  <a:srgbClr val="002060"/>
                </a:solidFill>
                <a:latin typeface="Calibri Light" panose="020F0302020204030204" pitchFamily="34" charset="0"/>
              </a:rPr>
              <a:t>facilitators</a:t>
            </a:r>
          </a:p>
        </p:txBody>
      </p:sp>
      <p:sp>
        <p:nvSpPr>
          <p:cNvPr id="45" name="Raute 44"/>
          <p:cNvSpPr/>
          <p:nvPr/>
        </p:nvSpPr>
        <p:spPr>
          <a:xfrm>
            <a:off x="4221163" y="1165225"/>
            <a:ext cx="360362" cy="20955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060"/>
              </a:solidFill>
            </a:endParaRPr>
          </a:p>
        </p:txBody>
      </p:sp>
      <p:cxnSp>
        <p:nvCxnSpPr>
          <p:cNvPr id="46" name="Gerade Verbindung mit Pfeil 45"/>
          <p:cNvCxnSpPr>
            <a:stCxn id="45" idx="3"/>
            <a:endCxn id="44" idx="3"/>
          </p:cNvCxnSpPr>
          <p:nvPr/>
        </p:nvCxnSpPr>
        <p:spPr>
          <a:xfrm flipH="1" flipV="1">
            <a:off x="1135063" y="1270000"/>
            <a:ext cx="34464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2339975" y="1154113"/>
            <a:ext cx="792163" cy="231775"/>
          </a:xfrm>
          <a:prstGeom prst="rect">
            <a:avLst/>
          </a:prstGeom>
          <a:solidFill>
            <a:schemeClr val="accent5">
              <a:lumMod val="20000"/>
              <a:lumOff val="80000"/>
            </a:schemeClr>
          </a:solidFill>
          <a:ln>
            <a:noFill/>
          </a:ln>
        </p:spPr>
        <p:txBody>
          <a:bodyPr lIns="0" rIns="0">
            <a:spAutoFit/>
          </a:bodyPr>
          <a:lstStyle/>
          <a:p>
            <a:pPr algn="ctr">
              <a:defRPr/>
            </a:pPr>
            <a:r>
              <a:rPr lang="en-US" sz="900" dirty="0">
                <a:solidFill>
                  <a:srgbClr val="002060"/>
                </a:solidFill>
                <a:latin typeface="Calibri Light" panose="020F0302020204030204" pitchFamily="34" charset="0"/>
              </a:rPr>
              <a:t>recommended</a:t>
            </a:r>
          </a:p>
        </p:txBody>
      </p:sp>
      <p:sp>
        <p:nvSpPr>
          <p:cNvPr id="34845" name="Textfeld 1"/>
          <p:cNvSpPr txBox="1">
            <a:spLocks noChangeArrowheads="1"/>
          </p:cNvSpPr>
          <p:nvPr/>
        </p:nvSpPr>
        <p:spPr bwMode="auto">
          <a:xfrm>
            <a:off x="2008188" y="898525"/>
            <a:ext cx="4786312" cy="246063"/>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Setting up of project control committee / Selection of buildings</a:t>
            </a:r>
          </a:p>
        </p:txBody>
      </p:sp>
      <p:cxnSp>
        <p:nvCxnSpPr>
          <p:cNvPr id="53" name="Gerade Verbindung mit Pfeil 52"/>
          <p:cNvCxnSpPr/>
          <p:nvPr/>
        </p:nvCxnSpPr>
        <p:spPr>
          <a:xfrm>
            <a:off x="4402138" y="3797300"/>
            <a:ext cx="0" cy="16033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p:nvPr/>
        </p:nvCxnSpPr>
        <p:spPr>
          <a:xfrm>
            <a:off x="4398963" y="6126163"/>
            <a:ext cx="0" cy="160337"/>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a:off x="4400550" y="1190625"/>
            <a:ext cx="0" cy="16033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a:stCxn id="44" idx="2"/>
          </p:cNvCxnSpPr>
          <p:nvPr/>
        </p:nvCxnSpPr>
        <p:spPr>
          <a:xfrm>
            <a:off x="738188" y="1547813"/>
            <a:ext cx="19050" cy="422116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a:endCxn id="34831" idx="1"/>
          </p:cNvCxnSpPr>
          <p:nvPr/>
        </p:nvCxnSpPr>
        <p:spPr>
          <a:xfrm>
            <a:off x="781050" y="5824538"/>
            <a:ext cx="12096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Gerade Verbindung mit Pfeil 67"/>
          <p:cNvCxnSpPr/>
          <p:nvPr/>
        </p:nvCxnSpPr>
        <p:spPr>
          <a:xfrm>
            <a:off x="749300" y="4946650"/>
            <a:ext cx="125253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Gerade Verbindung mit Pfeil 68"/>
          <p:cNvCxnSpPr/>
          <p:nvPr/>
        </p:nvCxnSpPr>
        <p:spPr>
          <a:xfrm>
            <a:off x="746125" y="4259263"/>
            <a:ext cx="125253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Gerade Verbindung mit Pfeil 69"/>
          <p:cNvCxnSpPr/>
          <p:nvPr/>
        </p:nvCxnSpPr>
        <p:spPr>
          <a:xfrm>
            <a:off x="746125" y="3651250"/>
            <a:ext cx="125253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Gerade Verbindung mit Pfeil 70"/>
          <p:cNvCxnSpPr/>
          <p:nvPr/>
        </p:nvCxnSpPr>
        <p:spPr>
          <a:xfrm>
            <a:off x="746125" y="2855913"/>
            <a:ext cx="125253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Gerade Verbindung mit Pfeil 71"/>
          <p:cNvCxnSpPr/>
          <p:nvPr/>
        </p:nvCxnSpPr>
        <p:spPr>
          <a:xfrm>
            <a:off x="738188" y="1836738"/>
            <a:ext cx="125253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56" name="Textfeld 64"/>
          <p:cNvSpPr txBox="1">
            <a:spLocks noChangeArrowheads="1"/>
          </p:cNvSpPr>
          <p:nvPr/>
        </p:nvSpPr>
        <p:spPr bwMode="auto">
          <a:xfrm rot="-5400000">
            <a:off x="-1323975" y="3703638"/>
            <a:ext cx="38941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latin typeface="Calibri Light" pitchFamily="34" charset="0"/>
              </a:rPr>
              <a:t>Supporting the build owner (project control committee), or acting on its behalf</a:t>
            </a:r>
          </a:p>
        </p:txBody>
      </p:sp>
      <p:sp>
        <p:nvSpPr>
          <p:cNvPr id="48" name="Textfeld 47"/>
          <p:cNvSpPr txBox="1"/>
          <p:nvPr/>
        </p:nvSpPr>
        <p:spPr>
          <a:xfrm rot="16200000">
            <a:off x="1048544" y="1305719"/>
            <a:ext cx="1141413" cy="168275"/>
          </a:xfrm>
          <a:prstGeom prst="rect">
            <a:avLst/>
          </a:prstGeom>
          <a:solidFill>
            <a:schemeClr val="accent5">
              <a:lumMod val="20000"/>
              <a:lumOff val="80000"/>
            </a:schemeClr>
          </a:solidFill>
        </p:spPr>
        <p:txBody>
          <a:bodyPr wrap="none" lIns="0" tIns="0" rIns="0" bIns="0">
            <a:spAutoFit/>
          </a:bodyPr>
          <a:lstStyle/>
          <a:p>
            <a:pPr algn="ctr">
              <a:defRPr/>
            </a:pPr>
            <a:r>
              <a:rPr lang="en-US" sz="1100" b="1" dirty="0">
                <a:latin typeface="Calibri Light" panose="020F0302020204030204" pitchFamily="34" charset="0"/>
              </a:rPr>
              <a:t>Project preparations</a:t>
            </a:r>
          </a:p>
        </p:txBody>
      </p:sp>
      <p:sp>
        <p:nvSpPr>
          <p:cNvPr id="49" name="Textfeld 48"/>
          <p:cNvSpPr txBox="1"/>
          <p:nvPr/>
        </p:nvSpPr>
        <p:spPr>
          <a:xfrm rot="16200000">
            <a:off x="340519" y="4198144"/>
            <a:ext cx="2527300" cy="169862"/>
          </a:xfrm>
          <a:prstGeom prst="rect">
            <a:avLst/>
          </a:prstGeom>
          <a:solidFill>
            <a:schemeClr val="accent4">
              <a:lumMod val="20000"/>
              <a:lumOff val="80000"/>
            </a:schemeClr>
          </a:solidFill>
        </p:spPr>
        <p:txBody>
          <a:bodyPr wrap="none" lIns="0" tIns="0" rIns="0" bIns="0">
            <a:spAutoFit/>
          </a:bodyPr>
          <a:lstStyle/>
          <a:p>
            <a:pPr algn="ctr">
              <a:defRPr/>
            </a:pPr>
            <a:r>
              <a:rPr lang="en-US" sz="1100" b="1" dirty="0">
                <a:latin typeface="Calibri Light" panose="020F0302020204030204" pitchFamily="34" charset="0"/>
              </a:rPr>
              <a:t>Invitation to tender and award of  contracts</a:t>
            </a:r>
          </a:p>
        </p:txBody>
      </p:sp>
      <p:sp>
        <p:nvSpPr>
          <p:cNvPr id="56" name="Abgerundetes Rechteck 55"/>
          <p:cNvSpPr/>
          <p:nvPr/>
        </p:nvSpPr>
        <p:spPr>
          <a:xfrm>
            <a:off x="3055938" y="6302375"/>
            <a:ext cx="2735262" cy="415925"/>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60" name="Textfeld 56"/>
          <p:cNvSpPr txBox="1">
            <a:spLocks noChangeArrowheads="1"/>
          </p:cNvSpPr>
          <p:nvPr/>
        </p:nvSpPr>
        <p:spPr bwMode="auto">
          <a:xfrm>
            <a:off x="3127375" y="6302375"/>
            <a:ext cx="25558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300"/>
              </a:lnSpc>
            </a:pPr>
            <a:r>
              <a:rPr lang="en-US" altLang="en-US" sz="1600">
                <a:solidFill>
                  <a:srgbClr val="002060"/>
                </a:solidFill>
                <a:latin typeface="Calibri Light" pitchFamily="34" charset="0"/>
              </a:rPr>
              <a:t>Signature of the EPC contract</a:t>
            </a:r>
            <a:br>
              <a:rPr lang="en-US" altLang="en-US" sz="1600">
                <a:solidFill>
                  <a:srgbClr val="002060"/>
                </a:solidFill>
                <a:latin typeface="Calibri Light" pitchFamily="34" charset="0"/>
              </a:rPr>
            </a:br>
            <a:r>
              <a:rPr lang="en-US" altLang="en-US" sz="1200">
                <a:solidFill>
                  <a:srgbClr val="002060"/>
                </a:solidFill>
                <a:latin typeface="Calibri Light" pitchFamily="34" charset="0"/>
              </a:rPr>
              <a:t>Planning, guarantees, implementation</a:t>
            </a:r>
            <a:r>
              <a:rPr lang="en-US" altLang="en-US" sz="1600">
                <a:solidFill>
                  <a:srgbClr val="002060"/>
                </a:solidFill>
                <a:latin typeface="Calibri Light" pitchFamily="34" charset="0"/>
              </a:rPr>
              <a:t>,</a:t>
            </a:r>
            <a:endParaRPr lang="en-US" altLang="en-US" sz="2000">
              <a:solidFill>
                <a:srgbClr val="002060"/>
              </a:solidFill>
              <a:latin typeface="Calibri Light"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43487005"/>
      </p:ext>
    </p:extLst>
  </p:cSld>
  <p:clrMapOvr>
    <a:masterClrMapping/>
  </p:clrMapOvr>
  <mc:AlternateContent xmlns:mc="http://schemas.openxmlformats.org/markup-compatibility/2006" xmlns:p14="http://schemas.microsoft.com/office/powerpoint/2010/main">
    <mc:Choice Requires="p14">
      <p:transition spd="slow" p14:dur="2000" advTm="240662"/>
    </mc:Choice>
    <mc:Fallback xmlns="">
      <p:transition spd="slow" advTm="240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hteck 65"/>
          <p:cNvSpPr/>
          <p:nvPr/>
        </p:nvSpPr>
        <p:spPr>
          <a:xfrm>
            <a:off x="1373188" y="2014538"/>
            <a:ext cx="5813425" cy="4745037"/>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2" name="Gerade Verbindung mit Pfeil 41"/>
          <p:cNvCxnSpPr>
            <a:stCxn id="41" idx="3"/>
            <a:endCxn id="40" idx="1"/>
          </p:cNvCxnSpPr>
          <p:nvPr/>
        </p:nvCxnSpPr>
        <p:spPr>
          <a:xfrm flipV="1">
            <a:off x="4576763" y="6067425"/>
            <a:ext cx="3116262"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a:off x="4716463" y="5935663"/>
            <a:ext cx="2303462" cy="231775"/>
          </a:xfrm>
          <a:prstGeom prst="rect">
            <a:avLst/>
          </a:prstGeom>
          <a:solidFill>
            <a:schemeClr val="accent4">
              <a:lumMod val="20000"/>
              <a:lumOff val="80000"/>
            </a:schemeClr>
          </a:solidFill>
        </p:spPr>
        <p:txBody>
          <a:bodyPr lIns="0" rIns="0">
            <a:spAutoFit/>
          </a:bodyPr>
          <a:lstStyle/>
          <a:p>
            <a:pPr algn="ctr">
              <a:defRPr/>
            </a:pPr>
            <a:r>
              <a:rPr lang="en-US" sz="900" dirty="0">
                <a:solidFill>
                  <a:srgbClr val="C00000"/>
                </a:solidFill>
                <a:latin typeface="Calibri Light" panose="020F0302020204030204" pitchFamily="34" charset="0"/>
              </a:rPr>
              <a:t>if no economic offer, or if decision against EPC</a:t>
            </a:r>
          </a:p>
        </p:txBody>
      </p:sp>
      <p:cxnSp>
        <p:nvCxnSpPr>
          <p:cNvPr id="33" name="Gerade Verbindung mit Pfeil 32"/>
          <p:cNvCxnSpPr>
            <a:stCxn id="28" idx="3"/>
            <a:endCxn id="16" idx="1"/>
          </p:cNvCxnSpPr>
          <p:nvPr/>
        </p:nvCxnSpPr>
        <p:spPr>
          <a:xfrm flipV="1">
            <a:off x="4578350" y="3314700"/>
            <a:ext cx="3095625"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4641850" y="3186113"/>
            <a:ext cx="2470150" cy="230187"/>
          </a:xfrm>
          <a:prstGeom prst="rect">
            <a:avLst/>
          </a:prstGeom>
          <a:solidFill>
            <a:schemeClr val="accent4">
              <a:lumMod val="20000"/>
              <a:lumOff val="80000"/>
            </a:schemeClr>
          </a:solidFill>
          <a:ln>
            <a:noFill/>
          </a:ln>
        </p:spPr>
        <p:txBody>
          <a:bodyPr lIns="0" rIns="0">
            <a:spAutoFit/>
          </a:bodyPr>
          <a:lstStyle/>
          <a:p>
            <a:pPr algn="ctr">
              <a:defRPr/>
            </a:pPr>
            <a:r>
              <a:rPr lang="en-US" sz="900" dirty="0">
                <a:solidFill>
                  <a:srgbClr val="C00000"/>
                </a:solidFill>
                <a:latin typeface="Calibri Light" panose="020F0302020204030204" pitchFamily="34" charset="0"/>
              </a:rPr>
              <a:t>if no qualified bidder among expressions of interest</a:t>
            </a:r>
          </a:p>
        </p:txBody>
      </p:sp>
      <p:sp>
        <p:nvSpPr>
          <p:cNvPr id="63" name="Rechteck 62"/>
          <p:cNvSpPr/>
          <p:nvPr/>
        </p:nvSpPr>
        <p:spPr>
          <a:xfrm>
            <a:off x="1365250" y="765175"/>
            <a:ext cx="5826125" cy="1249363"/>
          </a:xfrm>
          <a:prstGeom prst="rect">
            <a:avLst/>
          </a:prstGeom>
          <a:solidFill>
            <a:schemeClr val="accent5">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00" name="Titel 28"/>
          <p:cNvSpPr>
            <a:spLocks noGrp="1"/>
          </p:cNvSpPr>
          <p:nvPr>
            <p:ph type="title"/>
          </p:nvPr>
        </p:nvSpPr>
        <p:spPr>
          <a:xfrm>
            <a:off x="7366001" y="762000"/>
            <a:ext cx="1711324" cy="2170906"/>
          </a:xfrm>
        </p:spPr>
        <p:txBody>
          <a:bodyPr>
            <a:normAutofit/>
          </a:bodyPr>
          <a:lstStyle/>
          <a:p>
            <a:pPr eaLnBrk="1" hangingPunct="1"/>
            <a:r>
              <a:rPr lang="en-US" altLang="en-US" dirty="0">
                <a:latin typeface="Calibri Light" pitchFamily="34" charset="0"/>
              </a:rPr>
              <a:t>Single-stage negotiated process</a:t>
            </a:r>
            <a:br>
              <a:rPr lang="en-US" altLang="en-US" dirty="0">
                <a:latin typeface="Calibri Light" pitchFamily="34" charset="0"/>
              </a:rPr>
            </a:br>
            <a:endParaRPr lang="en-US" altLang="en-US" sz="1400" dirty="0">
              <a:latin typeface="Calibri Light" pitchFamily="34" charset="0"/>
            </a:endParaRPr>
          </a:p>
        </p:txBody>
      </p:sp>
      <p:sp>
        <p:nvSpPr>
          <p:cNvPr id="33803" name="Textfeld 6"/>
          <p:cNvSpPr txBox="1">
            <a:spLocks noChangeArrowheads="1"/>
          </p:cNvSpPr>
          <p:nvPr/>
        </p:nvSpPr>
        <p:spPr bwMode="auto">
          <a:xfrm>
            <a:off x="1908175" y="1385888"/>
            <a:ext cx="5040313" cy="554037"/>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Evaluation of Building data</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Determination of energy costs baseline</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Determination minimum saving guarantee requested</a:t>
            </a:r>
          </a:p>
        </p:txBody>
      </p:sp>
      <p:sp>
        <p:nvSpPr>
          <p:cNvPr id="33804" name="Textfeld 7"/>
          <p:cNvSpPr txBox="1">
            <a:spLocks noChangeArrowheads="1"/>
          </p:cNvSpPr>
          <p:nvPr/>
        </p:nvSpPr>
        <p:spPr bwMode="auto">
          <a:xfrm>
            <a:off x="1908175" y="2095500"/>
            <a:ext cx="5040313" cy="400050"/>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Compilation of tender dossier</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Project-specific adjustment of the EPC contract template</a:t>
            </a:r>
          </a:p>
        </p:txBody>
      </p:sp>
      <p:sp>
        <p:nvSpPr>
          <p:cNvPr id="33805" name="Textfeld 8"/>
          <p:cNvSpPr txBox="1">
            <a:spLocks noChangeArrowheads="1"/>
          </p:cNvSpPr>
          <p:nvPr/>
        </p:nvSpPr>
        <p:spPr bwMode="auto">
          <a:xfrm>
            <a:off x="1908175" y="2655888"/>
            <a:ext cx="5040313" cy="554037"/>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Publication of contract notice</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Expression of interest from ESCOs</a:t>
            </a:r>
          </a:p>
          <a:p>
            <a:pPr algn="ctr" eaLnBrk="1" hangingPunct="1">
              <a:lnSpc>
                <a:spcPts val="1200"/>
              </a:lnSpc>
            </a:pPr>
            <a:r>
              <a:rPr lang="en-US" altLang="en-US" sz="1200">
                <a:solidFill>
                  <a:srgbClr val="002060"/>
                </a:solidFill>
                <a:latin typeface="Calibri Light" pitchFamily="34" charset="0"/>
              </a:rPr>
              <a:t>Selection of </a:t>
            </a:r>
            <a:r>
              <a:rPr lang="en-US" altLang="en-US" sz="1200" u="sng">
                <a:solidFill>
                  <a:srgbClr val="002060"/>
                </a:solidFill>
                <a:latin typeface="Calibri Light" pitchFamily="34" charset="0"/>
              </a:rPr>
              <a:t>3-10 qualified bidders </a:t>
            </a:r>
            <a:r>
              <a:rPr lang="en-US" altLang="en-US" sz="1200">
                <a:solidFill>
                  <a:srgbClr val="002060"/>
                </a:solidFill>
                <a:latin typeface="Calibri Light" pitchFamily="34" charset="0"/>
              </a:rPr>
              <a:t>(short list)</a:t>
            </a:r>
          </a:p>
        </p:txBody>
      </p:sp>
      <p:sp>
        <p:nvSpPr>
          <p:cNvPr id="33806" name="Textfeld 9"/>
          <p:cNvSpPr txBox="1">
            <a:spLocks noChangeArrowheads="1"/>
          </p:cNvSpPr>
          <p:nvPr/>
        </p:nvSpPr>
        <p:spPr bwMode="auto">
          <a:xfrm>
            <a:off x="1908175" y="3832225"/>
            <a:ext cx="5040313" cy="863600"/>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Tender preparation by ESCOs</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including:</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Inspection of the buildings &amp; validation of building data</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Rough analysis with regard to energy situation of the building</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Determination of energy and cost savings potentials</a:t>
            </a:r>
          </a:p>
        </p:txBody>
      </p:sp>
      <p:sp>
        <p:nvSpPr>
          <p:cNvPr id="33807" name="Textfeld 10"/>
          <p:cNvSpPr txBox="1">
            <a:spLocks noChangeArrowheads="1"/>
          </p:cNvSpPr>
          <p:nvPr/>
        </p:nvSpPr>
        <p:spPr bwMode="auto">
          <a:xfrm>
            <a:off x="1908175" y="4852988"/>
            <a:ext cx="5040313" cy="554037"/>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Presentation of bids by ESCOs</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Evaluation of bids</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Invitation of </a:t>
            </a:r>
            <a:r>
              <a:rPr lang="en-US" altLang="en-US" sz="1200" u="sng">
                <a:solidFill>
                  <a:srgbClr val="002060"/>
                </a:solidFill>
                <a:latin typeface="Calibri Light" pitchFamily="34" charset="0"/>
              </a:rPr>
              <a:t>2-4 best bidders </a:t>
            </a:r>
            <a:r>
              <a:rPr lang="en-US" altLang="en-US" sz="1200">
                <a:solidFill>
                  <a:srgbClr val="002060"/>
                </a:solidFill>
                <a:latin typeface="Calibri Light" pitchFamily="34" charset="0"/>
              </a:rPr>
              <a:t>for contract negotiations</a:t>
            </a:r>
          </a:p>
        </p:txBody>
      </p:sp>
      <p:sp>
        <p:nvSpPr>
          <p:cNvPr id="33808" name="Textfeld 11"/>
          <p:cNvSpPr txBox="1">
            <a:spLocks noChangeArrowheads="1"/>
          </p:cNvSpPr>
          <p:nvPr/>
        </p:nvSpPr>
        <p:spPr bwMode="auto">
          <a:xfrm>
            <a:off x="1908175" y="5557838"/>
            <a:ext cx="5040313" cy="400050"/>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Contract negotiations</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Selection of the most economic offer and comparison with non-EPC options</a:t>
            </a:r>
          </a:p>
        </p:txBody>
      </p:sp>
      <p:sp>
        <p:nvSpPr>
          <p:cNvPr id="33809" name="Textfeld 14"/>
          <p:cNvSpPr txBox="1">
            <a:spLocks noChangeArrowheads="1"/>
          </p:cNvSpPr>
          <p:nvPr/>
        </p:nvSpPr>
        <p:spPr bwMode="auto">
          <a:xfrm>
            <a:off x="1908175" y="3419475"/>
            <a:ext cx="5040313" cy="249238"/>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Request for tenders</a:t>
            </a:r>
          </a:p>
        </p:txBody>
      </p:sp>
      <p:sp>
        <p:nvSpPr>
          <p:cNvPr id="16" name="Textfeld 15"/>
          <p:cNvSpPr txBox="1"/>
          <p:nvPr/>
        </p:nvSpPr>
        <p:spPr>
          <a:xfrm>
            <a:off x="7673975" y="3114675"/>
            <a:ext cx="1262063" cy="400050"/>
          </a:xfrm>
          <a:prstGeom prst="rect">
            <a:avLst/>
          </a:prstGeom>
          <a:solidFill>
            <a:schemeClr val="bg1">
              <a:lumMod val="95000"/>
            </a:schemeClr>
          </a:solidFill>
          <a:ln>
            <a:solidFill>
              <a:srgbClr val="008000"/>
            </a:solidFill>
          </a:ln>
        </p:spPr>
        <p:txBody>
          <a:bodyPr wrap="none">
            <a:spAutoFit/>
          </a:bodyPr>
          <a:lstStyle/>
          <a:p>
            <a:pPr algn="ctr">
              <a:lnSpc>
                <a:spcPts val="1200"/>
              </a:lnSpc>
              <a:defRPr/>
            </a:pPr>
            <a:r>
              <a:rPr lang="en-US" sz="1000" dirty="0">
                <a:solidFill>
                  <a:srgbClr val="C00000"/>
                </a:solidFill>
                <a:latin typeface="Calibri Light" panose="020F0302020204030204" pitchFamily="34" charset="0"/>
              </a:rPr>
              <a:t>Cancellation of the </a:t>
            </a:r>
            <a:br>
              <a:rPr lang="en-US" sz="1000" dirty="0">
                <a:solidFill>
                  <a:srgbClr val="C00000"/>
                </a:solidFill>
                <a:latin typeface="Calibri Light" panose="020F0302020204030204" pitchFamily="34" charset="0"/>
              </a:rPr>
            </a:br>
            <a:r>
              <a:rPr lang="en-US" sz="1000" dirty="0">
                <a:solidFill>
                  <a:srgbClr val="C00000"/>
                </a:solidFill>
                <a:latin typeface="Calibri Light" panose="020F0302020204030204" pitchFamily="34" charset="0"/>
              </a:rPr>
              <a:t>tendering procedure</a:t>
            </a:r>
          </a:p>
        </p:txBody>
      </p:sp>
      <p:cxnSp>
        <p:nvCxnSpPr>
          <p:cNvPr id="19" name="Gerade Verbindung mit Pfeil 18"/>
          <p:cNvCxnSpPr/>
          <p:nvPr/>
        </p:nvCxnSpPr>
        <p:spPr>
          <a:xfrm>
            <a:off x="4398963" y="1935163"/>
            <a:ext cx="0" cy="1603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4400550" y="2503488"/>
            <a:ext cx="0" cy="1603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4398963" y="3671888"/>
            <a:ext cx="0" cy="1603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H="1">
            <a:off x="4395788" y="4695825"/>
            <a:ext cx="4762" cy="1571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a:off x="4395788" y="5411788"/>
            <a:ext cx="0" cy="1603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aute 27"/>
          <p:cNvSpPr/>
          <p:nvPr/>
        </p:nvSpPr>
        <p:spPr>
          <a:xfrm>
            <a:off x="4217988" y="3209925"/>
            <a:ext cx="360362" cy="20955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060"/>
              </a:solidFill>
            </a:endParaRPr>
          </a:p>
        </p:txBody>
      </p:sp>
      <p:sp>
        <p:nvSpPr>
          <p:cNvPr id="40" name="Textfeld 39"/>
          <p:cNvSpPr txBox="1"/>
          <p:nvPr/>
        </p:nvSpPr>
        <p:spPr>
          <a:xfrm>
            <a:off x="7693025" y="5867400"/>
            <a:ext cx="1262063" cy="400050"/>
          </a:xfrm>
          <a:prstGeom prst="rect">
            <a:avLst/>
          </a:prstGeom>
          <a:solidFill>
            <a:schemeClr val="bg1">
              <a:lumMod val="95000"/>
            </a:schemeClr>
          </a:solidFill>
          <a:ln>
            <a:solidFill>
              <a:srgbClr val="008000"/>
            </a:solidFill>
          </a:ln>
        </p:spPr>
        <p:txBody>
          <a:bodyPr wrap="none">
            <a:spAutoFit/>
          </a:bodyPr>
          <a:lstStyle/>
          <a:p>
            <a:pPr algn="ctr">
              <a:lnSpc>
                <a:spcPts val="1200"/>
              </a:lnSpc>
              <a:defRPr/>
            </a:pPr>
            <a:r>
              <a:rPr lang="en-US" sz="1000" dirty="0">
                <a:solidFill>
                  <a:srgbClr val="C00000"/>
                </a:solidFill>
                <a:latin typeface="Calibri Light" panose="020F0302020204030204" pitchFamily="34" charset="0"/>
              </a:rPr>
              <a:t>Cancellation of the </a:t>
            </a:r>
            <a:br>
              <a:rPr lang="en-US" sz="1000" dirty="0">
                <a:solidFill>
                  <a:srgbClr val="C00000"/>
                </a:solidFill>
                <a:latin typeface="Calibri Light" panose="020F0302020204030204" pitchFamily="34" charset="0"/>
              </a:rPr>
            </a:br>
            <a:r>
              <a:rPr lang="en-US" sz="1000" dirty="0">
                <a:solidFill>
                  <a:srgbClr val="C00000"/>
                </a:solidFill>
                <a:latin typeface="Calibri Light" panose="020F0302020204030204" pitchFamily="34" charset="0"/>
              </a:rPr>
              <a:t>tendering procedure</a:t>
            </a:r>
          </a:p>
        </p:txBody>
      </p:sp>
      <p:sp>
        <p:nvSpPr>
          <p:cNvPr id="41" name="Raute 40"/>
          <p:cNvSpPr/>
          <p:nvPr/>
        </p:nvSpPr>
        <p:spPr>
          <a:xfrm>
            <a:off x="4216400" y="5962650"/>
            <a:ext cx="360363" cy="20955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060"/>
              </a:solidFill>
            </a:endParaRPr>
          </a:p>
        </p:txBody>
      </p:sp>
      <p:sp>
        <p:nvSpPr>
          <p:cNvPr id="44" name="Textfeld 43"/>
          <p:cNvSpPr txBox="1"/>
          <p:nvPr/>
        </p:nvSpPr>
        <p:spPr>
          <a:xfrm>
            <a:off x="342900" y="993775"/>
            <a:ext cx="792163" cy="554038"/>
          </a:xfrm>
          <a:prstGeom prst="rect">
            <a:avLst/>
          </a:prstGeom>
          <a:solidFill>
            <a:schemeClr val="bg1">
              <a:lumMod val="95000"/>
            </a:schemeClr>
          </a:solidFill>
          <a:ln>
            <a:solidFill>
              <a:schemeClr val="tx1"/>
            </a:solidFill>
          </a:ln>
        </p:spPr>
        <p:txBody>
          <a:bodyPr>
            <a:spAutoFit/>
          </a:bodyPr>
          <a:lstStyle/>
          <a:p>
            <a:pPr algn="ctr">
              <a:lnSpc>
                <a:spcPts val="1200"/>
              </a:lnSpc>
              <a:defRPr/>
            </a:pPr>
            <a:r>
              <a:rPr lang="en-US" sz="1000" dirty="0">
                <a:solidFill>
                  <a:srgbClr val="002060"/>
                </a:solidFill>
                <a:latin typeface="Calibri Light" panose="020F0302020204030204" pitchFamily="34" charset="0"/>
              </a:rPr>
              <a:t>Contracting local </a:t>
            </a:r>
            <a:br>
              <a:rPr lang="en-US" sz="1000" dirty="0">
                <a:solidFill>
                  <a:srgbClr val="002060"/>
                </a:solidFill>
                <a:latin typeface="Calibri Light" panose="020F0302020204030204" pitchFamily="34" charset="0"/>
              </a:rPr>
            </a:br>
            <a:r>
              <a:rPr lang="en-US" sz="1000" dirty="0">
                <a:solidFill>
                  <a:srgbClr val="002060"/>
                </a:solidFill>
                <a:latin typeface="Calibri Light" panose="020F0302020204030204" pitchFamily="34" charset="0"/>
              </a:rPr>
              <a:t>facilitators</a:t>
            </a:r>
          </a:p>
        </p:txBody>
      </p:sp>
      <p:sp>
        <p:nvSpPr>
          <p:cNvPr id="45" name="Raute 44"/>
          <p:cNvSpPr/>
          <p:nvPr/>
        </p:nvSpPr>
        <p:spPr>
          <a:xfrm>
            <a:off x="4221163" y="1165225"/>
            <a:ext cx="360362" cy="20955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060"/>
              </a:solidFill>
            </a:endParaRPr>
          </a:p>
        </p:txBody>
      </p:sp>
      <p:cxnSp>
        <p:nvCxnSpPr>
          <p:cNvPr id="46" name="Gerade Verbindung mit Pfeil 45"/>
          <p:cNvCxnSpPr>
            <a:stCxn id="45" idx="3"/>
            <a:endCxn id="44" idx="3"/>
          </p:cNvCxnSpPr>
          <p:nvPr/>
        </p:nvCxnSpPr>
        <p:spPr>
          <a:xfrm flipH="1" flipV="1">
            <a:off x="1135063" y="1270000"/>
            <a:ext cx="34464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2339975" y="1154113"/>
            <a:ext cx="792163" cy="231775"/>
          </a:xfrm>
          <a:prstGeom prst="rect">
            <a:avLst/>
          </a:prstGeom>
          <a:solidFill>
            <a:schemeClr val="accent5">
              <a:lumMod val="20000"/>
              <a:lumOff val="80000"/>
            </a:schemeClr>
          </a:solidFill>
          <a:ln>
            <a:noFill/>
          </a:ln>
        </p:spPr>
        <p:txBody>
          <a:bodyPr lIns="0" rIns="0">
            <a:spAutoFit/>
          </a:bodyPr>
          <a:lstStyle/>
          <a:p>
            <a:pPr algn="ctr">
              <a:defRPr/>
            </a:pPr>
            <a:r>
              <a:rPr lang="en-US" sz="900" dirty="0">
                <a:solidFill>
                  <a:srgbClr val="002060"/>
                </a:solidFill>
                <a:latin typeface="Calibri Light" panose="020F0302020204030204" pitchFamily="34" charset="0"/>
              </a:rPr>
              <a:t>recommended</a:t>
            </a:r>
          </a:p>
        </p:txBody>
      </p:sp>
      <p:sp>
        <p:nvSpPr>
          <p:cNvPr id="33823" name="Textfeld 1"/>
          <p:cNvSpPr txBox="1">
            <a:spLocks noChangeArrowheads="1"/>
          </p:cNvSpPr>
          <p:nvPr/>
        </p:nvSpPr>
        <p:spPr bwMode="auto">
          <a:xfrm>
            <a:off x="1908175" y="898525"/>
            <a:ext cx="5040313" cy="246063"/>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Setting up of project control committee / Selection of buildings</a:t>
            </a:r>
          </a:p>
        </p:txBody>
      </p:sp>
      <p:cxnSp>
        <p:nvCxnSpPr>
          <p:cNvPr id="53" name="Gerade Verbindung mit Pfeil 52"/>
          <p:cNvCxnSpPr/>
          <p:nvPr/>
        </p:nvCxnSpPr>
        <p:spPr>
          <a:xfrm>
            <a:off x="4395788" y="3235325"/>
            <a:ext cx="0" cy="16033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p:nvPr/>
        </p:nvCxnSpPr>
        <p:spPr>
          <a:xfrm>
            <a:off x="4394200" y="5988050"/>
            <a:ext cx="0" cy="16033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a:off x="4400550" y="1190625"/>
            <a:ext cx="0" cy="16033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a:stCxn id="44" idx="2"/>
          </p:cNvCxnSpPr>
          <p:nvPr/>
        </p:nvCxnSpPr>
        <p:spPr>
          <a:xfrm>
            <a:off x="738188" y="1547813"/>
            <a:ext cx="19050" cy="421798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a:endCxn id="33808" idx="1"/>
          </p:cNvCxnSpPr>
          <p:nvPr/>
        </p:nvCxnSpPr>
        <p:spPr>
          <a:xfrm flipV="1">
            <a:off x="750888" y="5757863"/>
            <a:ext cx="1157287" cy="79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a:endCxn id="33807" idx="1"/>
          </p:cNvCxnSpPr>
          <p:nvPr/>
        </p:nvCxnSpPr>
        <p:spPr>
          <a:xfrm>
            <a:off x="750888" y="5129213"/>
            <a:ext cx="115728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Gerade Verbindung mit Pfeil 67"/>
          <p:cNvCxnSpPr>
            <a:endCxn id="33806" idx="1"/>
          </p:cNvCxnSpPr>
          <p:nvPr/>
        </p:nvCxnSpPr>
        <p:spPr>
          <a:xfrm>
            <a:off x="757238" y="4264025"/>
            <a:ext cx="115093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Gerade Verbindung mit Pfeil 68"/>
          <p:cNvCxnSpPr/>
          <p:nvPr/>
        </p:nvCxnSpPr>
        <p:spPr>
          <a:xfrm>
            <a:off x="757238" y="3544888"/>
            <a:ext cx="115093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Gerade Verbindung mit Pfeil 69"/>
          <p:cNvCxnSpPr>
            <a:endCxn id="33805" idx="1"/>
          </p:cNvCxnSpPr>
          <p:nvPr/>
        </p:nvCxnSpPr>
        <p:spPr>
          <a:xfrm>
            <a:off x="757238" y="2933700"/>
            <a:ext cx="115093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Gerade Verbindung mit Pfeil 70"/>
          <p:cNvCxnSpPr>
            <a:endCxn id="33804" idx="1"/>
          </p:cNvCxnSpPr>
          <p:nvPr/>
        </p:nvCxnSpPr>
        <p:spPr>
          <a:xfrm flipV="1">
            <a:off x="757238" y="2295525"/>
            <a:ext cx="115093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Gerade Verbindung mit Pfeil 71"/>
          <p:cNvCxnSpPr/>
          <p:nvPr/>
        </p:nvCxnSpPr>
        <p:spPr>
          <a:xfrm>
            <a:off x="738188" y="1836738"/>
            <a:ext cx="116998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835" name="Textfeld 64"/>
          <p:cNvSpPr txBox="1">
            <a:spLocks noChangeArrowheads="1"/>
          </p:cNvSpPr>
          <p:nvPr/>
        </p:nvSpPr>
        <p:spPr bwMode="auto">
          <a:xfrm rot="-5400000">
            <a:off x="-1323975" y="3703638"/>
            <a:ext cx="38941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latin typeface="Calibri Light" pitchFamily="34" charset="0"/>
              </a:rPr>
              <a:t>Supporting the build owner (project control committee), or acting on its behalf</a:t>
            </a:r>
          </a:p>
        </p:txBody>
      </p:sp>
      <p:sp>
        <p:nvSpPr>
          <p:cNvPr id="48" name="Textfeld 47"/>
          <p:cNvSpPr txBox="1"/>
          <p:nvPr/>
        </p:nvSpPr>
        <p:spPr>
          <a:xfrm rot="16200000">
            <a:off x="1048544" y="1305719"/>
            <a:ext cx="1141413" cy="168275"/>
          </a:xfrm>
          <a:prstGeom prst="rect">
            <a:avLst/>
          </a:prstGeom>
          <a:solidFill>
            <a:schemeClr val="accent5">
              <a:lumMod val="20000"/>
              <a:lumOff val="80000"/>
            </a:schemeClr>
          </a:solidFill>
        </p:spPr>
        <p:txBody>
          <a:bodyPr wrap="none" lIns="0" tIns="0" rIns="0" bIns="0">
            <a:spAutoFit/>
          </a:bodyPr>
          <a:lstStyle/>
          <a:p>
            <a:pPr algn="ctr">
              <a:defRPr/>
            </a:pPr>
            <a:r>
              <a:rPr lang="en-US" sz="1100" b="1" dirty="0">
                <a:latin typeface="Calibri Light" panose="020F0302020204030204" pitchFamily="34" charset="0"/>
              </a:rPr>
              <a:t>Project preparations</a:t>
            </a:r>
          </a:p>
        </p:txBody>
      </p:sp>
      <p:sp>
        <p:nvSpPr>
          <p:cNvPr id="49" name="Textfeld 48"/>
          <p:cNvSpPr txBox="1"/>
          <p:nvPr/>
        </p:nvSpPr>
        <p:spPr>
          <a:xfrm rot="16200000">
            <a:off x="340519" y="4198144"/>
            <a:ext cx="2527300" cy="169862"/>
          </a:xfrm>
          <a:prstGeom prst="rect">
            <a:avLst/>
          </a:prstGeom>
          <a:solidFill>
            <a:schemeClr val="accent4">
              <a:lumMod val="20000"/>
              <a:lumOff val="80000"/>
            </a:schemeClr>
          </a:solidFill>
        </p:spPr>
        <p:txBody>
          <a:bodyPr wrap="none" lIns="0" tIns="0" rIns="0" bIns="0">
            <a:spAutoFit/>
          </a:bodyPr>
          <a:lstStyle/>
          <a:p>
            <a:pPr algn="ctr">
              <a:defRPr/>
            </a:pPr>
            <a:r>
              <a:rPr lang="en-US" sz="1100" b="1" dirty="0">
                <a:latin typeface="Calibri Light" panose="020F0302020204030204" pitchFamily="34" charset="0"/>
              </a:rPr>
              <a:t>Invitation to tender and award of  contracts</a:t>
            </a:r>
          </a:p>
        </p:txBody>
      </p:sp>
      <p:sp>
        <p:nvSpPr>
          <p:cNvPr id="3" name="Abgerundetes Rechteck 2"/>
          <p:cNvSpPr/>
          <p:nvPr/>
        </p:nvSpPr>
        <p:spPr>
          <a:xfrm>
            <a:off x="3055938" y="6175375"/>
            <a:ext cx="2735262" cy="415925"/>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39" name="Textfeld 13"/>
          <p:cNvSpPr txBox="1">
            <a:spLocks noChangeArrowheads="1"/>
          </p:cNvSpPr>
          <p:nvPr/>
        </p:nvSpPr>
        <p:spPr bwMode="auto">
          <a:xfrm>
            <a:off x="3127375" y="6175375"/>
            <a:ext cx="25558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300"/>
              </a:lnSpc>
            </a:pPr>
            <a:r>
              <a:rPr lang="en-US" altLang="en-US" sz="1600">
                <a:solidFill>
                  <a:srgbClr val="002060"/>
                </a:solidFill>
                <a:latin typeface="Calibri Light" pitchFamily="34" charset="0"/>
              </a:rPr>
              <a:t>Signature of the EPC contract</a:t>
            </a:r>
            <a:br>
              <a:rPr lang="en-US" altLang="en-US" sz="1600">
                <a:solidFill>
                  <a:srgbClr val="002060"/>
                </a:solidFill>
                <a:latin typeface="Calibri Light" pitchFamily="34" charset="0"/>
              </a:rPr>
            </a:br>
            <a:r>
              <a:rPr lang="en-US" altLang="en-US" sz="1200">
                <a:solidFill>
                  <a:srgbClr val="002060"/>
                </a:solidFill>
                <a:latin typeface="Calibri Light" pitchFamily="34" charset="0"/>
              </a:rPr>
              <a:t>Planning, guarantees, implementation</a:t>
            </a:r>
            <a:r>
              <a:rPr lang="en-US" altLang="en-US" sz="1600">
                <a:solidFill>
                  <a:srgbClr val="002060"/>
                </a:solidFill>
                <a:latin typeface="Calibri Light" pitchFamily="34" charset="0"/>
              </a:rPr>
              <a:t>,</a:t>
            </a:r>
            <a:endParaRPr lang="en-US" altLang="en-US" sz="2000">
              <a:solidFill>
                <a:srgbClr val="002060"/>
              </a:solidFill>
              <a:latin typeface="Calibri Light"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98977462"/>
      </p:ext>
    </p:extLst>
  </p:cSld>
  <p:clrMapOvr>
    <a:masterClrMapping/>
  </p:clrMapOvr>
  <mc:AlternateContent xmlns:mc="http://schemas.openxmlformats.org/markup-compatibility/2006" xmlns:p14="http://schemas.microsoft.com/office/powerpoint/2010/main">
    <mc:Choice Requires="p14">
      <p:transition spd="slow" p14:dur="2000" advTm="64077"/>
    </mc:Choice>
    <mc:Fallback xmlns="">
      <p:transition spd="slow" advTm="6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hteck 73"/>
          <p:cNvSpPr/>
          <p:nvPr/>
        </p:nvSpPr>
        <p:spPr>
          <a:xfrm>
            <a:off x="1328738" y="5118100"/>
            <a:ext cx="5861050" cy="1673225"/>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echteck 65"/>
          <p:cNvSpPr/>
          <p:nvPr/>
        </p:nvSpPr>
        <p:spPr>
          <a:xfrm>
            <a:off x="1328738" y="2143125"/>
            <a:ext cx="5861050" cy="297497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2" name="Gerade Verbindung mit Pfeil 41"/>
          <p:cNvCxnSpPr>
            <a:stCxn id="41" idx="3"/>
            <a:endCxn id="40" idx="1"/>
          </p:cNvCxnSpPr>
          <p:nvPr/>
        </p:nvCxnSpPr>
        <p:spPr>
          <a:xfrm>
            <a:off x="4641850" y="6249988"/>
            <a:ext cx="3032125" cy="793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2773" name="Textfeld 42"/>
          <p:cNvSpPr txBox="1">
            <a:spLocks noChangeArrowheads="1"/>
          </p:cNvSpPr>
          <p:nvPr/>
        </p:nvSpPr>
        <p:spPr bwMode="auto">
          <a:xfrm>
            <a:off x="4618038" y="6064250"/>
            <a:ext cx="227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900">
                <a:solidFill>
                  <a:srgbClr val="C00000"/>
                </a:solidFill>
                <a:latin typeface="Calibri Light" pitchFamily="34" charset="0"/>
              </a:rPr>
              <a:t>Non-confirmation of rough an analysis, or</a:t>
            </a:r>
          </a:p>
          <a:p>
            <a:pPr algn="ctr" eaLnBrk="1" hangingPunct="1"/>
            <a:r>
              <a:rPr lang="en-US" altLang="en-US" sz="900">
                <a:solidFill>
                  <a:srgbClr val="C00000"/>
                </a:solidFill>
                <a:latin typeface="Calibri Light" pitchFamily="34" charset="0"/>
              </a:rPr>
              <a:t>confirmation, but decision against EPC</a:t>
            </a:r>
          </a:p>
        </p:txBody>
      </p:sp>
      <p:cxnSp>
        <p:nvCxnSpPr>
          <p:cNvPr id="33" name="Gerade Verbindung mit Pfeil 32"/>
          <p:cNvCxnSpPr>
            <a:stCxn id="28" idx="3"/>
            <a:endCxn id="16" idx="1"/>
          </p:cNvCxnSpPr>
          <p:nvPr/>
        </p:nvCxnSpPr>
        <p:spPr>
          <a:xfrm flipV="1">
            <a:off x="4578350" y="3435350"/>
            <a:ext cx="3095625"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4641850" y="3306763"/>
            <a:ext cx="1150938" cy="230187"/>
          </a:xfrm>
          <a:prstGeom prst="rect">
            <a:avLst/>
          </a:prstGeom>
          <a:solidFill>
            <a:schemeClr val="accent4">
              <a:lumMod val="20000"/>
              <a:lumOff val="80000"/>
            </a:schemeClr>
          </a:solidFill>
          <a:ln>
            <a:noFill/>
          </a:ln>
        </p:spPr>
        <p:txBody>
          <a:bodyPr lIns="0" rIns="0">
            <a:spAutoFit/>
          </a:bodyPr>
          <a:lstStyle/>
          <a:p>
            <a:pPr algn="ctr">
              <a:defRPr/>
            </a:pPr>
            <a:r>
              <a:rPr lang="en-US" sz="900" dirty="0">
                <a:solidFill>
                  <a:srgbClr val="C00000"/>
                </a:solidFill>
                <a:latin typeface="Calibri Light" panose="020F0302020204030204" pitchFamily="34" charset="0"/>
              </a:rPr>
              <a:t>if no qualified bidder</a:t>
            </a:r>
          </a:p>
        </p:txBody>
      </p:sp>
      <p:sp>
        <p:nvSpPr>
          <p:cNvPr id="63" name="Rechteck 62"/>
          <p:cNvSpPr/>
          <p:nvPr/>
        </p:nvSpPr>
        <p:spPr>
          <a:xfrm>
            <a:off x="1328738" y="731838"/>
            <a:ext cx="5861050" cy="1411287"/>
          </a:xfrm>
          <a:prstGeom prst="rect">
            <a:avLst/>
          </a:prstGeom>
          <a:solidFill>
            <a:schemeClr val="accent5">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77" name="Titel 28"/>
          <p:cNvSpPr>
            <a:spLocks noGrp="1"/>
          </p:cNvSpPr>
          <p:nvPr>
            <p:ph type="title"/>
          </p:nvPr>
        </p:nvSpPr>
        <p:spPr>
          <a:xfrm>
            <a:off x="7391401" y="796132"/>
            <a:ext cx="1565274" cy="1988344"/>
          </a:xfrm>
        </p:spPr>
        <p:txBody>
          <a:bodyPr>
            <a:normAutofit fontScale="90000"/>
          </a:bodyPr>
          <a:lstStyle/>
          <a:p>
            <a:pPr eaLnBrk="1" hangingPunct="1"/>
            <a:r>
              <a:rPr lang="en-US" altLang="en-US" dirty="0">
                <a:latin typeface="Calibri Light" pitchFamily="34" charset="0"/>
              </a:rPr>
              <a:t>Two-stage negotiated process</a:t>
            </a:r>
            <a:br>
              <a:rPr lang="en-US" altLang="en-US" dirty="0">
                <a:latin typeface="Calibri Light" pitchFamily="34" charset="0"/>
              </a:rPr>
            </a:br>
            <a:endParaRPr lang="en-US" altLang="en-US" sz="1400" dirty="0">
              <a:latin typeface="Calibri Light" pitchFamily="34" charset="0"/>
            </a:endParaRPr>
          </a:p>
        </p:txBody>
      </p:sp>
      <p:sp>
        <p:nvSpPr>
          <p:cNvPr id="32780" name="Textfeld 6"/>
          <p:cNvSpPr txBox="1">
            <a:spLocks noChangeArrowheads="1"/>
          </p:cNvSpPr>
          <p:nvPr/>
        </p:nvSpPr>
        <p:spPr bwMode="auto">
          <a:xfrm>
            <a:off x="2005013" y="1509713"/>
            <a:ext cx="4786312" cy="554037"/>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Evaluation of Building data</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Determination of energy costs baseline</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Determination minimum saving guarantee requested</a:t>
            </a:r>
          </a:p>
        </p:txBody>
      </p:sp>
      <p:sp>
        <p:nvSpPr>
          <p:cNvPr id="32781" name="Textfeld 7"/>
          <p:cNvSpPr txBox="1">
            <a:spLocks noChangeArrowheads="1"/>
          </p:cNvSpPr>
          <p:nvPr/>
        </p:nvSpPr>
        <p:spPr bwMode="auto">
          <a:xfrm>
            <a:off x="2005013" y="2224088"/>
            <a:ext cx="4786312" cy="400050"/>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Compilation of tender dossier</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Project-specific adjustment of the EPC contract template</a:t>
            </a:r>
          </a:p>
        </p:txBody>
      </p:sp>
      <p:sp>
        <p:nvSpPr>
          <p:cNvPr id="32782" name="Textfeld 8"/>
          <p:cNvSpPr txBox="1">
            <a:spLocks noChangeArrowheads="1"/>
          </p:cNvSpPr>
          <p:nvPr/>
        </p:nvSpPr>
        <p:spPr bwMode="auto">
          <a:xfrm>
            <a:off x="2005013" y="2776538"/>
            <a:ext cx="4786312" cy="554037"/>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Publication of contract notice</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Expression of interest from ESCOs</a:t>
            </a:r>
          </a:p>
          <a:p>
            <a:pPr algn="ctr" eaLnBrk="1" hangingPunct="1">
              <a:lnSpc>
                <a:spcPts val="1200"/>
              </a:lnSpc>
            </a:pPr>
            <a:r>
              <a:rPr lang="en-US" altLang="en-US" sz="1200">
                <a:solidFill>
                  <a:srgbClr val="002060"/>
                </a:solidFill>
                <a:latin typeface="Calibri Light" pitchFamily="34" charset="0"/>
              </a:rPr>
              <a:t>Selection of </a:t>
            </a:r>
            <a:r>
              <a:rPr lang="en-US" altLang="en-US" sz="1200" u="sng">
                <a:solidFill>
                  <a:srgbClr val="002060"/>
                </a:solidFill>
                <a:latin typeface="Calibri Light" pitchFamily="34" charset="0"/>
              </a:rPr>
              <a:t>3-10 qualified bidders </a:t>
            </a:r>
            <a:r>
              <a:rPr lang="en-US" altLang="en-US" sz="1200">
                <a:solidFill>
                  <a:srgbClr val="002060"/>
                </a:solidFill>
                <a:latin typeface="Calibri Light" pitchFamily="34" charset="0"/>
              </a:rPr>
              <a:t>(short list)</a:t>
            </a:r>
          </a:p>
        </p:txBody>
      </p:sp>
      <p:sp>
        <p:nvSpPr>
          <p:cNvPr id="32783" name="Textfeld 9"/>
          <p:cNvSpPr txBox="1">
            <a:spLocks noChangeArrowheads="1"/>
          </p:cNvSpPr>
          <p:nvPr/>
        </p:nvSpPr>
        <p:spPr bwMode="auto">
          <a:xfrm>
            <a:off x="2005013" y="3952875"/>
            <a:ext cx="4786312" cy="554038"/>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Tender preparation based on rough analysis and submission by ESCOs</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Vetting and assessment of tenders</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Negotiations &amp; selection of most economic offer</a:t>
            </a:r>
          </a:p>
        </p:txBody>
      </p:sp>
      <p:sp>
        <p:nvSpPr>
          <p:cNvPr id="32784" name="Textfeld 10"/>
          <p:cNvSpPr txBox="1">
            <a:spLocks noChangeArrowheads="1"/>
          </p:cNvSpPr>
          <p:nvPr/>
        </p:nvSpPr>
        <p:spPr bwMode="auto">
          <a:xfrm>
            <a:off x="2005013" y="5197475"/>
            <a:ext cx="4786312" cy="400050"/>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Stage 1: Fine analysis with regard to energy</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Detailed validation of potential energy and cost savings</a:t>
            </a:r>
          </a:p>
        </p:txBody>
      </p:sp>
      <p:sp>
        <p:nvSpPr>
          <p:cNvPr id="32785" name="Textfeld 11"/>
          <p:cNvSpPr txBox="1">
            <a:spLocks noChangeArrowheads="1"/>
          </p:cNvSpPr>
          <p:nvPr/>
        </p:nvSpPr>
        <p:spPr bwMode="auto">
          <a:xfrm>
            <a:off x="2005013" y="5807075"/>
            <a:ext cx="4786312" cy="247650"/>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Comparison of results, final decision of client</a:t>
            </a:r>
          </a:p>
        </p:txBody>
      </p:sp>
      <p:sp>
        <p:nvSpPr>
          <p:cNvPr id="32786" name="Textfeld 14"/>
          <p:cNvSpPr txBox="1">
            <a:spLocks noChangeArrowheads="1"/>
          </p:cNvSpPr>
          <p:nvPr/>
        </p:nvSpPr>
        <p:spPr bwMode="auto">
          <a:xfrm>
            <a:off x="2005013" y="3540125"/>
            <a:ext cx="4786312" cy="249238"/>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Request for tenders</a:t>
            </a:r>
          </a:p>
        </p:txBody>
      </p:sp>
      <p:sp>
        <p:nvSpPr>
          <p:cNvPr id="16" name="Textfeld 15"/>
          <p:cNvSpPr txBox="1"/>
          <p:nvPr/>
        </p:nvSpPr>
        <p:spPr>
          <a:xfrm>
            <a:off x="7673975" y="3235325"/>
            <a:ext cx="1262063" cy="400050"/>
          </a:xfrm>
          <a:prstGeom prst="rect">
            <a:avLst/>
          </a:prstGeom>
          <a:solidFill>
            <a:schemeClr val="bg1">
              <a:lumMod val="95000"/>
            </a:schemeClr>
          </a:solidFill>
          <a:ln>
            <a:solidFill>
              <a:srgbClr val="008000"/>
            </a:solidFill>
          </a:ln>
        </p:spPr>
        <p:txBody>
          <a:bodyPr wrap="none">
            <a:spAutoFit/>
          </a:bodyPr>
          <a:lstStyle/>
          <a:p>
            <a:pPr algn="ctr">
              <a:lnSpc>
                <a:spcPts val="1200"/>
              </a:lnSpc>
              <a:defRPr/>
            </a:pPr>
            <a:r>
              <a:rPr lang="en-US" sz="1000" dirty="0">
                <a:solidFill>
                  <a:srgbClr val="C00000"/>
                </a:solidFill>
                <a:latin typeface="Calibri Light" panose="020F0302020204030204" pitchFamily="34" charset="0"/>
              </a:rPr>
              <a:t>Cancellation of the </a:t>
            </a:r>
            <a:br>
              <a:rPr lang="en-US" sz="1000" dirty="0">
                <a:solidFill>
                  <a:srgbClr val="C00000"/>
                </a:solidFill>
                <a:latin typeface="Calibri Light" panose="020F0302020204030204" pitchFamily="34" charset="0"/>
              </a:rPr>
            </a:br>
            <a:r>
              <a:rPr lang="en-US" sz="1000" dirty="0">
                <a:solidFill>
                  <a:srgbClr val="C00000"/>
                </a:solidFill>
                <a:latin typeface="Calibri Light" panose="020F0302020204030204" pitchFamily="34" charset="0"/>
              </a:rPr>
              <a:t>tendering procedure</a:t>
            </a:r>
          </a:p>
        </p:txBody>
      </p:sp>
      <p:cxnSp>
        <p:nvCxnSpPr>
          <p:cNvPr id="19" name="Gerade Verbindung mit Pfeil 18"/>
          <p:cNvCxnSpPr/>
          <p:nvPr/>
        </p:nvCxnSpPr>
        <p:spPr>
          <a:xfrm>
            <a:off x="4397375" y="2063750"/>
            <a:ext cx="0" cy="16033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4397375" y="2624138"/>
            <a:ext cx="0" cy="1603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4397375" y="3792538"/>
            <a:ext cx="0" cy="1603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4397375" y="4819650"/>
            <a:ext cx="0" cy="16192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a:off x="4397375" y="5646738"/>
            <a:ext cx="0" cy="1603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aute 27"/>
          <p:cNvSpPr/>
          <p:nvPr/>
        </p:nvSpPr>
        <p:spPr>
          <a:xfrm>
            <a:off x="4217988" y="3330575"/>
            <a:ext cx="360362" cy="20955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060"/>
              </a:solidFill>
            </a:endParaRPr>
          </a:p>
        </p:txBody>
      </p:sp>
      <p:sp>
        <p:nvSpPr>
          <p:cNvPr id="40" name="Textfeld 39"/>
          <p:cNvSpPr txBox="1"/>
          <p:nvPr/>
        </p:nvSpPr>
        <p:spPr>
          <a:xfrm>
            <a:off x="7673975" y="5903913"/>
            <a:ext cx="1262063" cy="708025"/>
          </a:xfrm>
          <a:prstGeom prst="rect">
            <a:avLst/>
          </a:prstGeom>
          <a:solidFill>
            <a:schemeClr val="bg1">
              <a:lumMod val="95000"/>
            </a:schemeClr>
          </a:solidFill>
          <a:ln>
            <a:solidFill>
              <a:srgbClr val="008000"/>
            </a:solidFill>
          </a:ln>
        </p:spPr>
        <p:txBody>
          <a:bodyPr wrap="none">
            <a:spAutoFit/>
          </a:bodyPr>
          <a:lstStyle/>
          <a:p>
            <a:pPr algn="ctr">
              <a:lnSpc>
                <a:spcPts val="1200"/>
              </a:lnSpc>
              <a:defRPr/>
            </a:pPr>
            <a:r>
              <a:rPr lang="en-US" sz="1000" dirty="0">
                <a:solidFill>
                  <a:srgbClr val="C00000"/>
                </a:solidFill>
                <a:latin typeface="Calibri Light" panose="020F0302020204030204" pitchFamily="34" charset="0"/>
              </a:rPr>
              <a:t>Cancellation of the </a:t>
            </a:r>
            <a:br>
              <a:rPr lang="en-US" sz="1000" dirty="0">
                <a:solidFill>
                  <a:srgbClr val="C00000"/>
                </a:solidFill>
                <a:latin typeface="Calibri Light" panose="020F0302020204030204" pitchFamily="34" charset="0"/>
              </a:rPr>
            </a:br>
            <a:r>
              <a:rPr lang="en-US" sz="1000" dirty="0">
                <a:solidFill>
                  <a:srgbClr val="C00000"/>
                </a:solidFill>
                <a:latin typeface="Calibri Light" panose="020F0302020204030204" pitchFamily="34" charset="0"/>
              </a:rPr>
              <a:t>tendering procedure</a:t>
            </a:r>
            <a:br>
              <a:rPr lang="en-US" sz="1000" dirty="0">
                <a:solidFill>
                  <a:srgbClr val="C00000"/>
                </a:solidFill>
                <a:latin typeface="Calibri Light" panose="020F0302020204030204" pitchFamily="34" charset="0"/>
              </a:rPr>
            </a:br>
            <a:r>
              <a:rPr lang="en-US" sz="1000" dirty="0">
                <a:solidFill>
                  <a:srgbClr val="C00000"/>
                </a:solidFill>
                <a:latin typeface="Calibri Light" panose="020F0302020204030204" pitchFamily="34" charset="0"/>
              </a:rPr>
              <a:t>Compensation </a:t>
            </a:r>
            <a:br>
              <a:rPr lang="en-US" sz="1000" dirty="0">
                <a:solidFill>
                  <a:srgbClr val="C00000"/>
                </a:solidFill>
                <a:latin typeface="Calibri Light" panose="020F0302020204030204" pitchFamily="34" charset="0"/>
              </a:rPr>
            </a:br>
            <a:r>
              <a:rPr lang="en-US" sz="1000" dirty="0">
                <a:solidFill>
                  <a:srgbClr val="C00000"/>
                </a:solidFill>
                <a:latin typeface="Calibri Light" panose="020F0302020204030204" pitchFamily="34" charset="0"/>
              </a:rPr>
              <a:t>for planning cost</a:t>
            </a:r>
          </a:p>
        </p:txBody>
      </p:sp>
      <p:sp>
        <p:nvSpPr>
          <p:cNvPr id="41" name="Raute 40"/>
          <p:cNvSpPr/>
          <p:nvPr/>
        </p:nvSpPr>
        <p:spPr>
          <a:xfrm>
            <a:off x="4137025" y="6067425"/>
            <a:ext cx="504825" cy="366713"/>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060"/>
              </a:solidFill>
            </a:endParaRPr>
          </a:p>
        </p:txBody>
      </p:sp>
      <p:sp>
        <p:nvSpPr>
          <p:cNvPr id="44" name="Textfeld 43"/>
          <p:cNvSpPr txBox="1"/>
          <p:nvPr/>
        </p:nvSpPr>
        <p:spPr>
          <a:xfrm>
            <a:off x="320675" y="1106488"/>
            <a:ext cx="792163" cy="554037"/>
          </a:xfrm>
          <a:prstGeom prst="rect">
            <a:avLst/>
          </a:prstGeom>
          <a:solidFill>
            <a:schemeClr val="bg1">
              <a:lumMod val="95000"/>
            </a:schemeClr>
          </a:solidFill>
          <a:ln>
            <a:solidFill>
              <a:schemeClr val="tx1"/>
            </a:solidFill>
          </a:ln>
        </p:spPr>
        <p:txBody>
          <a:bodyPr>
            <a:spAutoFit/>
          </a:bodyPr>
          <a:lstStyle/>
          <a:p>
            <a:pPr algn="ctr">
              <a:lnSpc>
                <a:spcPts val="1200"/>
              </a:lnSpc>
              <a:defRPr/>
            </a:pPr>
            <a:r>
              <a:rPr lang="en-US" sz="1000" dirty="0">
                <a:solidFill>
                  <a:srgbClr val="002060"/>
                </a:solidFill>
                <a:latin typeface="Calibri Light" panose="020F0302020204030204" pitchFamily="34" charset="0"/>
              </a:rPr>
              <a:t>Contracting local </a:t>
            </a:r>
            <a:br>
              <a:rPr lang="en-US" sz="1000" dirty="0">
                <a:solidFill>
                  <a:srgbClr val="002060"/>
                </a:solidFill>
                <a:latin typeface="Calibri Light" panose="020F0302020204030204" pitchFamily="34" charset="0"/>
              </a:rPr>
            </a:br>
            <a:r>
              <a:rPr lang="en-US" sz="1000" dirty="0">
                <a:solidFill>
                  <a:srgbClr val="002060"/>
                </a:solidFill>
                <a:latin typeface="Calibri Light" panose="020F0302020204030204" pitchFamily="34" charset="0"/>
              </a:rPr>
              <a:t>facilitators</a:t>
            </a:r>
          </a:p>
        </p:txBody>
      </p:sp>
      <p:sp>
        <p:nvSpPr>
          <p:cNvPr id="45" name="Raute 44"/>
          <p:cNvSpPr/>
          <p:nvPr/>
        </p:nvSpPr>
        <p:spPr>
          <a:xfrm>
            <a:off x="4217988" y="1277938"/>
            <a:ext cx="360362" cy="20955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060"/>
              </a:solidFill>
            </a:endParaRPr>
          </a:p>
        </p:txBody>
      </p:sp>
      <p:cxnSp>
        <p:nvCxnSpPr>
          <p:cNvPr id="46" name="Gerade Verbindung mit Pfeil 45"/>
          <p:cNvCxnSpPr>
            <a:stCxn id="45" idx="3"/>
            <a:endCxn id="44" idx="3"/>
          </p:cNvCxnSpPr>
          <p:nvPr/>
        </p:nvCxnSpPr>
        <p:spPr>
          <a:xfrm flipH="1" flipV="1">
            <a:off x="1112838" y="1382713"/>
            <a:ext cx="346551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2336800" y="1268413"/>
            <a:ext cx="792163" cy="230187"/>
          </a:xfrm>
          <a:prstGeom prst="rect">
            <a:avLst/>
          </a:prstGeom>
          <a:solidFill>
            <a:schemeClr val="accent5">
              <a:lumMod val="20000"/>
              <a:lumOff val="80000"/>
            </a:schemeClr>
          </a:solidFill>
          <a:ln>
            <a:noFill/>
          </a:ln>
        </p:spPr>
        <p:txBody>
          <a:bodyPr lIns="0" rIns="0">
            <a:spAutoFit/>
          </a:bodyPr>
          <a:lstStyle/>
          <a:p>
            <a:pPr algn="ctr">
              <a:defRPr/>
            </a:pPr>
            <a:r>
              <a:rPr lang="en-US" sz="900" dirty="0">
                <a:solidFill>
                  <a:srgbClr val="002060"/>
                </a:solidFill>
                <a:latin typeface="Calibri Light" panose="020F0302020204030204" pitchFamily="34" charset="0"/>
              </a:rPr>
              <a:t>recommended</a:t>
            </a:r>
          </a:p>
        </p:txBody>
      </p:sp>
      <p:sp>
        <p:nvSpPr>
          <p:cNvPr id="32800" name="Textfeld 1"/>
          <p:cNvSpPr txBox="1">
            <a:spLocks noChangeArrowheads="1"/>
          </p:cNvSpPr>
          <p:nvPr/>
        </p:nvSpPr>
        <p:spPr bwMode="auto">
          <a:xfrm>
            <a:off x="2005013" y="865188"/>
            <a:ext cx="4786312" cy="400050"/>
          </a:xfrm>
          <a:prstGeom prst="rect">
            <a:avLst/>
          </a:prstGeom>
          <a:solidFill>
            <a:srgbClr val="FFFFCC"/>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1200"/>
              </a:lnSpc>
            </a:pPr>
            <a:r>
              <a:rPr lang="en-US" altLang="en-US" sz="1200">
                <a:solidFill>
                  <a:srgbClr val="002060"/>
                </a:solidFill>
                <a:latin typeface="Calibri Light" pitchFamily="34" charset="0"/>
              </a:rPr>
              <a:t>Setting up of project control committee</a:t>
            </a:r>
            <a:br>
              <a:rPr lang="en-US" altLang="en-US" sz="1200">
                <a:solidFill>
                  <a:srgbClr val="002060"/>
                </a:solidFill>
                <a:latin typeface="Calibri Light" pitchFamily="34" charset="0"/>
              </a:rPr>
            </a:br>
            <a:r>
              <a:rPr lang="en-US" altLang="en-US" sz="1200">
                <a:solidFill>
                  <a:srgbClr val="002060"/>
                </a:solidFill>
                <a:latin typeface="Calibri Light" pitchFamily="34" charset="0"/>
              </a:rPr>
              <a:t>Selection of buildings</a:t>
            </a:r>
          </a:p>
        </p:txBody>
      </p:sp>
      <p:cxnSp>
        <p:nvCxnSpPr>
          <p:cNvPr id="53" name="Gerade Verbindung mit Pfeil 52"/>
          <p:cNvCxnSpPr/>
          <p:nvPr/>
        </p:nvCxnSpPr>
        <p:spPr>
          <a:xfrm>
            <a:off x="4395788" y="3355975"/>
            <a:ext cx="0" cy="16033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a:endCxn id="41" idx="2"/>
          </p:cNvCxnSpPr>
          <p:nvPr/>
        </p:nvCxnSpPr>
        <p:spPr>
          <a:xfrm flipH="1">
            <a:off x="4389438" y="6116638"/>
            <a:ext cx="6350" cy="317500"/>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a:off x="4397375" y="1303338"/>
            <a:ext cx="0" cy="160337"/>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a:stCxn id="44" idx="2"/>
          </p:cNvCxnSpPr>
          <p:nvPr/>
        </p:nvCxnSpPr>
        <p:spPr>
          <a:xfrm>
            <a:off x="715963" y="1660525"/>
            <a:ext cx="19050" cy="4206875"/>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a:endCxn id="32785" idx="1"/>
          </p:cNvCxnSpPr>
          <p:nvPr/>
        </p:nvCxnSpPr>
        <p:spPr>
          <a:xfrm>
            <a:off x="752475" y="5930900"/>
            <a:ext cx="125253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a:endCxn id="32784" idx="1"/>
          </p:cNvCxnSpPr>
          <p:nvPr/>
        </p:nvCxnSpPr>
        <p:spPr>
          <a:xfrm>
            <a:off x="752475" y="5397500"/>
            <a:ext cx="125253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Gerade Verbindung mit Pfeil 67"/>
          <p:cNvCxnSpPr/>
          <p:nvPr/>
        </p:nvCxnSpPr>
        <p:spPr>
          <a:xfrm>
            <a:off x="735013" y="4356100"/>
            <a:ext cx="125412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Gerade Verbindung mit Pfeil 68"/>
          <p:cNvCxnSpPr/>
          <p:nvPr/>
        </p:nvCxnSpPr>
        <p:spPr>
          <a:xfrm>
            <a:off x="735013" y="3665538"/>
            <a:ext cx="125412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Gerade Verbindung mit Pfeil 69"/>
          <p:cNvCxnSpPr/>
          <p:nvPr/>
        </p:nvCxnSpPr>
        <p:spPr>
          <a:xfrm>
            <a:off x="735013" y="3057525"/>
            <a:ext cx="125412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Gerade Verbindung mit Pfeil 70"/>
          <p:cNvCxnSpPr/>
          <p:nvPr/>
        </p:nvCxnSpPr>
        <p:spPr>
          <a:xfrm>
            <a:off x="735013" y="2424113"/>
            <a:ext cx="125412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Gerade Verbindung mit Pfeil 71"/>
          <p:cNvCxnSpPr/>
          <p:nvPr/>
        </p:nvCxnSpPr>
        <p:spPr>
          <a:xfrm>
            <a:off x="735013" y="1804988"/>
            <a:ext cx="125412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812" name="Textfeld 64"/>
          <p:cNvSpPr txBox="1">
            <a:spLocks noChangeArrowheads="1"/>
          </p:cNvSpPr>
          <p:nvPr/>
        </p:nvSpPr>
        <p:spPr bwMode="auto">
          <a:xfrm rot="-5400000">
            <a:off x="-1326356" y="3671094"/>
            <a:ext cx="38925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latin typeface="Calibri Light" pitchFamily="34" charset="0"/>
              </a:rPr>
              <a:t>Supporting the build owner (project control committee), or acting on its behalf</a:t>
            </a:r>
          </a:p>
        </p:txBody>
      </p:sp>
      <p:sp>
        <p:nvSpPr>
          <p:cNvPr id="48" name="Textfeld 47"/>
          <p:cNvSpPr txBox="1"/>
          <p:nvPr/>
        </p:nvSpPr>
        <p:spPr>
          <a:xfrm rot="16200000">
            <a:off x="1249363" y="1236663"/>
            <a:ext cx="712787" cy="338137"/>
          </a:xfrm>
          <a:prstGeom prst="rect">
            <a:avLst/>
          </a:prstGeom>
          <a:solidFill>
            <a:schemeClr val="accent5">
              <a:lumMod val="20000"/>
              <a:lumOff val="80000"/>
            </a:schemeClr>
          </a:solidFill>
        </p:spPr>
        <p:txBody>
          <a:bodyPr wrap="none" lIns="0" tIns="0" rIns="0" bIns="0">
            <a:spAutoFit/>
          </a:bodyPr>
          <a:lstStyle/>
          <a:p>
            <a:pPr algn="ctr">
              <a:defRPr/>
            </a:pPr>
            <a:r>
              <a:rPr lang="en-US" sz="1100" b="1" dirty="0">
                <a:latin typeface="Calibri Light" panose="020F0302020204030204" pitchFamily="34" charset="0"/>
              </a:rPr>
              <a:t>Project </a:t>
            </a:r>
            <a:br>
              <a:rPr lang="en-US" sz="1100" b="1" dirty="0">
                <a:latin typeface="Calibri Light" panose="020F0302020204030204" pitchFamily="34" charset="0"/>
              </a:rPr>
            </a:br>
            <a:r>
              <a:rPr lang="en-US" sz="1100" b="1" dirty="0">
                <a:latin typeface="Calibri Light" panose="020F0302020204030204" pitchFamily="34" charset="0"/>
              </a:rPr>
              <a:t>preparations</a:t>
            </a:r>
          </a:p>
        </p:txBody>
      </p:sp>
      <p:sp>
        <p:nvSpPr>
          <p:cNvPr id="49" name="Textfeld 48"/>
          <p:cNvSpPr txBox="1"/>
          <p:nvPr/>
        </p:nvSpPr>
        <p:spPr>
          <a:xfrm rot="16200000">
            <a:off x="832645" y="3402806"/>
            <a:ext cx="1522412" cy="339725"/>
          </a:xfrm>
          <a:prstGeom prst="rect">
            <a:avLst/>
          </a:prstGeom>
          <a:solidFill>
            <a:schemeClr val="accent4">
              <a:lumMod val="20000"/>
              <a:lumOff val="80000"/>
            </a:schemeClr>
          </a:solidFill>
        </p:spPr>
        <p:txBody>
          <a:bodyPr wrap="none" lIns="0" tIns="0" rIns="0" bIns="0">
            <a:spAutoFit/>
          </a:bodyPr>
          <a:lstStyle/>
          <a:p>
            <a:pPr algn="ctr">
              <a:defRPr/>
            </a:pPr>
            <a:r>
              <a:rPr lang="en-US" sz="1100" b="1" dirty="0">
                <a:latin typeface="Calibri Light" panose="020F0302020204030204" pitchFamily="34" charset="0"/>
              </a:rPr>
              <a:t>Invitation to tender, rough</a:t>
            </a:r>
            <a:br>
              <a:rPr lang="en-US" sz="1100" b="1" dirty="0">
                <a:latin typeface="Calibri Light" panose="020F0302020204030204" pitchFamily="34" charset="0"/>
              </a:rPr>
            </a:br>
            <a:r>
              <a:rPr lang="en-US" sz="1100" b="1" dirty="0">
                <a:latin typeface="Calibri Light" panose="020F0302020204030204" pitchFamily="34" charset="0"/>
              </a:rPr>
              <a:t> analysis, award of contract</a:t>
            </a:r>
          </a:p>
        </p:txBody>
      </p:sp>
      <p:sp>
        <p:nvSpPr>
          <p:cNvPr id="3" name="Abgerundetes Rechteck 2"/>
          <p:cNvSpPr/>
          <p:nvPr/>
        </p:nvSpPr>
        <p:spPr>
          <a:xfrm>
            <a:off x="2541588" y="6434138"/>
            <a:ext cx="3816350" cy="322262"/>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16" name="Textfeld 13"/>
          <p:cNvSpPr txBox="1">
            <a:spLocks noChangeArrowheads="1"/>
          </p:cNvSpPr>
          <p:nvPr/>
        </p:nvSpPr>
        <p:spPr bwMode="auto">
          <a:xfrm>
            <a:off x="2865438" y="6450013"/>
            <a:ext cx="31686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400">
                <a:latin typeface="Calibri Light" pitchFamily="34" charset="0"/>
              </a:rPr>
              <a:t>Contract Stage 2:  Implementation of EPC</a:t>
            </a:r>
          </a:p>
        </p:txBody>
      </p:sp>
      <p:cxnSp>
        <p:nvCxnSpPr>
          <p:cNvPr id="50" name="Gerade Verbindung mit Pfeil 49"/>
          <p:cNvCxnSpPr>
            <a:stCxn id="57" idx="3"/>
            <a:endCxn id="56" idx="1"/>
          </p:cNvCxnSpPr>
          <p:nvPr/>
        </p:nvCxnSpPr>
        <p:spPr>
          <a:xfrm flipV="1">
            <a:off x="4578350" y="4608513"/>
            <a:ext cx="3116263"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1" name="Textfeld 50"/>
          <p:cNvSpPr txBox="1"/>
          <p:nvPr/>
        </p:nvSpPr>
        <p:spPr>
          <a:xfrm>
            <a:off x="5145088" y="4476750"/>
            <a:ext cx="1079500" cy="230188"/>
          </a:xfrm>
          <a:prstGeom prst="rect">
            <a:avLst/>
          </a:prstGeom>
          <a:solidFill>
            <a:schemeClr val="accent4">
              <a:lumMod val="20000"/>
              <a:lumOff val="80000"/>
            </a:schemeClr>
          </a:solidFill>
        </p:spPr>
        <p:txBody>
          <a:bodyPr lIns="0" rIns="0">
            <a:spAutoFit/>
          </a:bodyPr>
          <a:lstStyle/>
          <a:p>
            <a:pPr algn="ctr">
              <a:defRPr/>
            </a:pPr>
            <a:r>
              <a:rPr lang="en-US" sz="900" dirty="0">
                <a:solidFill>
                  <a:srgbClr val="C00000"/>
                </a:solidFill>
                <a:latin typeface="Calibri Light" panose="020F0302020204030204" pitchFamily="34" charset="0"/>
              </a:rPr>
              <a:t>if no economic offer</a:t>
            </a:r>
          </a:p>
        </p:txBody>
      </p:sp>
      <p:sp>
        <p:nvSpPr>
          <p:cNvPr id="56" name="Textfeld 55"/>
          <p:cNvSpPr txBox="1"/>
          <p:nvPr/>
        </p:nvSpPr>
        <p:spPr>
          <a:xfrm>
            <a:off x="7694613" y="4408488"/>
            <a:ext cx="1262062" cy="400050"/>
          </a:xfrm>
          <a:prstGeom prst="rect">
            <a:avLst/>
          </a:prstGeom>
          <a:solidFill>
            <a:schemeClr val="bg1">
              <a:lumMod val="95000"/>
            </a:schemeClr>
          </a:solidFill>
          <a:ln>
            <a:solidFill>
              <a:srgbClr val="008000"/>
            </a:solidFill>
          </a:ln>
        </p:spPr>
        <p:txBody>
          <a:bodyPr wrap="none">
            <a:spAutoFit/>
          </a:bodyPr>
          <a:lstStyle/>
          <a:p>
            <a:pPr algn="ctr">
              <a:lnSpc>
                <a:spcPts val="1200"/>
              </a:lnSpc>
              <a:defRPr/>
            </a:pPr>
            <a:r>
              <a:rPr lang="en-US" sz="1000" dirty="0">
                <a:solidFill>
                  <a:srgbClr val="C00000"/>
                </a:solidFill>
                <a:latin typeface="Calibri Light" panose="020F0302020204030204" pitchFamily="34" charset="0"/>
              </a:rPr>
              <a:t>Cancellation of the </a:t>
            </a:r>
            <a:br>
              <a:rPr lang="en-US" sz="1000" dirty="0">
                <a:solidFill>
                  <a:srgbClr val="C00000"/>
                </a:solidFill>
                <a:latin typeface="Calibri Light" panose="020F0302020204030204" pitchFamily="34" charset="0"/>
              </a:rPr>
            </a:br>
            <a:r>
              <a:rPr lang="en-US" sz="1000" dirty="0">
                <a:solidFill>
                  <a:srgbClr val="C00000"/>
                </a:solidFill>
                <a:latin typeface="Calibri Light" panose="020F0302020204030204" pitchFamily="34" charset="0"/>
              </a:rPr>
              <a:t>tendering procedure</a:t>
            </a:r>
          </a:p>
        </p:txBody>
      </p:sp>
      <p:sp>
        <p:nvSpPr>
          <p:cNvPr id="57" name="Raute 56"/>
          <p:cNvSpPr/>
          <p:nvPr/>
        </p:nvSpPr>
        <p:spPr>
          <a:xfrm>
            <a:off x="4217988" y="4503738"/>
            <a:ext cx="360362" cy="20955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060"/>
              </a:solidFill>
            </a:endParaRPr>
          </a:p>
        </p:txBody>
      </p:sp>
      <p:cxnSp>
        <p:nvCxnSpPr>
          <p:cNvPr id="58" name="Gerade Verbindung mit Pfeil 57"/>
          <p:cNvCxnSpPr/>
          <p:nvPr/>
        </p:nvCxnSpPr>
        <p:spPr>
          <a:xfrm>
            <a:off x="4395788" y="4527550"/>
            <a:ext cx="0" cy="16033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Abgerundetes Rechteck 59"/>
          <p:cNvSpPr/>
          <p:nvPr/>
        </p:nvSpPr>
        <p:spPr>
          <a:xfrm>
            <a:off x="2541588" y="4729163"/>
            <a:ext cx="3816350" cy="307975"/>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23" name="Textfeld 60"/>
          <p:cNvSpPr txBox="1">
            <a:spLocks noChangeArrowheads="1"/>
          </p:cNvSpPr>
          <p:nvPr/>
        </p:nvSpPr>
        <p:spPr bwMode="auto">
          <a:xfrm>
            <a:off x="2647950" y="4748213"/>
            <a:ext cx="3500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400">
                <a:latin typeface="Calibri Light" pitchFamily="34" charset="0"/>
              </a:rPr>
              <a:t>Contract stage 1: Project planning contract</a:t>
            </a:r>
            <a:endParaRPr lang="en-US" altLang="en-US" sz="1000">
              <a:latin typeface="Calibri Light" pitchFamily="34" charset="0"/>
            </a:endParaRPr>
          </a:p>
        </p:txBody>
      </p:sp>
      <p:cxnSp>
        <p:nvCxnSpPr>
          <p:cNvPr id="64" name="Gerade Verbindung mit Pfeil 63"/>
          <p:cNvCxnSpPr/>
          <p:nvPr/>
        </p:nvCxnSpPr>
        <p:spPr>
          <a:xfrm>
            <a:off x="4395788" y="5037138"/>
            <a:ext cx="0" cy="1603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feld 74"/>
          <p:cNvSpPr txBox="1"/>
          <p:nvPr/>
        </p:nvSpPr>
        <p:spPr>
          <a:xfrm rot="16200000">
            <a:off x="845345" y="5812631"/>
            <a:ext cx="1497012" cy="339725"/>
          </a:xfrm>
          <a:prstGeom prst="rect">
            <a:avLst/>
          </a:prstGeom>
          <a:solidFill>
            <a:schemeClr val="accent6">
              <a:lumMod val="20000"/>
              <a:lumOff val="80000"/>
            </a:schemeClr>
          </a:solidFill>
        </p:spPr>
        <p:txBody>
          <a:bodyPr wrap="none" lIns="0" tIns="0" rIns="0" bIns="0">
            <a:spAutoFit/>
          </a:bodyPr>
          <a:lstStyle/>
          <a:p>
            <a:pPr algn="ctr">
              <a:defRPr/>
            </a:pPr>
            <a:r>
              <a:rPr lang="en-US" sz="1100" b="1" dirty="0">
                <a:latin typeface="Calibri Light" panose="020F0302020204030204" pitchFamily="34" charset="0"/>
              </a:rPr>
              <a:t>Fine analysis</a:t>
            </a:r>
            <a:br>
              <a:rPr lang="en-US" sz="1100" b="1" dirty="0">
                <a:latin typeface="Calibri Light" panose="020F0302020204030204" pitchFamily="34" charset="0"/>
              </a:rPr>
            </a:br>
            <a:r>
              <a:rPr lang="en-US" sz="1100" b="1" dirty="0">
                <a:latin typeface="Calibri Light" panose="020F0302020204030204" pitchFamily="34" charset="0"/>
              </a:rPr>
              <a:t>Start of Stage 2 of contract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55755171"/>
      </p:ext>
    </p:extLst>
  </p:cSld>
  <p:clrMapOvr>
    <a:masterClrMapping/>
  </p:clrMapOvr>
  <mc:AlternateContent xmlns:mc="http://schemas.openxmlformats.org/markup-compatibility/2006" xmlns:p14="http://schemas.microsoft.com/office/powerpoint/2010/main">
    <mc:Choice Requires="p14">
      <p:transition spd="slow" p14:dur="2000" advTm="122917"/>
    </mc:Choice>
    <mc:Fallback xmlns="">
      <p:transition spd="slow" advTm="12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Inhaltsplatzhalter 2"/>
          <p:cNvSpPr txBox="1">
            <a:spLocks/>
          </p:cNvSpPr>
          <p:nvPr/>
        </p:nvSpPr>
        <p:spPr bwMode="auto">
          <a:xfrm>
            <a:off x="133350" y="1125538"/>
            <a:ext cx="901065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0" rIns="0" bIns="0"/>
          <a:lstStyle>
            <a:lvl1pPr marL="358775" indent="-358775" defTabSz="358775" eaLnBrk="0" hangingPunct="0">
              <a:defRPr>
                <a:solidFill>
                  <a:schemeClr val="tx1"/>
                </a:solidFill>
                <a:latin typeface="Calibri" pitchFamily="34" charset="0"/>
                <a:cs typeface="Arial" charset="0"/>
              </a:defRPr>
            </a:lvl1pPr>
            <a:lvl2pPr marL="719138" indent="-358775" defTabSz="358775" eaLnBrk="0" hangingPunct="0">
              <a:defRPr>
                <a:solidFill>
                  <a:schemeClr val="tx1"/>
                </a:solidFill>
                <a:latin typeface="Calibri" pitchFamily="34" charset="0"/>
                <a:cs typeface="Arial" charset="0"/>
              </a:defRPr>
            </a:lvl2pPr>
            <a:lvl3pPr marL="1079500" indent="-358775" defTabSz="358775" eaLnBrk="0" hangingPunct="0">
              <a:defRPr>
                <a:solidFill>
                  <a:schemeClr val="tx1"/>
                </a:solidFill>
                <a:latin typeface="Calibri" pitchFamily="34" charset="0"/>
                <a:cs typeface="Arial" charset="0"/>
              </a:defRPr>
            </a:lvl3pPr>
            <a:lvl4pPr marL="1600200" indent="-228600" defTabSz="358775" eaLnBrk="0" hangingPunct="0">
              <a:defRPr>
                <a:solidFill>
                  <a:schemeClr val="tx1"/>
                </a:solidFill>
                <a:latin typeface="Calibri" pitchFamily="34" charset="0"/>
                <a:cs typeface="Arial" charset="0"/>
              </a:defRPr>
            </a:lvl4pPr>
            <a:lvl5pPr marL="2057400" indent="-228600" defTabSz="358775" eaLnBrk="0" hangingPunct="0">
              <a:defRPr>
                <a:solidFill>
                  <a:schemeClr val="tx1"/>
                </a:solidFill>
                <a:latin typeface="Calibri" pitchFamily="34" charset="0"/>
                <a:cs typeface="Arial" charset="0"/>
              </a:defRPr>
            </a:lvl5pPr>
            <a:lvl6pPr marL="2514600" indent="-228600" defTabSz="358775" eaLnBrk="0" fontAlgn="base" hangingPunct="0">
              <a:spcBef>
                <a:spcPct val="0"/>
              </a:spcBef>
              <a:spcAft>
                <a:spcPct val="0"/>
              </a:spcAft>
              <a:defRPr>
                <a:solidFill>
                  <a:schemeClr val="tx1"/>
                </a:solidFill>
                <a:latin typeface="Calibri" pitchFamily="34" charset="0"/>
                <a:cs typeface="Arial" charset="0"/>
              </a:defRPr>
            </a:lvl6pPr>
            <a:lvl7pPr marL="2971800" indent="-228600" defTabSz="358775" eaLnBrk="0" fontAlgn="base" hangingPunct="0">
              <a:spcBef>
                <a:spcPct val="0"/>
              </a:spcBef>
              <a:spcAft>
                <a:spcPct val="0"/>
              </a:spcAft>
              <a:defRPr>
                <a:solidFill>
                  <a:schemeClr val="tx1"/>
                </a:solidFill>
                <a:latin typeface="Calibri" pitchFamily="34" charset="0"/>
                <a:cs typeface="Arial" charset="0"/>
              </a:defRPr>
            </a:lvl7pPr>
            <a:lvl8pPr marL="3429000" indent="-228600" defTabSz="358775" eaLnBrk="0" fontAlgn="base" hangingPunct="0">
              <a:spcBef>
                <a:spcPct val="0"/>
              </a:spcBef>
              <a:spcAft>
                <a:spcPct val="0"/>
              </a:spcAft>
              <a:defRPr>
                <a:solidFill>
                  <a:schemeClr val="tx1"/>
                </a:solidFill>
                <a:latin typeface="Calibri" pitchFamily="34" charset="0"/>
                <a:cs typeface="Arial" charset="0"/>
              </a:defRPr>
            </a:lvl8pPr>
            <a:lvl9pPr marL="3886200" indent="-228600" defTabSz="358775" eaLnBrk="0" fontAlgn="base" hangingPunct="0">
              <a:spcBef>
                <a:spcPct val="0"/>
              </a:spcBef>
              <a:spcAft>
                <a:spcPct val="0"/>
              </a:spcAft>
              <a:defRPr>
                <a:solidFill>
                  <a:schemeClr val="tx1"/>
                </a:solidFill>
                <a:latin typeface="Calibri" pitchFamily="34" charset="0"/>
                <a:cs typeface="Arial" charset="0"/>
              </a:defRPr>
            </a:lvl9pPr>
          </a:lstStyle>
          <a:p>
            <a:pPr>
              <a:buClr>
                <a:srgbClr val="009A46"/>
              </a:buClr>
              <a:buFont typeface="Wingdings" pitchFamily="2" charset="2"/>
              <a:buChar char="§"/>
            </a:pPr>
            <a:r>
              <a:rPr lang="en-US" altLang="en-US" sz="2000" dirty="0">
                <a:solidFill>
                  <a:srgbClr val="008000"/>
                </a:solidFill>
                <a:latin typeface="Calibri Light" pitchFamily="34" charset="0"/>
              </a:rPr>
              <a:t>Negotiations yes/no ?</a:t>
            </a:r>
          </a:p>
          <a:p>
            <a:pPr>
              <a:buClr>
                <a:srgbClr val="009A46"/>
              </a:buClr>
              <a:buFont typeface="Wingdings" pitchFamily="2" charset="2"/>
              <a:buChar char="§"/>
            </a:pPr>
            <a:endParaRPr lang="en-US" altLang="en-US" dirty="0">
              <a:solidFill>
                <a:srgbClr val="008000"/>
              </a:solidFill>
              <a:latin typeface="Calibri Light" pitchFamily="34" charset="0"/>
            </a:endParaRPr>
          </a:p>
          <a:p>
            <a:pPr lvl="1">
              <a:spcBef>
                <a:spcPts val="300"/>
              </a:spcBef>
              <a:buClr>
                <a:srgbClr val="009A46"/>
              </a:buClr>
              <a:buFont typeface="Arial" charset="0"/>
              <a:buChar char="–"/>
            </a:pPr>
            <a:r>
              <a:rPr lang="en-US" altLang="en-US" dirty="0">
                <a:solidFill>
                  <a:srgbClr val="008000"/>
                </a:solidFill>
                <a:latin typeface="Calibri Light" pitchFamily="34" charset="0"/>
                <a:sym typeface="Wingdings" pitchFamily="2" charset="2"/>
              </a:rPr>
              <a:t>NO</a:t>
            </a:r>
            <a:r>
              <a:rPr lang="en-US" altLang="en-US" dirty="0">
                <a:latin typeface="Calibri Light" pitchFamily="34" charset="0"/>
                <a:sym typeface="Wingdings" pitchFamily="2" charset="2"/>
              </a:rPr>
              <a:t> negotiations necessary: </a:t>
            </a:r>
          </a:p>
          <a:p>
            <a:pPr lvl="2">
              <a:spcBef>
                <a:spcPts val="300"/>
              </a:spcBef>
              <a:buClr>
                <a:srgbClr val="009A46"/>
              </a:buClr>
              <a:buFont typeface="Arial" charset="0"/>
              <a:buChar char="•"/>
            </a:pPr>
            <a:r>
              <a:rPr lang="en-US" altLang="en-US" sz="1600" dirty="0">
                <a:latin typeface="Calibri Light" pitchFamily="34" charset="0"/>
                <a:sym typeface="Wingdings" pitchFamily="2" charset="2"/>
              </a:rPr>
              <a:t>Measures can be described very detailed.</a:t>
            </a:r>
          </a:p>
          <a:p>
            <a:pPr lvl="2">
              <a:spcBef>
                <a:spcPts val="300"/>
              </a:spcBef>
              <a:buClr>
                <a:srgbClr val="009A46"/>
              </a:buClr>
              <a:buFont typeface="Arial" charset="0"/>
              <a:buChar char="•"/>
            </a:pPr>
            <a:r>
              <a:rPr lang="en-US" altLang="en-US" sz="1600" dirty="0">
                <a:latin typeface="Calibri Light" pitchFamily="34" charset="0"/>
                <a:sym typeface="Wingdings" pitchFamily="2" charset="2"/>
              </a:rPr>
              <a:t>Small projects.</a:t>
            </a:r>
          </a:p>
          <a:p>
            <a:pPr lvl="1">
              <a:spcBef>
                <a:spcPts val="300"/>
              </a:spcBef>
              <a:buClr>
                <a:srgbClr val="009A46"/>
              </a:buClr>
              <a:buFont typeface="Arial" charset="0"/>
              <a:buChar char="–"/>
            </a:pPr>
            <a:r>
              <a:rPr lang="en-US" altLang="en-US" dirty="0">
                <a:solidFill>
                  <a:srgbClr val="008000"/>
                </a:solidFill>
                <a:latin typeface="Calibri Light" pitchFamily="34" charset="0"/>
                <a:sym typeface="Wingdings" pitchFamily="2" charset="2"/>
              </a:rPr>
              <a:t>YES</a:t>
            </a:r>
            <a:r>
              <a:rPr lang="en-US" altLang="en-US" dirty="0">
                <a:latin typeface="Calibri Light" pitchFamily="34" charset="0"/>
                <a:sym typeface="Wingdings" pitchFamily="2" charset="2"/>
              </a:rPr>
              <a:t>, negotiations preferred:</a:t>
            </a:r>
          </a:p>
          <a:p>
            <a:pPr lvl="2">
              <a:spcBef>
                <a:spcPts val="300"/>
              </a:spcBef>
              <a:buClr>
                <a:srgbClr val="009A46"/>
              </a:buClr>
              <a:buFont typeface="Arial" charset="0"/>
              <a:buChar char="•"/>
            </a:pPr>
            <a:r>
              <a:rPr lang="en-US" altLang="en-US" sz="1600" dirty="0">
                <a:latin typeface="Calibri Light" pitchFamily="34" charset="0"/>
                <a:sym typeface="Wingdings" pitchFamily="2" charset="2"/>
              </a:rPr>
              <a:t>Complex project structure (as in most of EPC projects). </a:t>
            </a:r>
          </a:p>
          <a:p>
            <a:pPr lvl="2">
              <a:spcBef>
                <a:spcPts val="300"/>
              </a:spcBef>
              <a:buClr>
                <a:srgbClr val="009A46"/>
              </a:buClr>
              <a:buFont typeface="Arial" charset="0"/>
              <a:buChar char="•"/>
            </a:pPr>
            <a:r>
              <a:rPr lang="en-US" altLang="en-US" sz="1600" dirty="0">
                <a:latin typeface="Calibri Light" pitchFamily="34" charset="0"/>
                <a:sym typeface="Wingdings" pitchFamily="2" charset="2"/>
              </a:rPr>
              <a:t>Clarification of technical or economic details not completely possible prior to the ESCOs‘ presentation of bid. </a:t>
            </a:r>
          </a:p>
          <a:p>
            <a:pPr lvl="2">
              <a:spcBef>
                <a:spcPts val="300"/>
              </a:spcBef>
              <a:buClr>
                <a:srgbClr val="009A46"/>
              </a:buClr>
              <a:buFont typeface="Arial" charset="0"/>
              <a:buChar char="•"/>
            </a:pPr>
            <a:endParaRPr lang="en-US" altLang="en-US" sz="1600" dirty="0">
              <a:latin typeface="Calibri Light" pitchFamily="34" charset="0"/>
              <a:sym typeface="Wingdings" pitchFamily="2" charset="2"/>
            </a:endParaRPr>
          </a:p>
          <a:p>
            <a:pPr>
              <a:buClr>
                <a:srgbClr val="009A46"/>
              </a:buClr>
              <a:buFont typeface="Wingdings" pitchFamily="2" charset="2"/>
              <a:buChar char="§"/>
            </a:pPr>
            <a:r>
              <a:rPr lang="en-US" altLang="en-US" sz="2000" dirty="0">
                <a:solidFill>
                  <a:srgbClr val="008000"/>
                </a:solidFill>
                <a:latin typeface="Calibri Light" pitchFamily="34" charset="0"/>
              </a:rPr>
              <a:t>One-stage/two-stage process?</a:t>
            </a:r>
          </a:p>
          <a:p>
            <a:pPr lvl="1">
              <a:spcBef>
                <a:spcPts val="300"/>
              </a:spcBef>
              <a:buClr>
                <a:srgbClr val="009A46"/>
              </a:buClr>
              <a:buFont typeface="Arial" charset="0"/>
              <a:buChar char="–"/>
            </a:pPr>
            <a:r>
              <a:rPr lang="en-US" altLang="en-US" dirty="0">
                <a:solidFill>
                  <a:srgbClr val="008000"/>
                </a:solidFill>
                <a:latin typeface="Calibri Light" pitchFamily="34" charset="0"/>
              </a:rPr>
              <a:t>One-stage: </a:t>
            </a:r>
          </a:p>
          <a:p>
            <a:pPr lvl="2">
              <a:spcBef>
                <a:spcPts val="300"/>
              </a:spcBef>
              <a:buClr>
                <a:srgbClr val="009A46"/>
              </a:buClr>
              <a:buFont typeface="Arial" charset="0"/>
              <a:buChar char="•"/>
            </a:pPr>
            <a:r>
              <a:rPr lang="en-US" altLang="en-US" sz="1600" dirty="0">
                <a:latin typeface="Calibri Light" pitchFamily="34" charset="0"/>
              </a:rPr>
              <a:t>Scope of measures clearly defined in the tender documents.</a:t>
            </a:r>
          </a:p>
          <a:p>
            <a:pPr lvl="2">
              <a:spcBef>
                <a:spcPts val="300"/>
              </a:spcBef>
              <a:buClr>
                <a:srgbClr val="009A46"/>
              </a:buClr>
              <a:buFont typeface="Arial" charset="0"/>
              <a:buChar char="•"/>
            </a:pPr>
            <a:r>
              <a:rPr lang="en-US" altLang="en-US" sz="1600" dirty="0">
                <a:latin typeface="Calibri Light" pitchFamily="34" charset="0"/>
              </a:rPr>
              <a:t>No alternative measures allowed to be proposed in the bids.</a:t>
            </a:r>
          </a:p>
          <a:p>
            <a:pPr lvl="1">
              <a:spcBef>
                <a:spcPts val="300"/>
              </a:spcBef>
              <a:buClr>
                <a:srgbClr val="009A46"/>
              </a:buClr>
              <a:buFont typeface="Arial" charset="0"/>
              <a:buChar char="–"/>
            </a:pPr>
            <a:r>
              <a:rPr lang="en-US" altLang="en-US" dirty="0">
                <a:solidFill>
                  <a:srgbClr val="008000"/>
                </a:solidFill>
                <a:latin typeface="Calibri Light" pitchFamily="34" charset="0"/>
              </a:rPr>
              <a:t>Two-stage: </a:t>
            </a:r>
          </a:p>
          <a:p>
            <a:pPr lvl="2">
              <a:spcBef>
                <a:spcPts val="300"/>
              </a:spcBef>
              <a:buClr>
                <a:srgbClr val="009A46"/>
              </a:buClr>
              <a:buFont typeface="Arial" charset="0"/>
              <a:buChar char="•"/>
            </a:pPr>
            <a:r>
              <a:rPr lang="en-US" altLang="en-US" sz="1600" dirty="0">
                <a:latin typeface="Calibri Light" pitchFamily="34" charset="0"/>
              </a:rPr>
              <a:t>Only project objectives and some core (mandatory) measures defined in the tender documents.</a:t>
            </a:r>
          </a:p>
          <a:p>
            <a:pPr lvl="2">
              <a:spcBef>
                <a:spcPts val="300"/>
              </a:spcBef>
              <a:buClr>
                <a:srgbClr val="009A46"/>
              </a:buClr>
              <a:buFont typeface="Arial" charset="0"/>
              <a:buChar char="•"/>
            </a:pPr>
            <a:r>
              <a:rPr lang="en-US" altLang="en-US" sz="1600" dirty="0">
                <a:latin typeface="Calibri Light" pitchFamily="34" charset="0"/>
              </a:rPr>
              <a:t>Detailed and optimized overall scope of measures to be proposed by the bidders.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9282853"/>
      </p:ext>
    </p:extLst>
  </p:cSld>
  <p:clrMapOvr>
    <a:masterClrMapping/>
  </p:clrMapOvr>
  <mc:AlternateContent xmlns:mc="http://schemas.openxmlformats.org/markup-compatibility/2006" xmlns:p14="http://schemas.microsoft.com/office/powerpoint/2010/main">
    <mc:Choice Requires="p14">
      <p:transition spd="slow" p14:dur="2000" advTm="145098"/>
    </mc:Choice>
    <mc:Fallback xmlns="">
      <p:transition spd="slow" advTm="14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3359570311"/>
              </p:ext>
            </p:extLst>
          </p:nvPr>
        </p:nvGraphicFramePr>
        <p:xfrm>
          <a:off x="107504" y="908720"/>
          <a:ext cx="8928992" cy="5696481"/>
        </p:xfrm>
        <a:graphic>
          <a:graphicData uri="http://schemas.openxmlformats.org/drawingml/2006/table">
            <a:tbl>
              <a:tblPr firstRow="1" bandRow="1">
                <a:tableStyleId>{5C22544A-7EE6-4342-B048-85BDC9FD1C3A}</a:tableStyleId>
              </a:tblPr>
              <a:tblGrid>
                <a:gridCol w="648072">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gridCol w="2952328">
                  <a:extLst>
                    <a:ext uri="{9D8B030D-6E8A-4147-A177-3AD203B41FA5}">
                      <a16:colId xmlns:a16="http://schemas.microsoft.com/office/drawing/2014/main" val="20003"/>
                    </a:ext>
                  </a:extLst>
                </a:gridCol>
              </a:tblGrid>
              <a:tr h="438377">
                <a:tc gridSpan="2">
                  <a:txBody>
                    <a:bodyPr/>
                    <a:lstStyle/>
                    <a:p>
                      <a:r>
                        <a:rPr lang="en-US" b="0" noProof="0" dirty="0">
                          <a:latin typeface="Calibri Light" panose="020F0302020204030204" pitchFamily="34" charset="0"/>
                        </a:rPr>
                        <a:t>Model</a:t>
                      </a:r>
                      <a:r>
                        <a:rPr lang="en-US" b="0" baseline="0" noProof="0" dirty="0">
                          <a:latin typeface="Calibri Light" panose="020F0302020204030204" pitchFamily="34" charset="0"/>
                        </a:rPr>
                        <a:t> procedure</a:t>
                      </a:r>
                      <a:endParaRPr lang="en-US" b="0" noProof="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dirty="0"/>
                    </a:p>
                  </a:txBody>
                  <a:tcPr/>
                </a:tc>
                <a:tc>
                  <a:txBody>
                    <a:bodyPr/>
                    <a:lstStyle/>
                    <a:p>
                      <a:r>
                        <a:rPr lang="en-US" b="0" noProof="0" dirty="0">
                          <a:latin typeface="Calibri Light" panose="020F0302020204030204" pitchFamily="34" charset="0"/>
                        </a:rPr>
                        <a:t>Advantages</a:t>
                      </a:r>
                    </a:p>
                  </a:txBody>
                  <a:tcPr>
                    <a:lnT w="12700" cap="flat" cmpd="sng" algn="ctr">
                      <a:solidFill>
                        <a:schemeClr val="tx1"/>
                      </a:solidFill>
                      <a:prstDash val="solid"/>
                      <a:round/>
                      <a:headEnd type="none" w="med" len="med"/>
                      <a:tailEnd type="none" w="med" len="med"/>
                    </a:lnT>
                  </a:tcPr>
                </a:tc>
                <a:tc>
                  <a:txBody>
                    <a:bodyPr/>
                    <a:lstStyle/>
                    <a:p>
                      <a:r>
                        <a:rPr lang="en-US" b="0" noProof="0" dirty="0">
                          <a:latin typeface="Calibri Light" panose="020F0302020204030204" pitchFamily="34" charset="0"/>
                        </a:rPr>
                        <a:t>Disadvantages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726082">
                <a:tc>
                  <a:txBody>
                    <a:bodyPr/>
                    <a:lstStyle/>
                    <a:p>
                      <a:pPr algn="ctr"/>
                      <a:r>
                        <a:rPr lang="en-US" sz="1400" noProof="0" dirty="0">
                          <a:latin typeface="Calibri Light" panose="020F0302020204030204" pitchFamily="34" charset="0"/>
                        </a:rPr>
                        <a:t>Two-stage </a:t>
                      </a:r>
                      <a:br>
                        <a:rPr lang="en-US" sz="1400" noProof="0" dirty="0">
                          <a:latin typeface="Calibri Light" panose="020F0302020204030204" pitchFamily="34" charset="0"/>
                        </a:rPr>
                      </a:br>
                      <a:r>
                        <a:rPr lang="en-US" sz="1400" noProof="0" dirty="0">
                          <a:latin typeface="Calibri Light" panose="020F0302020204030204" pitchFamily="34" charset="0"/>
                        </a:rPr>
                        <a:t>negotiated process</a:t>
                      </a:r>
                    </a:p>
                  </a:txBody>
                  <a:tcPr vert="vert27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endParaRPr lang="en-US" noProof="0" dirty="0"/>
                    </a:p>
                  </a:txBody>
                  <a:tcPr>
                    <a:lnB w="12700" cap="flat" cmpd="sng" algn="ctr">
                      <a:solidFill>
                        <a:schemeClr val="tx1"/>
                      </a:solidFill>
                      <a:prstDash val="solid"/>
                      <a:round/>
                      <a:headEnd type="none" w="med" len="med"/>
                      <a:tailEnd type="none" w="med" len="med"/>
                    </a:lnB>
                    <a:noFill/>
                  </a:tcPr>
                </a:tc>
                <a:tc>
                  <a:txBody>
                    <a:bodyPr/>
                    <a:lstStyle/>
                    <a:p>
                      <a:pPr marL="180000" indent="-180000">
                        <a:lnSpc>
                          <a:spcPts val="1300"/>
                        </a:lnSpc>
                        <a:spcBef>
                          <a:spcPts val="300"/>
                        </a:spcBef>
                        <a:spcAft>
                          <a:spcPts val="300"/>
                        </a:spcAft>
                        <a:buFont typeface="Arial" panose="020B0604020202020204" pitchFamily="34" charset="0"/>
                        <a:buChar char="•"/>
                      </a:pPr>
                      <a:r>
                        <a:rPr lang="en-US" sz="1200" noProof="0" dirty="0">
                          <a:latin typeface="Calibri Light" panose="020F0302020204030204" pitchFamily="34" charset="0"/>
                        </a:rPr>
                        <a:t>Little project preparation effort prior to entering into the tendering stage</a:t>
                      </a:r>
                    </a:p>
                    <a:p>
                      <a:pPr marL="180000" indent="-180000">
                        <a:lnSpc>
                          <a:spcPts val="1300"/>
                        </a:lnSpc>
                        <a:spcBef>
                          <a:spcPts val="300"/>
                        </a:spcBef>
                        <a:spcAft>
                          <a:spcPts val="300"/>
                        </a:spcAft>
                        <a:buFont typeface="Arial" panose="020B0604020202020204" pitchFamily="34" charset="0"/>
                        <a:buChar char="•"/>
                      </a:pPr>
                      <a:r>
                        <a:rPr lang="en-US" sz="1200" baseline="0" noProof="0" dirty="0">
                          <a:latin typeface="Calibri Light" panose="020F0302020204030204" pitchFamily="34" charset="0"/>
                        </a:rPr>
                        <a:t>Detailed planning performed by the ESCO during first contract phase.</a:t>
                      </a:r>
                    </a:p>
                    <a:p>
                      <a:pPr marL="180000" indent="-180000">
                        <a:lnSpc>
                          <a:spcPts val="1300"/>
                        </a:lnSpc>
                        <a:spcBef>
                          <a:spcPts val="300"/>
                        </a:spcBef>
                        <a:spcAft>
                          <a:spcPts val="300"/>
                        </a:spcAft>
                        <a:buFont typeface="Arial" panose="020B0604020202020204" pitchFamily="34" charset="0"/>
                        <a:buChar char="•"/>
                      </a:pPr>
                      <a:r>
                        <a:rPr lang="en-US" sz="1200" baseline="0" noProof="0" dirty="0">
                          <a:latin typeface="Calibri Light" panose="020F0302020204030204" pitchFamily="34" charset="0"/>
                        </a:rPr>
                        <a:t>Little up-front cost to be paid by the building owner.</a:t>
                      </a:r>
                      <a:endParaRPr lang="en-US" sz="1200" noProof="0" dirty="0">
                        <a:latin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180000" indent="-180000">
                        <a:lnSpc>
                          <a:spcPts val="1300"/>
                        </a:lnSpc>
                        <a:spcBef>
                          <a:spcPts val="300"/>
                        </a:spcBef>
                        <a:spcAft>
                          <a:spcPts val="300"/>
                        </a:spcAft>
                        <a:buFont typeface="Arial" panose="020B0604020202020204" pitchFamily="34" charset="0"/>
                        <a:buChar char="•"/>
                      </a:pPr>
                      <a:r>
                        <a:rPr lang="en-US" sz="1200" noProof="0" dirty="0">
                          <a:latin typeface="Calibri Light" panose="020F0302020204030204" pitchFamily="34" charset="0"/>
                        </a:rPr>
                        <a:t>High effort for the management</a:t>
                      </a:r>
                      <a:r>
                        <a:rPr lang="en-US" sz="1200" baseline="0" noProof="0" dirty="0">
                          <a:latin typeface="Calibri Light" panose="020F0302020204030204" pitchFamily="34" charset="0"/>
                        </a:rPr>
                        <a:t> of the tendering process</a:t>
                      </a:r>
                    </a:p>
                    <a:p>
                      <a:pPr marL="180000" indent="-180000">
                        <a:lnSpc>
                          <a:spcPts val="1300"/>
                        </a:lnSpc>
                        <a:spcBef>
                          <a:spcPts val="300"/>
                        </a:spcBef>
                        <a:spcAft>
                          <a:spcPts val="300"/>
                        </a:spcAft>
                        <a:buFont typeface="Arial" panose="020B0604020202020204" pitchFamily="34" charset="0"/>
                        <a:buChar char="•"/>
                      </a:pPr>
                      <a:r>
                        <a:rPr lang="en-US" sz="1200" baseline="0" noProof="0" dirty="0">
                          <a:latin typeface="Calibri Light" panose="020F0302020204030204" pitchFamily="34" charset="0"/>
                        </a:rPr>
                        <a:t>Weak criteria for the selection of the best project concept at the first tendering stage (a lot of space for debate among experts and decision makers).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726082">
                <a:tc>
                  <a:txBody>
                    <a:bodyPr/>
                    <a:lstStyle/>
                    <a:p>
                      <a:pPr algn="ctr"/>
                      <a:r>
                        <a:rPr lang="en-US" sz="1400" noProof="0" dirty="0">
                          <a:latin typeface="Calibri Light" panose="020F0302020204030204" pitchFamily="34" charset="0"/>
                        </a:rPr>
                        <a:t>Single-stage</a:t>
                      </a:r>
                      <a:br>
                        <a:rPr lang="en-US" sz="1400" noProof="0" dirty="0">
                          <a:latin typeface="Calibri Light" panose="020F0302020204030204" pitchFamily="34" charset="0"/>
                        </a:rPr>
                      </a:br>
                      <a:r>
                        <a:rPr lang="en-US" sz="1400" noProof="0" dirty="0">
                          <a:latin typeface="Calibri Light" panose="020F0302020204030204" pitchFamily="34" charset="0"/>
                        </a:rPr>
                        <a:t>negotiated process</a:t>
                      </a: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000" marR="0" lvl="0" indent="-180000" algn="l" defTabSz="457200" rtl="0" eaLnBrk="1" fontAlgn="auto" latinLnBrk="0" hangingPunct="1">
                        <a:lnSpc>
                          <a:spcPts val="1300"/>
                        </a:lnSpc>
                        <a:spcBef>
                          <a:spcPts val="300"/>
                        </a:spcBef>
                        <a:spcAft>
                          <a:spcPts val="300"/>
                        </a:spcAft>
                        <a:buClrTx/>
                        <a:buSzTx/>
                        <a:buFont typeface="Arial" panose="020B0604020202020204" pitchFamily="34" charset="0"/>
                        <a:buChar char="•"/>
                        <a:tabLst/>
                        <a:defRPr/>
                      </a:pPr>
                      <a:r>
                        <a:rPr lang="en-US" sz="1200" baseline="0" noProof="0" dirty="0">
                          <a:latin typeface="Calibri Light" panose="020F0302020204030204" pitchFamily="34" charset="0"/>
                        </a:rPr>
                        <a:t>Risk of project failure is minimized.</a:t>
                      </a:r>
                    </a:p>
                    <a:p>
                      <a:pPr marL="180000" indent="-180000">
                        <a:lnSpc>
                          <a:spcPts val="1300"/>
                        </a:lnSpc>
                        <a:spcBef>
                          <a:spcPts val="300"/>
                        </a:spcBef>
                        <a:spcAft>
                          <a:spcPts val="300"/>
                        </a:spcAft>
                        <a:buFont typeface="Arial" panose="020B0604020202020204" pitchFamily="34" charset="0"/>
                        <a:buChar char="•"/>
                      </a:pPr>
                      <a:endParaRPr lang="en-US" sz="1200" noProof="0" dirty="0">
                        <a:latin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180000" indent="-180000">
                        <a:lnSpc>
                          <a:spcPts val="1300"/>
                        </a:lnSpc>
                        <a:spcBef>
                          <a:spcPts val="300"/>
                        </a:spcBef>
                        <a:spcAft>
                          <a:spcPts val="300"/>
                        </a:spcAft>
                        <a:buFont typeface="Arial" panose="020B0604020202020204" pitchFamily="34" charset="0"/>
                        <a:buChar char="•"/>
                      </a:pPr>
                      <a:r>
                        <a:rPr lang="en-US" sz="1200" noProof="0" dirty="0">
                          <a:latin typeface="Calibri Light" panose="020F0302020204030204" pitchFamily="34" charset="0"/>
                        </a:rPr>
                        <a:t>Higher project preparation effort and more up-front decisions on project details required prior to entering into the tendering stage in order to ensure comparability of tenders </a:t>
                      </a:r>
                    </a:p>
                    <a:p>
                      <a:pPr marL="180000" marR="0" lvl="0" indent="-180000" algn="l" defTabSz="457200" rtl="0" eaLnBrk="1" fontAlgn="auto" latinLnBrk="0" hangingPunct="1">
                        <a:lnSpc>
                          <a:spcPts val="1300"/>
                        </a:lnSpc>
                        <a:spcBef>
                          <a:spcPts val="300"/>
                        </a:spcBef>
                        <a:spcAft>
                          <a:spcPts val="300"/>
                        </a:spcAft>
                        <a:buClrTx/>
                        <a:buSzTx/>
                        <a:buFont typeface="Arial" panose="020B0604020202020204" pitchFamily="34" charset="0"/>
                        <a:buChar char="•"/>
                        <a:tabLst/>
                        <a:defRPr/>
                      </a:pPr>
                      <a:r>
                        <a:rPr lang="en-US" sz="1200" baseline="0" noProof="0" dirty="0">
                          <a:latin typeface="Calibri Light" panose="020F0302020204030204" pitchFamily="34" charset="0"/>
                        </a:rPr>
                        <a:t>Higher up-front cost of the project.</a:t>
                      </a:r>
                      <a:endParaRPr lang="en-US" sz="1200" noProof="0" dirty="0">
                        <a:latin typeface="Calibri Light" panose="020F0302020204030204" pitchFamily="34" charset="0"/>
                      </a:endParaRPr>
                    </a:p>
                    <a:p>
                      <a:pPr marL="0" indent="0">
                        <a:lnSpc>
                          <a:spcPts val="1300"/>
                        </a:lnSpc>
                        <a:spcBef>
                          <a:spcPts val="300"/>
                        </a:spcBef>
                        <a:spcAft>
                          <a:spcPts val="300"/>
                        </a:spcAft>
                        <a:buFont typeface="Arial" panose="020B0604020202020204" pitchFamily="34" charset="0"/>
                        <a:buNone/>
                      </a:pPr>
                      <a:endParaRPr lang="en-US" sz="1200" noProof="0" dirty="0">
                        <a:latin typeface="Calibri Light" panose="020F0302020204030204" pitchFamily="34" charset="0"/>
                      </a:endParaRPr>
                    </a:p>
                    <a:p>
                      <a:pPr marL="180000" indent="-180000">
                        <a:lnSpc>
                          <a:spcPts val="1300"/>
                        </a:lnSpc>
                        <a:spcBef>
                          <a:spcPts val="300"/>
                        </a:spcBef>
                        <a:spcAft>
                          <a:spcPts val="300"/>
                        </a:spcAft>
                        <a:buFont typeface="Arial" panose="020B0604020202020204" pitchFamily="34" charset="0"/>
                        <a:buChar char="•"/>
                      </a:pPr>
                      <a:endParaRPr lang="en-US" sz="1200" noProof="0" dirty="0">
                        <a:latin typeface="Calibri Light" panose="020F030202020403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726082">
                <a:tc>
                  <a:txBody>
                    <a:bodyPr/>
                    <a:lstStyle/>
                    <a:p>
                      <a:pPr algn="ctr"/>
                      <a:r>
                        <a:rPr lang="en-US" sz="1400" noProof="0" dirty="0">
                          <a:latin typeface="Calibri Light" panose="020F0302020204030204" pitchFamily="34" charset="0"/>
                        </a:rPr>
                        <a:t>Single-stage</a:t>
                      </a:r>
                      <a:br>
                        <a:rPr lang="en-US" sz="1400" noProof="0" dirty="0">
                          <a:latin typeface="Calibri Light" panose="020F0302020204030204" pitchFamily="34" charset="0"/>
                        </a:rPr>
                      </a:br>
                      <a:r>
                        <a:rPr lang="en-US" sz="1400" noProof="0" dirty="0">
                          <a:latin typeface="Calibri Light" panose="020F0302020204030204" pitchFamily="34" charset="0"/>
                        </a:rPr>
                        <a:t>no negotiations</a:t>
                      </a: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000" marR="0" indent="-180000" algn="l" defTabSz="914400" rtl="0" eaLnBrk="1" fontAlgn="auto" latinLnBrk="0" hangingPunct="1">
                        <a:lnSpc>
                          <a:spcPts val="1300"/>
                        </a:lnSpc>
                        <a:spcBef>
                          <a:spcPts val="300"/>
                        </a:spcBef>
                        <a:spcAft>
                          <a:spcPts val="300"/>
                        </a:spcAft>
                        <a:buClrTx/>
                        <a:buSzTx/>
                        <a:buFont typeface="Arial" panose="020B0604020202020204" pitchFamily="34" charset="0"/>
                        <a:buChar char="•"/>
                        <a:tabLst/>
                        <a:defRPr/>
                      </a:pPr>
                      <a:r>
                        <a:rPr lang="en-US" sz="1200" baseline="0" noProof="0" dirty="0">
                          <a:latin typeface="Calibri Light" panose="020F0302020204030204" pitchFamily="34" charset="0"/>
                        </a:rPr>
                        <a:t>Ready-to-implement project plans including detailed specifications of facilities, equipment and services to be delivered.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180000" marR="0" lvl="0" indent="-180000" algn="l" defTabSz="914400" rtl="0" eaLnBrk="1" fontAlgn="auto" latinLnBrk="0" hangingPunct="1">
                        <a:lnSpc>
                          <a:spcPts val="1300"/>
                        </a:lnSpc>
                        <a:spcBef>
                          <a:spcPts val="300"/>
                        </a:spcBef>
                        <a:spcAft>
                          <a:spcPts val="300"/>
                        </a:spcAft>
                        <a:buClrTx/>
                        <a:buSzTx/>
                        <a:buFont typeface="Arial" panose="020B0604020202020204" pitchFamily="34" charset="0"/>
                        <a:buChar char="•"/>
                        <a:tabLst/>
                        <a:defRPr/>
                      </a:pPr>
                      <a:r>
                        <a:rPr lang="en-US" sz="1200" noProof="0" dirty="0">
                          <a:latin typeface="Calibri Light" panose="020F0302020204030204" pitchFamily="34" charset="0"/>
                        </a:rPr>
                        <a:t>Very high project preparation cost</a:t>
                      </a:r>
                    </a:p>
                    <a:p>
                      <a:pPr marL="180000" marR="0" indent="-180000" algn="l" defTabSz="914400" rtl="0" eaLnBrk="1" fontAlgn="auto" latinLnBrk="0" hangingPunct="1">
                        <a:lnSpc>
                          <a:spcPts val="1300"/>
                        </a:lnSpc>
                        <a:spcBef>
                          <a:spcPts val="300"/>
                        </a:spcBef>
                        <a:spcAft>
                          <a:spcPts val="300"/>
                        </a:spcAft>
                        <a:buClrTx/>
                        <a:buSzTx/>
                        <a:buFont typeface="Arial" panose="020B0604020202020204" pitchFamily="34" charset="0"/>
                        <a:buChar char="•"/>
                        <a:tabLst/>
                        <a:defRPr/>
                      </a:pPr>
                      <a:endParaRPr lang="en-US" sz="1200" noProof="0" dirty="0">
                        <a:latin typeface="Calibri Light" panose="020F0302020204030204" pitchFamily="34" charset="0"/>
                      </a:endParaRPr>
                    </a:p>
                    <a:p>
                      <a:pPr marL="180000" marR="0" indent="-180000" algn="l" defTabSz="914400" rtl="0" eaLnBrk="1" fontAlgn="auto" latinLnBrk="0" hangingPunct="1">
                        <a:lnSpc>
                          <a:spcPts val="1300"/>
                        </a:lnSpc>
                        <a:spcBef>
                          <a:spcPts val="300"/>
                        </a:spcBef>
                        <a:spcAft>
                          <a:spcPts val="300"/>
                        </a:spcAft>
                        <a:buClrTx/>
                        <a:buSzTx/>
                        <a:buFont typeface="Arial" panose="020B0604020202020204" pitchFamily="34" charset="0"/>
                        <a:buChar char="•"/>
                        <a:tabLst/>
                        <a:defRPr/>
                      </a:pPr>
                      <a:r>
                        <a:rPr lang="en-US" sz="1200" noProof="0" dirty="0">
                          <a:latin typeface="Calibri Light" panose="020F0302020204030204" pitchFamily="34" charset="0"/>
                        </a:rPr>
                        <a:t>High risk</a:t>
                      </a:r>
                      <a:r>
                        <a:rPr lang="en-US" sz="1200" baseline="0" noProof="0" dirty="0">
                          <a:latin typeface="Calibri Light" panose="020F0302020204030204" pitchFamily="34" charset="0"/>
                        </a:rPr>
                        <a:t> of a call failure (no acceptable tender received), if no ESCO agrees fully with the project concept set out in the tender dossier, as there is no space for negotiations or for alternative tenders provided in the tender dossier.</a:t>
                      </a:r>
                      <a:endParaRPr lang="en-US" sz="1200" noProof="0" dirty="0">
                        <a:latin typeface="Calibri Light" panose="020F0302020204030204" pitchFamily="34" charset="0"/>
                      </a:endParaRPr>
                    </a:p>
                    <a:p>
                      <a:pPr marL="180000" indent="-180000">
                        <a:lnSpc>
                          <a:spcPts val="1300"/>
                        </a:lnSpc>
                        <a:spcBef>
                          <a:spcPts val="300"/>
                        </a:spcBef>
                        <a:spcAft>
                          <a:spcPts val="300"/>
                        </a:spcAft>
                        <a:buFont typeface="Arial" panose="020B0604020202020204" pitchFamily="34" charset="0"/>
                        <a:buChar char="•"/>
                      </a:pPr>
                      <a:endParaRPr lang="en-US" sz="1200" noProof="0" dirty="0">
                        <a:latin typeface="Calibri Light" panose="020F030202020403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pic>
        <p:nvPicPr>
          <p:cNvPr id="368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00" y="3117821"/>
            <a:ext cx="2232025" cy="154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325" y="4923399"/>
            <a:ext cx="223202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25" y="1416080"/>
            <a:ext cx="2232025" cy="154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08375509"/>
      </p:ext>
    </p:extLst>
  </p:cSld>
  <p:clrMapOvr>
    <a:masterClrMapping/>
  </p:clrMapOvr>
  <mc:AlternateContent xmlns:mc="http://schemas.openxmlformats.org/markup-compatibility/2006" xmlns:p14="http://schemas.microsoft.com/office/powerpoint/2010/main">
    <mc:Choice Requires="p14">
      <p:transition spd="slow" p14:dur="2000" advTm="191913"/>
    </mc:Choice>
    <mc:Fallback xmlns="">
      <p:transition spd="slow" advTm="19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nhaltsplatzhalter 2"/>
          <p:cNvSpPr txBox="1">
            <a:spLocks/>
          </p:cNvSpPr>
          <p:nvPr/>
        </p:nvSpPr>
        <p:spPr bwMode="auto">
          <a:xfrm>
            <a:off x="2195513" y="1052513"/>
            <a:ext cx="67691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0" rIns="0" bIns="0"/>
          <a:lstStyle>
            <a:lvl1pPr marL="360000" indent="-360000" algn="l" defTabSz="360000" rtl="0" eaLnBrk="0" fontAlgn="base" hangingPunct="0">
              <a:spcBef>
                <a:spcPts val="0"/>
              </a:spcBef>
              <a:spcAft>
                <a:spcPct val="0"/>
              </a:spcAft>
              <a:buClr>
                <a:srgbClr val="009A46"/>
              </a:buClr>
              <a:buFont typeface="Arial" charset="0"/>
              <a:buChar char="•"/>
              <a:defRPr sz="2400" kern="1200">
                <a:solidFill>
                  <a:schemeClr val="tx1"/>
                </a:solidFill>
                <a:latin typeface="+mn-lt"/>
                <a:ea typeface="+mn-ea"/>
                <a:cs typeface="+mn-cs"/>
              </a:defRPr>
            </a:lvl1pPr>
            <a:lvl2pPr marL="720000" indent="-360000" algn="l" defTabSz="360000" rtl="0" eaLnBrk="0" fontAlgn="base" hangingPunct="0">
              <a:spcBef>
                <a:spcPts val="300"/>
              </a:spcBef>
              <a:spcAft>
                <a:spcPct val="0"/>
              </a:spcAft>
              <a:buClr>
                <a:srgbClr val="009A46"/>
              </a:buClr>
              <a:buFont typeface="Arial" charset="0"/>
              <a:buChar char="–"/>
              <a:defRPr sz="2000" kern="1200">
                <a:solidFill>
                  <a:schemeClr val="tx1"/>
                </a:solidFill>
                <a:latin typeface="+mn-lt"/>
                <a:ea typeface="+mn-ea"/>
                <a:cs typeface="+mn-cs"/>
              </a:defRPr>
            </a:lvl2pPr>
            <a:lvl3pPr marL="1080000" indent="-360000" algn="l" defTabSz="360000" rtl="0" eaLnBrk="0" fontAlgn="base" hangingPunct="0">
              <a:spcBef>
                <a:spcPts val="300"/>
              </a:spcBef>
              <a:spcAft>
                <a:spcPct val="0"/>
              </a:spcAft>
              <a:buClr>
                <a:srgbClr val="009A46"/>
              </a:buClr>
              <a:buFont typeface="Arial" charset="0"/>
              <a:buChar char="•"/>
              <a:defRPr sz="1800" kern="1200">
                <a:solidFill>
                  <a:schemeClr val="tx1"/>
                </a:solidFill>
                <a:latin typeface="+mn-lt"/>
                <a:ea typeface="+mn-ea"/>
                <a:cs typeface="+mn-cs"/>
              </a:defRPr>
            </a:lvl3pPr>
            <a:lvl4pPr marL="1260000" indent="-180000" algn="l" defTabSz="360000" rtl="0" eaLnBrk="0" fontAlgn="base" hangingPunct="0">
              <a:spcBef>
                <a:spcPts val="300"/>
              </a:spcBef>
              <a:spcAft>
                <a:spcPct val="0"/>
              </a:spcAft>
              <a:buClr>
                <a:srgbClr val="009A46"/>
              </a:buClr>
              <a:buFont typeface="Arial" charset="0"/>
              <a:buChar char="–"/>
              <a:defRPr sz="1600" kern="1200">
                <a:solidFill>
                  <a:schemeClr val="tx1"/>
                </a:solidFill>
                <a:latin typeface="+mn-lt"/>
                <a:ea typeface="+mn-ea"/>
                <a:cs typeface="+mn-cs"/>
              </a:defRPr>
            </a:lvl4pPr>
            <a:lvl5pPr marL="1440000" indent="-180000" algn="l" defTabSz="360000" rtl="0" eaLnBrk="0" fontAlgn="base" hangingPunct="0">
              <a:spcBef>
                <a:spcPts val="300"/>
              </a:spcBef>
              <a:spcAft>
                <a:spcPct val="0"/>
              </a:spcAft>
              <a:buClr>
                <a:srgbClr val="009A46"/>
              </a:buClr>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Font typeface="Arial" charset="0"/>
              <a:buNone/>
              <a:defRPr/>
            </a:pPr>
            <a:r>
              <a:rPr lang="en-US" sz="1800" dirty="0">
                <a:solidFill>
                  <a:srgbClr val="008000"/>
                </a:solidFill>
                <a:latin typeface="Calibri Light" panose="020F0302020204030204" pitchFamily="34" charset="0"/>
              </a:rPr>
              <a:t>Local facilitators may support all process steps from project identification to contract signature, as well as the monitoring and evaluation of ESCO services and of achieved energy savings.</a:t>
            </a:r>
          </a:p>
          <a:p>
            <a:pPr marL="0" indent="0">
              <a:spcBef>
                <a:spcPts val="600"/>
              </a:spcBef>
              <a:buFont typeface="Arial" charset="0"/>
              <a:buNone/>
              <a:defRPr/>
            </a:pPr>
            <a:r>
              <a:rPr lang="en-US" sz="1800" dirty="0">
                <a:solidFill>
                  <a:srgbClr val="008000"/>
                </a:solidFill>
                <a:latin typeface="Calibri Light" panose="020F0302020204030204" pitchFamily="34" charset="0"/>
              </a:rPr>
              <a:t>Local facilitators may be:</a:t>
            </a:r>
          </a:p>
          <a:p>
            <a:pPr>
              <a:spcBef>
                <a:spcPts val="600"/>
              </a:spcBef>
              <a:defRPr/>
            </a:pPr>
            <a:r>
              <a:rPr lang="en-US" sz="1600" dirty="0">
                <a:latin typeface="Calibri Light" panose="020F0302020204030204" pitchFamily="34" charset="0"/>
              </a:rPr>
              <a:t>Local or regional energy agencies</a:t>
            </a:r>
          </a:p>
          <a:p>
            <a:pPr>
              <a:defRPr/>
            </a:pPr>
            <a:r>
              <a:rPr lang="en-US" sz="1600" dirty="0">
                <a:latin typeface="Calibri Light" panose="020F0302020204030204" pitchFamily="34" charset="0"/>
              </a:rPr>
              <a:t>Engineering offices</a:t>
            </a:r>
          </a:p>
          <a:p>
            <a:pPr>
              <a:defRPr/>
            </a:pPr>
            <a:r>
              <a:rPr lang="en-US" sz="1600" dirty="0">
                <a:latin typeface="Calibri Light" panose="020F0302020204030204" pitchFamily="34" charset="0"/>
              </a:rPr>
              <a:t>Legal advisers</a:t>
            </a:r>
          </a:p>
          <a:p>
            <a:pPr>
              <a:defRPr/>
            </a:pPr>
            <a:r>
              <a:rPr lang="en-US" sz="1600" dirty="0">
                <a:latin typeface="Calibri Light" panose="020F0302020204030204" pitchFamily="34" charset="0"/>
              </a:rPr>
              <a:t>Architects</a:t>
            </a:r>
          </a:p>
          <a:p>
            <a:pPr>
              <a:defRPr/>
            </a:pPr>
            <a:r>
              <a:rPr lang="en-US" sz="1600" dirty="0">
                <a:latin typeface="Calibri Light" panose="020F0302020204030204" pitchFamily="34" charset="0"/>
              </a:rPr>
              <a:t>Economists</a:t>
            </a:r>
          </a:p>
          <a:p>
            <a:pPr marL="0" indent="0">
              <a:spcBef>
                <a:spcPts val="600"/>
              </a:spcBef>
              <a:buFont typeface="Arial" charset="0"/>
              <a:buNone/>
              <a:defRPr/>
            </a:pPr>
            <a:r>
              <a:rPr lang="en-US" sz="1800" dirty="0">
                <a:solidFill>
                  <a:srgbClr val="008000"/>
                </a:solidFill>
                <a:latin typeface="Calibri Light" panose="020F0302020204030204" pitchFamily="34" charset="0"/>
              </a:rPr>
              <a:t>They should have a sound knowledge and understanding of:</a:t>
            </a:r>
          </a:p>
          <a:p>
            <a:pPr>
              <a:spcBef>
                <a:spcPts val="600"/>
              </a:spcBef>
              <a:defRPr/>
            </a:pPr>
            <a:r>
              <a:rPr lang="en-US" sz="1600" dirty="0">
                <a:latin typeface="Calibri Light" panose="020F0302020204030204" pitchFamily="34" charset="0"/>
              </a:rPr>
              <a:t>Techniques and economics of EE in buildings</a:t>
            </a:r>
          </a:p>
          <a:p>
            <a:pPr>
              <a:defRPr/>
            </a:pPr>
            <a:r>
              <a:rPr lang="en-US" sz="1600" dirty="0">
                <a:latin typeface="Calibri Light" panose="020F0302020204030204" pitchFamily="34" charset="0"/>
              </a:rPr>
              <a:t>Public procurement procedures and codes of conduct</a:t>
            </a:r>
          </a:p>
          <a:p>
            <a:pPr>
              <a:defRPr/>
            </a:pPr>
            <a:r>
              <a:rPr lang="en-US" sz="1600" dirty="0">
                <a:latin typeface="Calibri Light" panose="020F0302020204030204" pitchFamily="34" charset="0"/>
              </a:rPr>
              <a:t>EPC concepts and business models</a:t>
            </a:r>
          </a:p>
          <a:p>
            <a:pPr>
              <a:defRPr/>
            </a:pPr>
            <a:endParaRPr lang="en-US" sz="1600" dirty="0">
              <a:latin typeface="Calibri Light" panose="020F0302020204030204" pitchFamily="34" charset="0"/>
            </a:endParaRPr>
          </a:p>
          <a:p>
            <a:pPr marL="0" indent="0">
              <a:buFont typeface="Arial" charset="0"/>
              <a:buNone/>
              <a:defRPr/>
            </a:pPr>
            <a:r>
              <a:rPr lang="en-US" sz="1800" dirty="0">
                <a:solidFill>
                  <a:srgbClr val="008000"/>
                </a:solidFill>
                <a:latin typeface="Calibri Light" panose="020F0302020204030204" pitchFamily="34" charset="0"/>
              </a:rPr>
              <a:t>Local energy agencies</a:t>
            </a:r>
            <a:r>
              <a:rPr lang="en-US" sz="1800" dirty="0">
                <a:latin typeface="Calibri Light" panose="020F0302020204030204" pitchFamily="34" charset="0"/>
              </a:rPr>
              <a:t>, if financed by municipalities’ membership fees may sometimes be involved without any tendering.</a:t>
            </a:r>
          </a:p>
          <a:p>
            <a:pPr marL="0" indent="0">
              <a:buFont typeface="Arial" charset="0"/>
              <a:buNone/>
              <a:defRPr/>
            </a:pPr>
            <a:endParaRPr lang="en-US" sz="1800" dirty="0">
              <a:latin typeface="Calibri Light" panose="020F0302020204030204" pitchFamily="34" charset="0"/>
            </a:endParaRPr>
          </a:p>
          <a:p>
            <a:pPr marL="0" indent="0">
              <a:buFont typeface="Arial" charset="0"/>
              <a:buNone/>
              <a:defRPr/>
            </a:pPr>
            <a:r>
              <a:rPr lang="en-US" sz="1800" dirty="0">
                <a:latin typeface="Calibri Light" panose="020F0302020204030204" pitchFamily="34" charset="0"/>
              </a:rPr>
              <a:t>Contracting of </a:t>
            </a:r>
            <a:r>
              <a:rPr lang="en-US" sz="1800" dirty="0">
                <a:solidFill>
                  <a:srgbClr val="008000"/>
                </a:solidFill>
                <a:latin typeface="Calibri Light" panose="020F0302020204030204" pitchFamily="34" charset="0"/>
              </a:rPr>
              <a:t>commercial local facilitators </a:t>
            </a:r>
            <a:r>
              <a:rPr lang="en-US" sz="1800" dirty="0">
                <a:latin typeface="Calibri Light" panose="020F0302020204030204" pitchFamily="34" charset="0"/>
              </a:rPr>
              <a:t>has usually to follow standard services procurement procedures.</a:t>
            </a:r>
          </a:p>
        </p:txBody>
      </p:sp>
      <p:sp>
        <p:nvSpPr>
          <p:cNvPr id="14" name="Textfeld 13"/>
          <p:cNvSpPr txBox="1"/>
          <p:nvPr/>
        </p:nvSpPr>
        <p:spPr>
          <a:xfrm>
            <a:off x="250825" y="1052513"/>
            <a:ext cx="1709738" cy="923925"/>
          </a:xfrm>
          <a:prstGeom prst="rect">
            <a:avLst/>
          </a:prstGeom>
          <a:solidFill>
            <a:schemeClr val="bg1">
              <a:lumMod val="95000"/>
            </a:schemeClr>
          </a:solidFill>
          <a:ln>
            <a:solidFill>
              <a:schemeClr val="tx1"/>
            </a:solidFill>
          </a:ln>
        </p:spPr>
        <p:txBody>
          <a:bodyPr>
            <a:spAutoFit/>
          </a:bodyPr>
          <a:lstStyle/>
          <a:p>
            <a:pPr algn="ctr">
              <a:defRPr/>
            </a:pPr>
            <a:r>
              <a:rPr lang="en-US" dirty="0">
                <a:solidFill>
                  <a:srgbClr val="002060"/>
                </a:solidFill>
                <a:latin typeface="Calibri Light" panose="020F0302020204030204" pitchFamily="34" charset="0"/>
              </a:rPr>
              <a:t>Contracting local </a:t>
            </a:r>
            <a:br>
              <a:rPr lang="en-US" dirty="0">
                <a:solidFill>
                  <a:srgbClr val="002060"/>
                </a:solidFill>
                <a:latin typeface="Calibri Light" panose="020F0302020204030204" pitchFamily="34" charset="0"/>
              </a:rPr>
            </a:br>
            <a:r>
              <a:rPr lang="en-US" dirty="0">
                <a:solidFill>
                  <a:srgbClr val="002060"/>
                </a:solidFill>
                <a:latin typeface="Calibri Light" panose="020F0302020204030204" pitchFamily="34" charset="0"/>
              </a:rPr>
              <a:t>facilitators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14982593"/>
      </p:ext>
    </p:extLst>
  </p:cSld>
  <p:clrMapOvr>
    <a:masterClrMapping/>
  </p:clrMapOvr>
  <mc:AlternateContent xmlns:mc="http://schemas.openxmlformats.org/markup-compatibility/2006" xmlns:p14="http://schemas.microsoft.com/office/powerpoint/2010/main">
    <mc:Choice Requires="p14">
      <p:transition spd="slow" p14:dur="2000" advTm="138059"/>
    </mc:Choice>
    <mc:Fallback xmlns="">
      <p:transition spd="slow" advTm="13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eetMED_Theme_2">
  <a:themeElements>
    <a:clrScheme name="meetMED color theme">
      <a:dk1>
        <a:sysClr val="windowText" lastClr="000000"/>
      </a:dk1>
      <a:lt1>
        <a:sysClr val="window" lastClr="FFFFFF"/>
      </a:lt1>
      <a:dk2>
        <a:srgbClr val="08224F"/>
      </a:dk2>
      <a:lt2>
        <a:srgbClr val="E0E0E0"/>
      </a:lt2>
      <a:accent1>
        <a:srgbClr val="189A3A"/>
      </a:accent1>
      <a:accent2>
        <a:srgbClr val="08224F"/>
      </a:accent2>
      <a:accent3>
        <a:srgbClr val="FECD09"/>
      </a:accent3>
      <a:accent4>
        <a:srgbClr val="0C6374"/>
      </a:accent4>
      <a:accent5>
        <a:srgbClr val="F06E2E"/>
      </a:accent5>
      <a:accent6>
        <a:srgbClr val="8DCB8C"/>
      </a:accent6>
      <a:hlink>
        <a:srgbClr val="0C6374"/>
      </a:hlink>
      <a:folHlink>
        <a:srgbClr val="F06E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meetMED color theme">
      <a:dk1>
        <a:sysClr val="windowText" lastClr="000000"/>
      </a:dk1>
      <a:lt1>
        <a:sysClr val="window" lastClr="FFFFFF"/>
      </a:lt1>
      <a:dk2>
        <a:srgbClr val="08224F"/>
      </a:dk2>
      <a:lt2>
        <a:srgbClr val="E0E0E0"/>
      </a:lt2>
      <a:accent1>
        <a:srgbClr val="189A3A"/>
      </a:accent1>
      <a:accent2>
        <a:srgbClr val="08224F"/>
      </a:accent2>
      <a:accent3>
        <a:srgbClr val="FECD09"/>
      </a:accent3>
      <a:accent4>
        <a:srgbClr val="0C6374"/>
      </a:accent4>
      <a:accent5>
        <a:srgbClr val="F06E2E"/>
      </a:accent5>
      <a:accent6>
        <a:srgbClr val="8DCB8C"/>
      </a:accent6>
      <a:hlink>
        <a:srgbClr val="0C6374"/>
      </a:hlink>
      <a:folHlink>
        <a:srgbClr val="F06E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meetMED_Theme_2.thmx</Template>
  <TotalTime>5740</TotalTime>
  <Words>1780</Words>
  <Application>Microsoft Macintosh PowerPoint</Application>
  <PresentationFormat>On-screen Show (4:3)</PresentationFormat>
  <Paragraphs>202</Paragraphs>
  <Slides>13</Slides>
  <Notes>1</Notes>
  <HiddenSlides>0</HiddenSlides>
  <MMClips>12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Proxima Nova Extra Bold</vt:lpstr>
      <vt:lpstr>ProximaNova-Extrabld</vt:lpstr>
      <vt:lpstr>ProximaNova-Regular</vt:lpstr>
      <vt:lpstr>Wingdings</vt:lpstr>
      <vt:lpstr>meetMED_Theme_2</vt:lpstr>
      <vt:lpstr>Custom Design</vt:lpstr>
      <vt:lpstr>Tendering and Contracting</vt:lpstr>
      <vt:lpstr>PowerPoint Presentation</vt:lpstr>
      <vt:lpstr>PowerPoint Presentation</vt:lpstr>
      <vt:lpstr>Single-stage process (no negotiations acceptable)</vt:lpstr>
      <vt:lpstr>Single-stage negotiated process </vt:lpstr>
      <vt:lpstr>Two-stage negotiated process </vt:lpstr>
      <vt:lpstr>PowerPoint Presentation</vt:lpstr>
      <vt:lpstr>PowerPoint Presentation</vt:lpstr>
      <vt:lpstr>PowerPoint Presentation</vt:lpstr>
      <vt:lpstr>PowerPoint Presentation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Filipa</dc:creator>
  <cp:lastModifiedBy>Microsoft Office User</cp:lastModifiedBy>
  <cp:revision>219</cp:revision>
  <dcterms:created xsi:type="dcterms:W3CDTF">2018-09-19T13:21:33Z</dcterms:created>
  <dcterms:modified xsi:type="dcterms:W3CDTF">2021-12-21T12:25:37Z</dcterms:modified>
</cp:coreProperties>
</file>