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6"/>
  </p:notesMasterIdLst>
  <p:handoutMasterIdLst>
    <p:handoutMasterId r:id="rId7"/>
  </p:handoutMasterIdLst>
  <p:sldIdLst>
    <p:sldId id="260" r:id="rId3"/>
    <p:sldId id="267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Giallombardo" initials="A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6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16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75A83-B0A0-F941-9E84-37C674E8AF5E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C75D0-4E5A-B147-9DD3-9A65C28A7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6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1F39B-BE8A-F84A-9EC6-B803D69CDF81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E55C-1D1D-4F47-9F17-CF18EB29C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5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E55C-1D1D-4F47-9F17-CF18EB29C2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58394"/>
            <a:ext cx="7772400" cy="147002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16811"/>
            <a:ext cx="6400800" cy="15359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8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8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48847"/>
            <a:ext cx="2057400" cy="5277316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48847"/>
            <a:ext cx="6019800" cy="5277316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7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980728"/>
            <a:ext cx="9001000" cy="5544616"/>
          </a:xfrm>
        </p:spPr>
        <p:txBody>
          <a:bodyPr lIns="36000" tIns="0" rIns="0" bIns="0"/>
          <a:lstStyle>
            <a:lvl1pPr marL="360000" indent="-360000" defTabSz="360000">
              <a:spcBef>
                <a:spcPts val="0"/>
              </a:spcBef>
              <a:buClr>
                <a:srgbClr val="009A46"/>
              </a:buClr>
              <a:defRPr sz="2400"/>
            </a:lvl1pPr>
            <a:lvl2pPr marL="720000" indent="-360000" defTabSz="360000">
              <a:spcBef>
                <a:spcPts val="300"/>
              </a:spcBef>
              <a:buClr>
                <a:srgbClr val="009A46"/>
              </a:buClr>
              <a:defRPr sz="2000"/>
            </a:lvl2pPr>
            <a:lvl3pPr marL="1080000" indent="-360000" defTabSz="360000">
              <a:spcBef>
                <a:spcPts val="300"/>
              </a:spcBef>
              <a:buClr>
                <a:srgbClr val="009A46"/>
              </a:buClr>
              <a:defRPr sz="1800"/>
            </a:lvl3pPr>
            <a:lvl4pPr marL="1260000" indent="-180000" defTabSz="360000">
              <a:spcBef>
                <a:spcPts val="300"/>
              </a:spcBef>
              <a:buClr>
                <a:srgbClr val="009A46"/>
              </a:buClr>
              <a:defRPr sz="1600"/>
            </a:lvl4pPr>
            <a:lvl5pPr marL="1440000" indent="-180000" defTabSz="360000">
              <a:spcBef>
                <a:spcPts val="300"/>
              </a:spcBef>
              <a:buClr>
                <a:srgbClr val="009A46"/>
              </a:buCl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7504" y="-18321"/>
            <a:ext cx="8229600" cy="999049"/>
          </a:xfrm>
        </p:spPr>
        <p:txBody>
          <a:bodyPr/>
          <a:lstStyle>
            <a:lvl1pPr algn="l">
              <a:defRPr sz="2800">
                <a:solidFill>
                  <a:srgbClr val="008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948488" y="6597650"/>
            <a:ext cx="2133600" cy="196850"/>
          </a:xfrm>
        </p:spPr>
        <p:txBody>
          <a:bodyPr/>
          <a:lstStyle>
            <a:lvl1pPr>
              <a:defRPr sz="14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de-DE"/>
              <a:t>Slide N° </a:t>
            </a:r>
            <a:fld id="{7918EA7C-E27D-4C2A-8D1F-5B97A70105A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0" y="6597650"/>
            <a:ext cx="289560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961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067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19946"/>
            <a:ext cx="6400800" cy="13608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meetMED-fullcolor-WE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92" y="1013141"/>
            <a:ext cx="5863464" cy="229010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802425" y="2566467"/>
            <a:ext cx="5850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89A3A"/>
                </a:solidFill>
                <a:latin typeface="Arial"/>
                <a:cs typeface="Arial"/>
              </a:rPr>
              <a:t>Mitigation Enabling Energy Transition in the </a:t>
            </a:r>
            <a:r>
              <a:rPr lang="en-US" sz="1400" b="1" dirty="0" err="1">
                <a:solidFill>
                  <a:srgbClr val="189A3A"/>
                </a:solidFill>
                <a:latin typeface="Arial"/>
                <a:cs typeface="Arial"/>
              </a:rPr>
              <a:t>MEDiterranean</a:t>
            </a:r>
            <a:r>
              <a:rPr lang="en-US" sz="1400" b="1" dirty="0">
                <a:solidFill>
                  <a:srgbClr val="189A3A"/>
                </a:solidFill>
                <a:latin typeface="Arial"/>
                <a:cs typeface="Arial"/>
              </a:rPr>
              <a:t> region </a:t>
            </a:r>
            <a:endParaRPr lang="en-US" sz="1400" b="1" dirty="0">
              <a:solidFill>
                <a:srgbClr val="189A3A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7AF10-288E-486E-A9D8-2C6FCAA60A34}"/>
              </a:ext>
            </a:extLst>
          </p:cNvPr>
          <p:cNvSpPr txBox="1"/>
          <p:nvPr userDrawn="1"/>
        </p:nvSpPr>
        <p:spPr>
          <a:xfrm>
            <a:off x="612396" y="6585238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  <a:latin typeface="Proxima Nova Extra Bold"/>
              </a:rPr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79161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4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4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18877"/>
            <a:ext cx="4038600" cy="40072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18877"/>
            <a:ext cx="4038600" cy="40072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6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3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4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8363"/>
            <a:ext cx="5111750" cy="5028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30412"/>
            <a:ext cx="3008313" cy="38661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0995"/>
            <a:ext cx="5486400" cy="36065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3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6479" y="614"/>
            <a:ext cx="9150479" cy="643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meetMED-white-WE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1" y="-40207"/>
            <a:ext cx="1816729" cy="7095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3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88737"/>
            <a:ext cx="8229600" cy="3863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B7AF10-288E-486E-A9D8-2C6FCAA60A34}"/>
              </a:ext>
            </a:extLst>
          </p:cNvPr>
          <p:cNvSpPr txBox="1"/>
          <p:nvPr userDrawn="1"/>
        </p:nvSpPr>
        <p:spPr>
          <a:xfrm>
            <a:off x="545504" y="376673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Proxima Nova Extra Bold"/>
              </a:rPr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299473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8224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8224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8224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8224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8224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220589"/>
            <a:ext cx="9150479" cy="643437"/>
          </a:xfrm>
          <a:prstGeom prst="rect">
            <a:avLst/>
          </a:prstGeom>
          <a:solidFill>
            <a:srgbClr val="1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meetMED-white-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3" y="6141502"/>
            <a:ext cx="1816729" cy="70956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107951" y="6327282"/>
            <a:ext cx="1671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www.meetmed.org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6931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4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hyperlink" Target="http://www.meetmed.org/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3131971"/>
            <a:ext cx="7772400" cy="63993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53063"/>
                </a:solidFill>
                <a:latin typeface="ProximaNova-Extrabld"/>
                <a:ea typeface="+mn-ea"/>
              </a:rPr>
              <a:t>Model Contracts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6" name="Picture 5" descr="meetMED_EU_fund_150dpi_3.png">
            <a:extLst>
              <a:ext uri="{FF2B5EF4-FFF2-40B4-BE49-F238E27FC236}">
                <a16:creationId xmlns:a16="http://schemas.microsoft.com/office/drawing/2014/main" id="{AB378831-7E3F-4195-876A-EFEFAC4133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8" y="247833"/>
            <a:ext cx="877824" cy="92049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916" y="247833"/>
            <a:ext cx="684909" cy="81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93"/>
          <a:stretch/>
        </p:blipFill>
        <p:spPr bwMode="auto">
          <a:xfrm>
            <a:off x="4506216" y="247833"/>
            <a:ext cx="1312314" cy="71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30" y="200523"/>
            <a:ext cx="1765479" cy="80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51" y="316407"/>
            <a:ext cx="967568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1E76B9D-94BF-E440-9E66-338A162360D5}"/>
              </a:ext>
            </a:extLst>
          </p:cNvPr>
          <p:cNvSpPr txBox="1">
            <a:spLocks/>
          </p:cNvSpPr>
          <p:nvPr/>
        </p:nvSpPr>
        <p:spPr>
          <a:xfrm>
            <a:off x="640653" y="457289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 err="1">
                <a:solidFill>
                  <a:srgbClr val="053063"/>
                </a:solidFill>
                <a:latin typeface="ProximaNova-Extrabld"/>
                <a:ea typeface="+mn-ea"/>
              </a:rPr>
              <a:t>meetMED</a:t>
            </a:r>
            <a:r>
              <a:rPr lang="en-US" sz="2400" dirty="0">
                <a:solidFill>
                  <a:srgbClr val="053063"/>
                </a:solidFill>
                <a:latin typeface="ProximaNova-Extrabld"/>
                <a:ea typeface="+mn-ea"/>
              </a:rPr>
              <a:t> II</a:t>
            </a:r>
          </a:p>
          <a:p>
            <a:r>
              <a:rPr lang="en-US" sz="2400" dirty="0">
                <a:solidFill>
                  <a:srgbClr val="053063"/>
                </a:solidFill>
                <a:latin typeface="ProximaNova-Extrabld"/>
                <a:ea typeface="+mn-ea"/>
              </a:rPr>
              <a:t>Activity 3.1.2 Training Seminar </a:t>
            </a:r>
          </a:p>
          <a:p>
            <a:r>
              <a:rPr lang="en-US" sz="2400" dirty="0">
                <a:solidFill>
                  <a:srgbClr val="053063"/>
                </a:solidFill>
                <a:latin typeface="ProximaNova-Extrabld"/>
                <a:ea typeface="+mn-ea"/>
              </a:rPr>
              <a:t>“Fundamentals of Energy Services and Energy Performance Contracting”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46712B8-7795-E542-A84E-2D4315EE7D7A}"/>
              </a:ext>
            </a:extLst>
          </p:cNvPr>
          <p:cNvSpPr txBox="1">
            <a:spLocks/>
          </p:cNvSpPr>
          <p:nvPr/>
        </p:nvSpPr>
        <p:spPr>
          <a:xfrm>
            <a:off x="686691" y="3883721"/>
            <a:ext cx="7639050" cy="699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ProximaNova-Regular"/>
              </a:rPr>
              <a:t>Aristotelis Botzios-Valaskakis</a:t>
            </a:r>
          </a:p>
          <a:p>
            <a:r>
              <a:rPr lang="en-US">
                <a:latin typeface="ProximaNova-Regular"/>
              </a:rPr>
              <a:t>Senior Expert, Centre for Renewable Energy Sources and Energy Saving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1"/>
    </mc:Choice>
    <mc:Fallback xmlns="">
      <p:transition spd="slow" advTm="10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14350" y="946150"/>
            <a:ext cx="83058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Main components of the Energy Performance Contract can be summarized as follows:</a:t>
            </a:r>
          </a:p>
          <a:p>
            <a:pPr>
              <a:defRPr/>
            </a:pPr>
            <a:endParaRPr lang="en-US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8000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Guarantee of savings </a:t>
            </a:r>
          </a:p>
          <a:p>
            <a:pPr marL="342900" indent="-342900">
              <a:spcBef>
                <a:spcPts val="600"/>
              </a:spcBef>
              <a:buClr>
                <a:srgbClr val="008000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Volume of investment</a:t>
            </a:r>
          </a:p>
          <a:p>
            <a:pPr marL="342900" indent="-342900">
              <a:spcBef>
                <a:spcPts val="600"/>
              </a:spcBef>
              <a:buClr>
                <a:srgbClr val="008000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Definition of a reference scenario (baseline) of the energy consumption.</a:t>
            </a:r>
          </a:p>
          <a:p>
            <a:pPr marL="342900" indent="-342900">
              <a:spcBef>
                <a:spcPts val="600"/>
              </a:spcBef>
              <a:buClr>
                <a:srgbClr val="008000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Obligation of the ESCO to provide a report on yearly savings evaluation. </a:t>
            </a:r>
          </a:p>
          <a:p>
            <a:pPr marL="342900" indent="-342900">
              <a:spcBef>
                <a:spcPts val="600"/>
              </a:spcBef>
              <a:buClr>
                <a:srgbClr val="008000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Responsibility of the ESCO for design and implementation of the energy saving measures.</a:t>
            </a:r>
          </a:p>
          <a:p>
            <a:pPr marL="342900" indent="-342900">
              <a:spcBef>
                <a:spcPts val="600"/>
              </a:spcBef>
              <a:buClr>
                <a:srgbClr val="008000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Obligation of the client to provide proper conditions for realization of energy saving measures.</a:t>
            </a:r>
          </a:p>
          <a:p>
            <a:pPr marL="342900" indent="-342900">
              <a:spcBef>
                <a:spcPts val="600"/>
              </a:spcBef>
              <a:buClr>
                <a:srgbClr val="008000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Planned duration of installation of the investment</a:t>
            </a:r>
          </a:p>
          <a:p>
            <a:pPr marL="342900" indent="-342900">
              <a:spcBef>
                <a:spcPts val="600"/>
              </a:spcBef>
              <a:buClr>
                <a:srgbClr val="008000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Way of transfer of the installed energy saving technologies to the ownership of the beneficiary.</a:t>
            </a:r>
          </a:p>
          <a:p>
            <a:pPr marL="342900" indent="-342900">
              <a:spcBef>
                <a:spcPts val="600"/>
              </a:spcBef>
              <a:buClr>
                <a:srgbClr val="008000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Means of payment for the services and savings. </a:t>
            </a:r>
          </a:p>
          <a:p>
            <a:pPr marL="342900" indent="-342900" algn="just">
              <a:spcBef>
                <a:spcPts val="600"/>
              </a:spcBef>
              <a:buClr>
                <a:srgbClr val="008000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Declaration of the type of use of the facility on which the Energy Performance Contract is effectuated.</a:t>
            </a:r>
          </a:p>
          <a:p>
            <a:pPr marL="342900" indent="-342900">
              <a:spcBef>
                <a:spcPts val="600"/>
              </a:spcBef>
              <a:buClr>
                <a:srgbClr val="008000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Duration of the contract.</a:t>
            </a:r>
          </a:p>
          <a:p>
            <a:pPr marL="342900" indent="-342900">
              <a:spcBef>
                <a:spcPts val="600"/>
              </a:spcBef>
              <a:buClr>
                <a:srgbClr val="008000"/>
              </a:buClr>
              <a:buFont typeface="+mj-lt"/>
              <a:buAutoNum type="arabicParenR"/>
              <a:defRPr/>
            </a:pPr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Method of recalculation of the guaranteed savings in case any of the input parameters differs from the presumptions defined in the reference (baseline) energy consumption scenario.</a:t>
            </a:r>
            <a:endParaRPr lang="en-US" sz="16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0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700"/>
    </mc:Choice>
    <mc:Fallback xmlns="">
      <p:transition spd="slow" advTm="144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3F54-5C5B-4BAD-B102-A1736941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63957"/>
            <a:ext cx="8229600" cy="934599"/>
          </a:xfrm>
        </p:spPr>
        <p:txBody>
          <a:bodyPr>
            <a:normAutofit/>
          </a:bodyPr>
          <a:lstStyle/>
          <a:p>
            <a:r>
              <a:rPr lang="en-GB" sz="4800" spc="300" dirty="0">
                <a:solidFill>
                  <a:srgbClr val="053062"/>
                </a:solidFill>
                <a:latin typeface="ProximaNova-Extrabld"/>
              </a:rPr>
              <a:t>Cont</a:t>
            </a:r>
            <a:r>
              <a:rPr lang="en-HK" sz="4800" spc="300" dirty="0">
                <a:solidFill>
                  <a:srgbClr val="053062"/>
                </a:solidFill>
                <a:latin typeface="ProximaNova-Extrabld"/>
              </a:rPr>
              <a:t>act</a:t>
            </a:r>
            <a:r>
              <a:rPr lang="fr-BE" sz="4800" spc="300" dirty="0">
                <a:solidFill>
                  <a:srgbClr val="053062"/>
                </a:solidFill>
                <a:latin typeface="ProximaNova-Extrabld"/>
              </a:rPr>
              <a:t> us</a:t>
            </a:r>
            <a:r>
              <a:rPr lang="en-GB" sz="4800" spc="300" dirty="0">
                <a:solidFill>
                  <a:srgbClr val="053062"/>
                </a:solidFill>
                <a:latin typeface="ProximaNova-Extrabld"/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20317-E8EA-4414-A281-A01F79C16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85466" y="5376831"/>
            <a:ext cx="2133600" cy="365125"/>
          </a:xfrm>
        </p:spPr>
        <p:txBody>
          <a:bodyPr/>
          <a:lstStyle/>
          <a:p>
            <a:fld id="{4E6B386F-75EA-2347-AA44-8123F513AD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DE5C5-0BAE-42C9-9A5A-A907D7B9A0FB}"/>
              </a:ext>
            </a:extLst>
          </p:cNvPr>
          <p:cNvSpPr txBox="1"/>
          <p:nvPr/>
        </p:nvSpPr>
        <p:spPr>
          <a:xfrm>
            <a:off x="3802688" y="4316965"/>
            <a:ext cx="2471841" cy="101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53062"/>
                </a:solidFill>
                <a:latin typeface="ProximaNova-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www.meetmed.org</a:t>
            </a:r>
            <a:br>
              <a:rPr lang="fr-BE" dirty="0">
                <a:solidFill>
                  <a:srgbClr val="053062"/>
                </a:solidFill>
                <a:latin typeface="ProximaNova-Regular"/>
              </a:rPr>
            </a:br>
            <a:r>
              <a:rPr lang="en-HK" dirty="0" err="1">
                <a:solidFill>
                  <a:srgbClr val="053062"/>
                </a:solidFill>
                <a:latin typeface="ProximaNova-Regular"/>
              </a:rPr>
              <a:t>meetMED</a:t>
            </a:r>
            <a:r>
              <a:rPr lang="fr-BE" dirty="0">
                <a:solidFill>
                  <a:srgbClr val="053062"/>
                </a:solidFill>
                <a:latin typeface="ProximaNova-Regular"/>
              </a:rPr>
              <a:t> Project</a:t>
            </a:r>
          </a:p>
          <a:p>
            <a:pPr>
              <a:lnSpc>
                <a:spcPct val="150000"/>
              </a:lnSpc>
            </a:pPr>
            <a:r>
              <a:rPr lang="fr-BE" dirty="0">
                <a:solidFill>
                  <a:srgbClr val="053062"/>
                </a:solidFill>
              </a:rPr>
              <a:t>@meetmed1</a:t>
            </a:r>
          </a:p>
        </p:txBody>
      </p:sp>
      <p:pic>
        <p:nvPicPr>
          <p:cNvPr id="1026" name="Picture 2" descr="Risultati immagini per twitter icon">
            <a:extLst>
              <a:ext uri="{FF2B5EF4-FFF2-40B4-BE49-F238E27FC236}">
                <a16:creationId xmlns:a16="http://schemas.microsoft.com/office/drawing/2014/main" id="{220DD3D0-2276-433F-90BA-E2E1A10EA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647" y="5033486"/>
            <a:ext cx="261092" cy="2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1">
            <a:extLst>
              <a:ext uri="{FF2B5EF4-FFF2-40B4-BE49-F238E27FC236}">
                <a16:creationId xmlns:a16="http://schemas.microsoft.com/office/drawing/2014/main" id="{C18DE317-50F1-4796-AB3C-F071367D13D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6188" y="4671083"/>
            <a:ext cx="221957" cy="2312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19FC41-4E2F-4914-911A-6839537CE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25" b="93213" l="9211" r="92544">
                        <a14:foregroundMark x1="67982" y1="70136" x2="67982" y2="70136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0114" y="4332828"/>
            <a:ext cx="332603" cy="322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99B0BC-6FA7-446A-9802-F48C1DCA66E5}"/>
              </a:ext>
            </a:extLst>
          </p:cNvPr>
          <p:cNvSpPr txBox="1"/>
          <p:nvPr/>
        </p:nvSpPr>
        <p:spPr>
          <a:xfrm>
            <a:off x="2290439" y="2951664"/>
            <a:ext cx="44743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53063"/>
                </a:solidFill>
                <a:latin typeface="ProximaNova-Regular"/>
                <a:cs typeface="Arial"/>
              </a:rPr>
              <a:t>For any inquires or comments, please don’t hesitate to contact 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F2866E-3FC9-4D55-A5D7-E7FAA5E770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931" y="5736410"/>
            <a:ext cx="3409016" cy="8002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35E1E6-A6DF-4F31-B004-E56999AAB2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0439" y="1765087"/>
            <a:ext cx="4631884" cy="10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04603"/>
      </p:ext>
    </p:extLst>
  </p:cSld>
  <p:clrMapOvr>
    <a:masterClrMapping/>
  </p:clrMapOvr>
</p:sld>
</file>

<file path=ppt/theme/theme1.xml><?xml version="1.0" encoding="utf-8"?>
<a:theme xmlns:a="http://schemas.openxmlformats.org/drawingml/2006/main" name="meetMED_Theme_2">
  <a:themeElements>
    <a:clrScheme name="meetMED color theme">
      <a:dk1>
        <a:sysClr val="windowText" lastClr="000000"/>
      </a:dk1>
      <a:lt1>
        <a:sysClr val="window" lastClr="FFFFFF"/>
      </a:lt1>
      <a:dk2>
        <a:srgbClr val="08224F"/>
      </a:dk2>
      <a:lt2>
        <a:srgbClr val="E0E0E0"/>
      </a:lt2>
      <a:accent1>
        <a:srgbClr val="189A3A"/>
      </a:accent1>
      <a:accent2>
        <a:srgbClr val="08224F"/>
      </a:accent2>
      <a:accent3>
        <a:srgbClr val="FECD09"/>
      </a:accent3>
      <a:accent4>
        <a:srgbClr val="0C6374"/>
      </a:accent4>
      <a:accent5>
        <a:srgbClr val="F06E2E"/>
      </a:accent5>
      <a:accent6>
        <a:srgbClr val="8DCB8C"/>
      </a:accent6>
      <a:hlink>
        <a:srgbClr val="0C6374"/>
      </a:hlink>
      <a:folHlink>
        <a:srgbClr val="F06E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meetMED color theme">
      <a:dk1>
        <a:sysClr val="windowText" lastClr="000000"/>
      </a:dk1>
      <a:lt1>
        <a:sysClr val="window" lastClr="FFFFFF"/>
      </a:lt1>
      <a:dk2>
        <a:srgbClr val="08224F"/>
      </a:dk2>
      <a:lt2>
        <a:srgbClr val="E0E0E0"/>
      </a:lt2>
      <a:accent1>
        <a:srgbClr val="189A3A"/>
      </a:accent1>
      <a:accent2>
        <a:srgbClr val="08224F"/>
      </a:accent2>
      <a:accent3>
        <a:srgbClr val="FECD09"/>
      </a:accent3>
      <a:accent4>
        <a:srgbClr val="0C6374"/>
      </a:accent4>
      <a:accent5>
        <a:srgbClr val="F06E2E"/>
      </a:accent5>
      <a:accent6>
        <a:srgbClr val="8DCB8C"/>
      </a:accent6>
      <a:hlink>
        <a:srgbClr val="0C6374"/>
      </a:hlink>
      <a:folHlink>
        <a:srgbClr val="F06E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meetMED_Theme_2.thmx</Template>
  <TotalTime>5704</TotalTime>
  <Words>217</Words>
  <Application>Microsoft Macintosh PowerPoint</Application>
  <PresentationFormat>On-screen Show (4:3)</PresentationFormat>
  <Paragraphs>26</Paragraphs>
  <Slides>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Proxima Nova Extra Bold</vt:lpstr>
      <vt:lpstr>ProximaNova-Extrabld</vt:lpstr>
      <vt:lpstr>ProximaNova-Regular</vt:lpstr>
      <vt:lpstr>meetMED_Theme_2</vt:lpstr>
      <vt:lpstr>Custom Design</vt:lpstr>
      <vt:lpstr>Model Contracts</vt:lpstr>
      <vt:lpstr>PowerPoint Presentation</vt:lpstr>
      <vt:lpstr>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Filipa</dc:creator>
  <cp:lastModifiedBy>Microsoft Office User</cp:lastModifiedBy>
  <cp:revision>212</cp:revision>
  <dcterms:created xsi:type="dcterms:W3CDTF">2018-09-19T13:21:33Z</dcterms:created>
  <dcterms:modified xsi:type="dcterms:W3CDTF">2021-12-21T12:57:35Z</dcterms:modified>
</cp:coreProperties>
</file>