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0"/>
  </p:notesMasterIdLst>
  <p:handoutMasterIdLst>
    <p:handoutMasterId r:id="rId11"/>
  </p:handoutMasterIdLst>
  <p:sldIdLst>
    <p:sldId id="260" r:id="rId3"/>
    <p:sldId id="279" r:id="rId4"/>
    <p:sldId id="280" r:id="rId5"/>
    <p:sldId id="281" r:id="rId6"/>
    <p:sldId id="282" r:id="rId7"/>
    <p:sldId id="283" r:id="rId8"/>
    <p:sldId id="284"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Giallombardo" initials="A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30"/>
  </p:normalViewPr>
  <p:slideViewPr>
    <p:cSldViewPr snapToGrid="0" snapToObjects="1">
      <p:cViewPr varScale="1">
        <p:scale>
          <a:sx n="113" d="100"/>
          <a:sy n="113" d="100"/>
        </p:scale>
        <p:origin x="496"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D75A83-B0A0-F941-9E84-37C674E8AF5E}" type="datetimeFigureOut">
              <a:rPr lang="en-US" smtClean="0"/>
              <a:t>12/21/21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2C75D0-4E5A-B147-9DD3-9A65C28A77A4}" type="slidenum">
              <a:rPr lang="en-US" smtClean="0"/>
              <a:t>‹#›</a:t>
            </a:fld>
            <a:endParaRPr lang="en-US"/>
          </a:p>
        </p:txBody>
      </p:sp>
    </p:spTree>
    <p:extLst>
      <p:ext uri="{BB962C8B-B14F-4D97-AF65-F5344CB8AC3E}">
        <p14:creationId xmlns:p14="http://schemas.microsoft.com/office/powerpoint/2010/main" val="1195996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1F39B-BE8A-F84A-9EC6-B803D69CDF81}" type="datetimeFigureOut">
              <a:rPr lang="en-US" smtClean="0"/>
              <a:t>12/21/21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0E55C-1D1D-4F47-9F17-CF18EB29C25F}" type="slidenum">
              <a:rPr lang="en-US" smtClean="0"/>
              <a:t>‹#›</a:t>
            </a:fld>
            <a:endParaRPr lang="en-US"/>
          </a:p>
        </p:txBody>
      </p:sp>
    </p:spTree>
    <p:extLst>
      <p:ext uri="{BB962C8B-B14F-4D97-AF65-F5344CB8AC3E}">
        <p14:creationId xmlns:p14="http://schemas.microsoft.com/office/powerpoint/2010/main" val="9882654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E00E55C-1D1D-4F47-9F17-CF18EB29C25F}" type="slidenum">
              <a:rPr lang="en-US" smtClean="0"/>
              <a:t>1</a:t>
            </a:fld>
            <a:endParaRPr lang="en-US"/>
          </a:p>
        </p:txBody>
      </p:sp>
    </p:spTree>
    <p:extLst>
      <p:ext uri="{BB962C8B-B14F-4D97-AF65-F5344CB8AC3E}">
        <p14:creationId xmlns:p14="http://schemas.microsoft.com/office/powerpoint/2010/main" val="42635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58394"/>
            <a:ext cx="7772400" cy="1470025"/>
          </a:xfrm>
        </p:spPr>
        <p:txBody>
          <a:bodyPr>
            <a:normAutofit/>
          </a:bodyPr>
          <a:lstStyle>
            <a:lvl1pPr>
              <a:defRPr sz="3000" b="1">
                <a:solidFill>
                  <a:schemeClr val="tx2"/>
                </a:solidFill>
              </a:defRPr>
            </a:lvl1pPr>
          </a:lstStyle>
          <a:p>
            <a:r>
              <a:rPr lang="nl-BE" dirty="0"/>
              <a:t>CLICK TO EDIT MASTER TITLE STYLE</a:t>
            </a:r>
            <a:endParaRPr lang="en-US" dirty="0"/>
          </a:p>
        </p:txBody>
      </p:sp>
      <p:sp>
        <p:nvSpPr>
          <p:cNvPr id="3" name="Subtitle 2"/>
          <p:cNvSpPr>
            <a:spLocks noGrp="1"/>
          </p:cNvSpPr>
          <p:nvPr>
            <p:ph type="subTitle" idx="1"/>
          </p:nvPr>
        </p:nvSpPr>
        <p:spPr>
          <a:xfrm>
            <a:off x="1371600" y="4516811"/>
            <a:ext cx="6400800" cy="1535990"/>
          </a:xfrm>
        </p:spPr>
        <p:txBody>
          <a:bodyPr/>
          <a:lstStyle>
            <a:lvl1pPr marL="0" indent="0" algn="ctr">
              <a:buNone/>
              <a:defRPr>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sp>
        <p:nvSpPr>
          <p:cNvPr id="2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418728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60358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48847"/>
            <a:ext cx="2057400" cy="5277316"/>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848847"/>
            <a:ext cx="6019800" cy="5277316"/>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630378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07504" y="980728"/>
            <a:ext cx="9001000" cy="5544616"/>
          </a:xfrm>
        </p:spPr>
        <p:txBody>
          <a:bodyPr lIns="36000" tIns="0" rIns="0" bIns="0"/>
          <a:lstStyle>
            <a:lvl1pPr marL="360000" indent="-360000" defTabSz="360000">
              <a:spcBef>
                <a:spcPts val="0"/>
              </a:spcBef>
              <a:buClr>
                <a:srgbClr val="009A46"/>
              </a:buClr>
              <a:defRPr sz="2400"/>
            </a:lvl1pPr>
            <a:lvl2pPr marL="720000" indent="-360000" defTabSz="360000">
              <a:spcBef>
                <a:spcPts val="300"/>
              </a:spcBef>
              <a:buClr>
                <a:srgbClr val="009A46"/>
              </a:buClr>
              <a:defRPr sz="2000"/>
            </a:lvl2pPr>
            <a:lvl3pPr marL="1080000" indent="-360000" defTabSz="360000">
              <a:spcBef>
                <a:spcPts val="300"/>
              </a:spcBef>
              <a:buClr>
                <a:srgbClr val="009A46"/>
              </a:buClr>
              <a:defRPr sz="1800"/>
            </a:lvl3pPr>
            <a:lvl4pPr marL="1260000" indent="-180000" defTabSz="360000">
              <a:spcBef>
                <a:spcPts val="300"/>
              </a:spcBef>
              <a:buClr>
                <a:srgbClr val="009A46"/>
              </a:buClr>
              <a:defRPr sz="1600"/>
            </a:lvl4pPr>
            <a:lvl5pPr marL="1440000" indent="-180000" defTabSz="360000">
              <a:spcBef>
                <a:spcPts val="300"/>
              </a:spcBef>
              <a:buClr>
                <a:srgbClr val="009A46"/>
              </a:buClr>
              <a:defRPr sz="1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6"/>
          <p:cNvSpPr>
            <a:spLocks noGrp="1"/>
          </p:cNvSpPr>
          <p:nvPr>
            <p:ph type="title"/>
          </p:nvPr>
        </p:nvSpPr>
        <p:spPr>
          <a:xfrm>
            <a:off x="107504" y="-18321"/>
            <a:ext cx="8229600" cy="999049"/>
          </a:xfrm>
        </p:spPr>
        <p:txBody>
          <a:bodyPr/>
          <a:lstStyle>
            <a:lvl1pPr algn="l">
              <a:defRPr sz="2800">
                <a:solidFill>
                  <a:srgbClr val="008000"/>
                </a:solidFill>
              </a:defRPr>
            </a:lvl1pPr>
          </a:lstStyle>
          <a:p>
            <a:r>
              <a:rPr lang="de-DE" dirty="0"/>
              <a:t>Titelmasterformat durch Klicken bearbeiten</a:t>
            </a:r>
            <a:endParaRPr lang="en-GB" dirty="0"/>
          </a:p>
        </p:txBody>
      </p:sp>
      <p:sp>
        <p:nvSpPr>
          <p:cNvPr id="4" name="Foliennummernplatzhalter 5"/>
          <p:cNvSpPr>
            <a:spLocks noGrp="1"/>
          </p:cNvSpPr>
          <p:nvPr>
            <p:ph type="sldNum" sz="quarter" idx="10"/>
          </p:nvPr>
        </p:nvSpPr>
        <p:spPr>
          <a:xfrm>
            <a:off x="6948488" y="6597650"/>
            <a:ext cx="2133600" cy="196850"/>
          </a:xfrm>
        </p:spPr>
        <p:txBody>
          <a:bodyPr/>
          <a:lstStyle>
            <a:lvl1pPr>
              <a:defRPr sz="1400">
                <a:latin typeface="Calibri Light" panose="020F0302020204030204" pitchFamily="34" charset="0"/>
              </a:defRPr>
            </a:lvl1pPr>
          </a:lstStyle>
          <a:p>
            <a:pPr>
              <a:defRPr/>
            </a:pPr>
            <a:r>
              <a:rPr lang="de-DE"/>
              <a:t>Slide N° </a:t>
            </a:r>
            <a:fld id="{7918EA7C-E27D-4C2A-8D1F-5B97A70105A9}" type="slidenum">
              <a:rPr lang="de-DE"/>
              <a:pPr>
                <a:defRPr/>
              </a:pPr>
              <a:t>‹#›</a:t>
            </a:fld>
            <a:endParaRPr lang="de-DE"/>
          </a:p>
        </p:txBody>
      </p:sp>
      <p:sp>
        <p:nvSpPr>
          <p:cNvPr id="5" name="Fußzeilenplatzhalter 5"/>
          <p:cNvSpPr>
            <a:spLocks noGrp="1"/>
          </p:cNvSpPr>
          <p:nvPr>
            <p:ph type="ftr" sz="quarter" idx="11"/>
          </p:nvPr>
        </p:nvSpPr>
        <p:spPr>
          <a:xfrm>
            <a:off x="0" y="6597650"/>
            <a:ext cx="2895600" cy="260350"/>
          </a:xfrm>
          <a:prstGeom prst="rect">
            <a:avLst/>
          </a:prstGeom>
        </p:spPr>
        <p:txBody>
          <a:bodyPr/>
          <a:lstStyle>
            <a:lvl1pPr>
              <a:defRPr/>
            </a:lvl1pPr>
          </a:lstStyle>
          <a:p>
            <a:pPr>
              <a:defRPr/>
            </a:pPr>
            <a:endParaRPr lang="de-DE"/>
          </a:p>
        </p:txBody>
      </p:sp>
    </p:spTree>
    <p:extLst>
      <p:ext uri="{BB962C8B-B14F-4D97-AF65-F5344CB8AC3E}">
        <p14:creationId xmlns:p14="http://schemas.microsoft.com/office/powerpoint/2010/main" val="1241961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006725"/>
            <a:ext cx="7772400" cy="1470025"/>
          </a:xfrm>
          <a:prstGeom prst="rect">
            <a:avLst/>
          </a:prstGeom>
        </p:spPr>
        <p:txBody>
          <a:bodyPr/>
          <a:lstStyle/>
          <a:p>
            <a:r>
              <a:rPr lang="nl-BE" dirty="0"/>
              <a:t>CLICK TO EDIT MASTER TITLE STYLE</a:t>
            </a:r>
            <a:endParaRPr lang="en-US" dirty="0"/>
          </a:p>
        </p:txBody>
      </p:sp>
      <p:sp>
        <p:nvSpPr>
          <p:cNvPr id="3" name="Subtitle 2"/>
          <p:cNvSpPr>
            <a:spLocks noGrp="1"/>
          </p:cNvSpPr>
          <p:nvPr>
            <p:ph type="subTitle" idx="1"/>
          </p:nvPr>
        </p:nvSpPr>
        <p:spPr>
          <a:xfrm>
            <a:off x="1371600" y="4619946"/>
            <a:ext cx="6400800" cy="1360859"/>
          </a:xfrm>
          <a:prstGeom prst="rect">
            <a:avLst/>
          </a:prstGeo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dirty="0"/>
              <a:t>Click to edit Master subtitle style</a:t>
            </a:r>
            <a:endParaRPr lang="en-US" dirty="0"/>
          </a:p>
        </p:txBody>
      </p:sp>
      <p:pic>
        <p:nvPicPr>
          <p:cNvPr id="7" name="Picture 6" descr="meetMED-fullcolor-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9092" y="1013141"/>
            <a:ext cx="5863464" cy="2290108"/>
          </a:xfrm>
          <a:prstGeom prst="rect">
            <a:avLst/>
          </a:prstGeom>
        </p:spPr>
      </p:pic>
      <p:sp>
        <p:nvSpPr>
          <p:cNvPr id="8" name="TextBox 7"/>
          <p:cNvSpPr txBox="1"/>
          <p:nvPr userDrawn="1"/>
        </p:nvSpPr>
        <p:spPr>
          <a:xfrm>
            <a:off x="1739672" y="2557502"/>
            <a:ext cx="5850580" cy="307777"/>
          </a:xfrm>
          <a:prstGeom prst="rect">
            <a:avLst/>
          </a:prstGeom>
          <a:noFill/>
        </p:spPr>
        <p:txBody>
          <a:bodyPr wrap="none" rtlCol="0">
            <a:spAutoFit/>
          </a:bodyPr>
          <a:lstStyle/>
          <a:p>
            <a:r>
              <a:rPr lang="en-US" sz="1400" b="1" dirty="0">
                <a:solidFill>
                  <a:srgbClr val="189A3A"/>
                </a:solidFill>
                <a:latin typeface="Arial"/>
                <a:cs typeface="Arial"/>
              </a:rPr>
              <a:t>Mitigation Enabling Energy Transition in the </a:t>
            </a:r>
            <a:r>
              <a:rPr lang="en-US" sz="1400" b="1" dirty="0" err="1">
                <a:solidFill>
                  <a:srgbClr val="189A3A"/>
                </a:solidFill>
                <a:latin typeface="Arial"/>
                <a:cs typeface="Arial"/>
              </a:rPr>
              <a:t>MEDiterranean</a:t>
            </a:r>
            <a:r>
              <a:rPr lang="en-US" sz="1400" b="1" dirty="0">
                <a:solidFill>
                  <a:srgbClr val="189A3A"/>
                </a:solidFill>
                <a:latin typeface="Arial"/>
                <a:cs typeface="Arial"/>
              </a:rPr>
              <a:t> region </a:t>
            </a:r>
            <a:endParaRPr lang="en-US" sz="1400" b="1" dirty="0">
              <a:solidFill>
                <a:srgbClr val="189A3A"/>
              </a:solidFill>
              <a:effectLst/>
              <a:latin typeface="Arial"/>
              <a:cs typeface="Arial"/>
            </a:endParaRPr>
          </a:p>
        </p:txBody>
      </p:sp>
      <p:sp>
        <p:nvSpPr>
          <p:cNvPr id="6" name="TextBox 5">
            <a:extLst>
              <a:ext uri="{FF2B5EF4-FFF2-40B4-BE49-F238E27FC236}">
                <a16:creationId xmlns:a16="http://schemas.microsoft.com/office/drawing/2014/main" id="{7DB7AF10-288E-486E-A9D8-2C6FCAA60A34}"/>
              </a:ext>
            </a:extLst>
          </p:cNvPr>
          <p:cNvSpPr txBox="1"/>
          <p:nvPr userDrawn="1"/>
        </p:nvSpPr>
        <p:spPr>
          <a:xfrm>
            <a:off x="685800" y="6585238"/>
            <a:ext cx="837089"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79161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BE" dirty="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tx2"/>
                </a:solidFill>
                <a:latin typeface="Arial"/>
                <a:cs typeface="Arial"/>
              </a:defRPr>
            </a:lvl2pPr>
            <a:lvl3pPr>
              <a:defRPr>
                <a:solidFill>
                  <a:schemeClr val="tx2"/>
                </a:solidFill>
                <a:latin typeface="Arial"/>
                <a:cs typeface="Arial"/>
              </a:defRPr>
            </a:lvl3pPr>
            <a:lvl4pPr>
              <a:defRPr>
                <a:solidFill>
                  <a:schemeClr val="tx2"/>
                </a:solidFill>
                <a:latin typeface="Arial"/>
                <a:cs typeface="Arial"/>
              </a:defRPr>
            </a:lvl4pPr>
            <a:lvl5pPr>
              <a:defRPr>
                <a:solidFill>
                  <a:schemeClr val="tx2"/>
                </a:solidFill>
                <a:latin typeface="Arial"/>
                <a:cs typeface="Arial"/>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1"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334504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8"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338094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Content Placeholder 3"/>
          <p:cNvSpPr>
            <a:spLocks noGrp="1"/>
          </p:cNvSpPr>
          <p:nvPr>
            <p:ph sz="half" idx="2"/>
          </p:nvPr>
        </p:nvSpPr>
        <p:spPr>
          <a:xfrm>
            <a:off x="4648200" y="2118877"/>
            <a:ext cx="4038600" cy="40072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119766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10" name="Slide Number Placeholder 4"/>
          <p:cNvSpPr>
            <a:spLocks noGrp="1"/>
          </p:cNvSpPr>
          <p:nvPr>
            <p:ph type="sldNum" sz="quarter" idx="10"/>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11"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4492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Click to edit Master title style</a:t>
            </a:r>
            <a:endParaRPr lang="en-US" dirty="0"/>
          </a:p>
        </p:txBody>
      </p:sp>
      <p:sp>
        <p:nvSpPr>
          <p:cNvPr id="6"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7"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211073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505200" y="6356350"/>
            <a:ext cx="2133600" cy="365125"/>
          </a:xfrm>
          <a:prstGeom prst="rect">
            <a:avLst/>
          </a:prstGeom>
        </p:spPr>
        <p:txBody>
          <a:bodyPr/>
          <a:lstStyle>
            <a:lvl1pPr algn="ctr">
              <a:defRPr>
                <a:solidFill>
                  <a:schemeClr val="bg1"/>
                </a:solidFill>
              </a:defRPr>
            </a:lvl1pPr>
          </a:lstStyle>
          <a:p>
            <a:fld id="{4E6B386F-75EA-2347-AA44-8123F513AD26}" type="slidenum">
              <a:rPr lang="en-US" smtClean="0"/>
              <a:pPr/>
              <a:t>‹#›</a:t>
            </a:fld>
            <a:endParaRPr lang="en-US" dirty="0"/>
          </a:p>
        </p:txBody>
      </p:sp>
      <p:sp>
        <p:nvSpPr>
          <p:cNvPr id="6"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98184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2"/>
            <a:ext cx="3008313" cy="1162050"/>
          </a:xfrm>
        </p:spPr>
        <p:txBody>
          <a:bodyPr anchor="b"/>
          <a:lstStyle>
            <a:lvl1pPr algn="l">
              <a:defRPr sz="2000" b="1">
                <a:latin typeface="Arial"/>
                <a:cs typeface="Arial"/>
              </a:defRPr>
            </a:lvl1pPr>
          </a:lstStyle>
          <a:p>
            <a:r>
              <a:rPr lang="nl-BE"/>
              <a:t>Click to edit Master title style</a:t>
            </a:r>
            <a:endParaRPr lang="en-US"/>
          </a:p>
        </p:txBody>
      </p:sp>
      <p:sp>
        <p:nvSpPr>
          <p:cNvPr id="3" name="Content Placeholder 2"/>
          <p:cNvSpPr>
            <a:spLocks noGrp="1"/>
          </p:cNvSpPr>
          <p:nvPr>
            <p:ph idx="1"/>
          </p:nvPr>
        </p:nvSpPr>
        <p:spPr>
          <a:xfrm>
            <a:off x="3575050" y="868363"/>
            <a:ext cx="5111750" cy="5028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Text Placeholder 3"/>
          <p:cNvSpPr>
            <a:spLocks noGrp="1"/>
          </p:cNvSpPr>
          <p:nvPr>
            <p:ph type="body" sz="half" idx="2"/>
          </p:nvPr>
        </p:nvSpPr>
        <p:spPr>
          <a:xfrm>
            <a:off x="457200" y="2030412"/>
            <a:ext cx="3008313" cy="38661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Tree>
    <p:extLst>
      <p:ext uri="{BB962C8B-B14F-4D97-AF65-F5344CB8AC3E}">
        <p14:creationId xmlns:p14="http://schemas.microsoft.com/office/powerpoint/2010/main" val="81373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dirty="0"/>
              <a:t>Click to edit Master title style</a:t>
            </a:r>
            <a:endParaRPr lang="en-US" dirty="0"/>
          </a:p>
        </p:txBody>
      </p:sp>
      <p:sp>
        <p:nvSpPr>
          <p:cNvPr id="3" name="Picture Placeholder 2"/>
          <p:cNvSpPr>
            <a:spLocks noGrp="1"/>
          </p:cNvSpPr>
          <p:nvPr>
            <p:ph type="pic" idx="1"/>
          </p:nvPr>
        </p:nvSpPr>
        <p:spPr>
          <a:xfrm>
            <a:off x="1792288" y="1120995"/>
            <a:ext cx="5486400" cy="36065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Click to edit Master text styles</a:t>
            </a:r>
          </a:p>
        </p:txBody>
      </p:sp>
      <p:sp>
        <p:nvSpPr>
          <p:cNvPr id="9" name="Slide Number Placeholder 4"/>
          <p:cNvSpPr txBox="1">
            <a:spLocks/>
          </p:cNvSpPr>
          <p:nvPr userDrawn="1"/>
        </p:nvSpPr>
        <p:spPr>
          <a:xfrm>
            <a:off x="8248228" y="194111"/>
            <a:ext cx="438572" cy="365125"/>
          </a:xfrm>
          <a:prstGeom prst="rect">
            <a:avLst/>
          </a:prstGeom>
        </p:spPr>
        <p:txBody>
          <a:bodyP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4E6B386F-75EA-2347-AA44-8123F513AD26}" type="slidenum">
              <a:rPr lang="en-US" smtClean="0"/>
              <a:pPr/>
              <a:t>‹#›</a:t>
            </a:fld>
            <a:endParaRPr lang="en-US" dirty="0"/>
          </a:p>
        </p:txBody>
      </p:sp>
    </p:spTree>
    <p:extLst>
      <p:ext uri="{BB962C8B-B14F-4D97-AF65-F5344CB8AC3E}">
        <p14:creationId xmlns:p14="http://schemas.microsoft.com/office/powerpoint/2010/main" val="44463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6479" y="614"/>
            <a:ext cx="9150479" cy="6434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9611" y="-40207"/>
            <a:ext cx="1816729" cy="709564"/>
          </a:xfrm>
          <a:prstGeom prst="rect">
            <a:avLst/>
          </a:prstGeom>
        </p:spPr>
      </p:pic>
      <p:sp>
        <p:nvSpPr>
          <p:cNvPr id="2" name="Title Placeholder 1"/>
          <p:cNvSpPr>
            <a:spLocks noGrp="1"/>
          </p:cNvSpPr>
          <p:nvPr>
            <p:ph type="title"/>
          </p:nvPr>
        </p:nvSpPr>
        <p:spPr>
          <a:xfrm>
            <a:off x="457200" y="863174"/>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3" name="Text Placeholder 2"/>
          <p:cNvSpPr>
            <a:spLocks noGrp="1"/>
          </p:cNvSpPr>
          <p:nvPr>
            <p:ph type="body" idx="1"/>
          </p:nvPr>
        </p:nvSpPr>
        <p:spPr>
          <a:xfrm>
            <a:off x="457200" y="2188737"/>
            <a:ext cx="8229600" cy="3863346"/>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0" name="Slide Number Placeholder 4"/>
          <p:cNvSpPr>
            <a:spLocks noGrp="1"/>
          </p:cNvSpPr>
          <p:nvPr>
            <p:ph type="sldNum" sz="quarter" idx="4"/>
          </p:nvPr>
        </p:nvSpPr>
        <p:spPr>
          <a:xfrm>
            <a:off x="8248228" y="194111"/>
            <a:ext cx="438572" cy="365125"/>
          </a:xfrm>
          <a:prstGeom prst="rect">
            <a:avLst/>
          </a:prstGeom>
        </p:spPr>
        <p:txBody>
          <a:bodyPr/>
          <a:lstStyle>
            <a:lvl1pPr algn="r">
              <a:defRPr sz="1200">
                <a:solidFill>
                  <a:srgbClr val="FFFFFF"/>
                </a:solidFill>
              </a:defRPr>
            </a:lvl1pPr>
          </a:lstStyle>
          <a:p>
            <a:r>
              <a:rPr lang="en-US" dirty="0"/>
              <a:t>. </a:t>
            </a:r>
            <a:fld id="{4E6B386F-75EA-2347-AA44-8123F513AD26}" type="slidenum">
              <a:rPr lang="en-US" smtClean="0"/>
              <a:pPr/>
              <a:t>‹#›</a:t>
            </a:fld>
            <a:endParaRPr lang="en-US" dirty="0"/>
          </a:p>
        </p:txBody>
      </p:sp>
      <p:sp>
        <p:nvSpPr>
          <p:cNvPr id="7" name="TextBox 6">
            <a:extLst>
              <a:ext uri="{FF2B5EF4-FFF2-40B4-BE49-F238E27FC236}">
                <a16:creationId xmlns:a16="http://schemas.microsoft.com/office/drawing/2014/main" id="{7DB7AF10-288E-486E-A9D8-2C6FCAA60A34}"/>
              </a:ext>
            </a:extLst>
          </p:cNvPr>
          <p:cNvSpPr txBox="1"/>
          <p:nvPr userDrawn="1"/>
        </p:nvSpPr>
        <p:spPr>
          <a:xfrm>
            <a:off x="545504" y="376673"/>
            <a:ext cx="837089" cy="276999"/>
          </a:xfrm>
          <a:prstGeom prst="rect">
            <a:avLst/>
          </a:prstGeom>
          <a:noFill/>
        </p:spPr>
        <p:txBody>
          <a:bodyPr wrap="none" rtlCol="0">
            <a:spAutoFit/>
          </a:bodyPr>
          <a:lstStyle/>
          <a:p>
            <a:r>
              <a:rPr lang="en-US" sz="1200" b="1" dirty="0">
                <a:solidFill>
                  <a:schemeClr val="bg1"/>
                </a:solidFill>
                <a:latin typeface="Proxima Nova Extra Bold"/>
              </a:rPr>
              <a:t>Phase II</a:t>
            </a:r>
          </a:p>
        </p:txBody>
      </p:sp>
    </p:spTree>
    <p:extLst>
      <p:ext uri="{BB962C8B-B14F-4D97-AF65-F5344CB8AC3E}">
        <p14:creationId xmlns:p14="http://schemas.microsoft.com/office/powerpoint/2010/main" val="299473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ctr" defTabSz="457200" rtl="0" eaLnBrk="1" latinLnBrk="0" hangingPunct="1">
        <a:spcBef>
          <a:spcPct val="0"/>
        </a:spcBef>
        <a:buNone/>
        <a:defRPr sz="3000" b="1"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8224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8224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8224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8224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8224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14"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5" name="Rectangle 14"/>
          <p:cNvSpPr/>
          <p:nvPr userDrawn="1"/>
        </p:nvSpPr>
        <p:spPr>
          <a:xfrm>
            <a:off x="0" y="6220589"/>
            <a:ext cx="9150479" cy="643437"/>
          </a:xfrm>
          <a:prstGeom prst="rect">
            <a:avLst/>
          </a:prstGeom>
          <a:solidFill>
            <a:srgbClr val="189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meetMED-white-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613" y="6141502"/>
            <a:ext cx="1816729" cy="709564"/>
          </a:xfrm>
          <a:prstGeom prst="rect">
            <a:avLst/>
          </a:prstGeom>
        </p:spPr>
      </p:pic>
      <p:sp>
        <p:nvSpPr>
          <p:cNvPr id="17" name="TextBox 16"/>
          <p:cNvSpPr txBox="1"/>
          <p:nvPr userDrawn="1"/>
        </p:nvSpPr>
        <p:spPr>
          <a:xfrm>
            <a:off x="7107951" y="6327282"/>
            <a:ext cx="1671363" cy="307777"/>
          </a:xfrm>
          <a:prstGeom prst="rect">
            <a:avLst/>
          </a:prstGeom>
          <a:noFill/>
        </p:spPr>
        <p:txBody>
          <a:bodyPr wrap="none" rtlCol="0">
            <a:spAutoFit/>
          </a:bodyPr>
          <a:lstStyle/>
          <a:p>
            <a:r>
              <a:rPr lang="en-US" sz="1400" dirty="0" err="1">
                <a:solidFill>
                  <a:schemeClr val="bg1"/>
                </a:solidFill>
                <a:latin typeface="Arial"/>
                <a:cs typeface="Arial"/>
              </a:rPr>
              <a:t>www.meetmed.org</a:t>
            </a:r>
            <a:endParaRPr lang="en-US" sz="1400" dirty="0">
              <a:solidFill>
                <a:schemeClr val="bg1"/>
              </a:solidFill>
              <a:latin typeface="Arial"/>
              <a:cs typeface="Arial"/>
            </a:endParaRPr>
          </a:p>
        </p:txBody>
      </p:sp>
      <p:sp>
        <p:nvSpPr>
          <p:cNvPr id="18" name="Slide Number Placeholder 4"/>
          <p:cNvSpPr>
            <a:spLocks noGrp="1"/>
          </p:cNvSpPr>
          <p:nvPr>
            <p:ph type="sldNum" sz="quarter" idx="4"/>
          </p:nvPr>
        </p:nvSpPr>
        <p:spPr>
          <a:xfrm>
            <a:off x="3505200" y="6369310"/>
            <a:ext cx="2133600" cy="365125"/>
          </a:xfrm>
          <a:prstGeom prst="rect">
            <a:avLst/>
          </a:prstGeom>
        </p:spPr>
        <p:txBody>
          <a:bodyPr/>
          <a:lstStyle>
            <a:lvl1pPr algn="ctr">
              <a:defRPr sz="1000">
                <a:solidFill>
                  <a:schemeClr val="bg1"/>
                </a:solidFill>
              </a:defRPr>
            </a:lvl1pPr>
          </a:lstStyle>
          <a:p>
            <a:fld id="{4E6B386F-75EA-2347-AA44-8123F513AD26}" type="slidenum">
              <a:rPr lang="en-US" smtClean="0"/>
              <a:pPr/>
              <a:t>‹#›</a:t>
            </a:fld>
            <a:endParaRPr lang="en-US" dirty="0"/>
          </a:p>
        </p:txBody>
      </p:sp>
    </p:spTree>
    <p:extLst>
      <p:ext uri="{BB962C8B-B14F-4D97-AF65-F5344CB8AC3E}">
        <p14:creationId xmlns:p14="http://schemas.microsoft.com/office/powerpoint/2010/main" val="116014483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3000" b="1" kern="1200">
          <a:solidFill>
            <a:schemeClr val="accent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accent2"/>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accent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accent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hyperlink" Target="http://www.meetmed.org/" TargetMode="Externa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931946"/>
            <a:ext cx="7772400" cy="887580"/>
          </a:xfrm>
        </p:spPr>
        <p:txBody>
          <a:bodyPr>
            <a:noAutofit/>
          </a:bodyPr>
          <a:lstStyle/>
          <a:p>
            <a:r>
              <a:rPr lang="en-US" sz="2800" dirty="0">
                <a:solidFill>
                  <a:srgbClr val="053063"/>
                </a:solidFill>
                <a:latin typeface="ProximaNova-Extrabld"/>
                <a:ea typeface="+mn-ea"/>
              </a:rPr>
              <a:t>European Code of Conduct for Energy Performance Contracting</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7" name="Picture 6" descr="meetMED_EU_fund_150dpi_3.png">
            <a:extLst>
              <a:ext uri="{FF2B5EF4-FFF2-40B4-BE49-F238E27FC236}">
                <a16:creationId xmlns:a16="http://schemas.microsoft.com/office/drawing/2014/main" id="{AB378831-7E3F-4195-876A-EFEFAC413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738" y="247833"/>
            <a:ext cx="877824" cy="920496"/>
          </a:xfrm>
          <a:prstGeom prst="rect">
            <a:avLst/>
          </a:prstGeom>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9916" y="247833"/>
            <a:ext cx="684909" cy="8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83293"/>
          <a:stretch/>
        </p:blipFill>
        <p:spPr bwMode="auto">
          <a:xfrm>
            <a:off x="4506216" y="247833"/>
            <a:ext cx="1312314" cy="71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530" y="200523"/>
            <a:ext cx="1765479" cy="80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6851" y="316407"/>
            <a:ext cx="96756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A85A92D5-6AEC-5B40-A78F-75128039302A}"/>
              </a:ext>
            </a:extLst>
          </p:cNvPr>
          <p:cNvSpPr txBox="1">
            <a:spLocks/>
          </p:cNvSpPr>
          <p:nvPr/>
        </p:nvSpPr>
        <p:spPr>
          <a:xfrm>
            <a:off x="755650" y="4684713"/>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1" kern="1200">
                <a:solidFill>
                  <a:schemeClr val="accent2"/>
                </a:solidFill>
                <a:latin typeface="Arial"/>
                <a:ea typeface="+mj-ea"/>
                <a:cs typeface="Arial"/>
              </a:defRPr>
            </a:lvl1pPr>
          </a:lstStyle>
          <a:p>
            <a:r>
              <a:rPr lang="en-US" sz="2400" dirty="0" err="1">
                <a:solidFill>
                  <a:srgbClr val="053063"/>
                </a:solidFill>
                <a:latin typeface="ProximaNova-Extrabld"/>
                <a:ea typeface="+mn-ea"/>
              </a:rPr>
              <a:t>meetMED</a:t>
            </a:r>
            <a:r>
              <a:rPr lang="en-US" sz="2400" dirty="0">
                <a:solidFill>
                  <a:srgbClr val="053063"/>
                </a:solidFill>
                <a:latin typeface="ProximaNova-Extrabld"/>
                <a:ea typeface="+mn-ea"/>
              </a:rPr>
              <a:t> II</a:t>
            </a:r>
          </a:p>
          <a:p>
            <a:r>
              <a:rPr lang="en-US" sz="2400" dirty="0">
                <a:solidFill>
                  <a:srgbClr val="053063"/>
                </a:solidFill>
                <a:latin typeface="ProximaNova-Extrabld"/>
                <a:ea typeface="+mn-ea"/>
              </a:rPr>
              <a:t>Activity 3.1.2 Training Seminar </a:t>
            </a:r>
          </a:p>
          <a:p>
            <a:r>
              <a:rPr lang="en-US" sz="2400" dirty="0">
                <a:solidFill>
                  <a:srgbClr val="053063"/>
                </a:solidFill>
                <a:latin typeface="ProximaNova-Extrabld"/>
                <a:ea typeface="+mn-ea"/>
              </a:rPr>
              <a:t>“Fundamentals of Energy Services and Energy Performance Contracting”</a:t>
            </a:r>
          </a:p>
        </p:txBody>
      </p:sp>
      <p:sp>
        <p:nvSpPr>
          <p:cNvPr id="14" name="Subtitle 2">
            <a:extLst>
              <a:ext uri="{FF2B5EF4-FFF2-40B4-BE49-F238E27FC236}">
                <a16:creationId xmlns:a16="http://schemas.microsoft.com/office/drawing/2014/main" id="{1985D7F0-F093-0241-8763-DD10D3DE9236}"/>
              </a:ext>
            </a:extLst>
          </p:cNvPr>
          <p:cNvSpPr>
            <a:spLocks noGrp="1"/>
          </p:cNvSpPr>
          <p:nvPr>
            <p:ph type="subTitle" idx="1"/>
          </p:nvPr>
        </p:nvSpPr>
        <p:spPr>
          <a:xfrm>
            <a:off x="801688" y="3995541"/>
            <a:ext cx="7639050" cy="699551"/>
          </a:xfrm>
        </p:spPr>
        <p:txBody>
          <a:bodyPr>
            <a:normAutofit fontScale="62500" lnSpcReduction="20000"/>
          </a:bodyPr>
          <a:lstStyle/>
          <a:p>
            <a:r>
              <a:rPr lang="en-US" dirty="0" err="1">
                <a:latin typeface="ProximaNova-Regular"/>
              </a:rPr>
              <a:t>Aristotelis</a:t>
            </a:r>
            <a:r>
              <a:rPr lang="en-US" dirty="0">
                <a:latin typeface="ProximaNova-Regular"/>
              </a:rPr>
              <a:t> </a:t>
            </a:r>
            <a:r>
              <a:rPr lang="en-US" dirty="0" err="1">
                <a:latin typeface="ProximaNova-Regular"/>
              </a:rPr>
              <a:t>Botzios-Valaskakis</a:t>
            </a:r>
            <a:endParaRPr lang="en-US" dirty="0">
              <a:latin typeface="ProximaNova-Regular"/>
            </a:endParaRPr>
          </a:p>
          <a:p>
            <a:r>
              <a:rPr lang="en-US" dirty="0">
                <a:latin typeface="ProximaNova-Regular"/>
              </a:rPr>
              <a:t>Senior Expert, Centre for Renewable Energy Sources and Energy Saving</a:t>
            </a:r>
            <a:endParaRPr lang="en-US" dirty="0"/>
          </a:p>
        </p:txBody>
      </p:sp>
    </p:spTree>
    <p:extLst>
      <p:ext uri="{BB962C8B-B14F-4D97-AF65-F5344CB8AC3E}">
        <p14:creationId xmlns:p14="http://schemas.microsoft.com/office/powerpoint/2010/main" val="3537039517"/>
      </p:ext>
    </p:extLst>
  </p:cSld>
  <p:clrMapOvr>
    <a:masterClrMapping/>
  </p:clrMapOvr>
  <mc:AlternateContent xmlns:mc="http://schemas.openxmlformats.org/markup-compatibility/2006" xmlns:p14="http://schemas.microsoft.com/office/powerpoint/2010/main">
    <mc:Choice Requires="p14">
      <p:transition spd="slow" p14:dur="2000" advTm="107051"/>
    </mc:Choice>
    <mc:Fallback xmlns="">
      <p:transition spd="slow" advTm="10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9947" y="896086"/>
            <a:ext cx="8384876" cy="4401205"/>
          </a:xfrm>
          <a:prstGeom prst="rect">
            <a:avLst/>
          </a:prstGeom>
        </p:spPr>
        <p:txBody>
          <a:bodyPr wrap="square">
            <a:spAutoFit/>
          </a:bodyPr>
          <a:lstStyle/>
          <a:p>
            <a:pPr algn="just"/>
            <a:r>
              <a:rPr lang="en-US" sz="2000" b="1" dirty="0"/>
              <a:t>The European Code of Conduct for Energy Performance Contracting </a:t>
            </a:r>
            <a:r>
              <a:rPr lang="en-US" sz="2000" dirty="0"/>
              <a:t>(the "EPC Code of Conduct") </a:t>
            </a:r>
            <a:r>
              <a:rPr lang="en-US" sz="2000" b="1" dirty="0"/>
              <a:t>is a set of values and principles </a:t>
            </a:r>
            <a:r>
              <a:rPr lang="en-US" sz="2000" dirty="0"/>
              <a:t>that are considered fundamental for the successful, professional and transparent implementation of Energy Performance Contracting ("EPC") projects in European countries.</a:t>
            </a:r>
          </a:p>
          <a:p>
            <a:pPr algn="just"/>
            <a:endParaRPr lang="en-US" sz="2000" dirty="0"/>
          </a:p>
          <a:p>
            <a:pPr algn="just"/>
            <a:r>
              <a:rPr lang="en-US" sz="2000" dirty="0"/>
              <a:t>The EPC Code of Conduct defines the principles of the </a:t>
            </a:r>
            <a:r>
              <a:rPr lang="en-US" sz="2000" dirty="0" err="1"/>
              <a:t>behaviour</a:t>
            </a:r>
            <a:r>
              <a:rPr lang="en-US" sz="2000" dirty="0"/>
              <a:t> primarily of the </a:t>
            </a:r>
            <a:r>
              <a:rPr lang="en-US" sz="2000" b="1" dirty="0"/>
              <a:t>EPC providers</a:t>
            </a:r>
            <a:r>
              <a:rPr lang="en-US" sz="2000" dirty="0"/>
              <a:t>. At the same time, the EPC Code of Conduct is an EPC quality indicator for </a:t>
            </a:r>
            <a:r>
              <a:rPr lang="en-US" sz="2000" b="1" dirty="0"/>
              <a:t>Clients </a:t>
            </a:r>
            <a:r>
              <a:rPr lang="en-US" sz="2000" dirty="0"/>
              <a:t>on what they should expect and require from EPC providers and which principles they themselves should adhere to in order to achieve expected energy savings and related benefits.</a:t>
            </a:r>
          </a:p>
          <a:p>
            <a:pPr algn="just"/>
            <a:endParaRPr lang="en-US" sz="2000" dirty="0"/>
          </a:p>
          <a:p>
            <a:pPr algn="just"/>
            <a:r>
              <a:rPr lang="en-US" sz="2000" dirty="0"/>
              <a:t>The EPC Code of Conduct is a voluntary commitment and is not legally binding. The key message of the Code of Conduct is that EPC represents a fair energy service business model.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600800"/>
      </p:ext>
    </p:extLst>
  </p:cSld>
  <p:clrMapOvr>
    <a:masterClrMapping/>
  </p:clrMapOvr>
  <mc:AlternateContent xmlns:mc="http://schemas.openxmlformats.org/markup-compatibility/2006" xmlns:p14="http://schemas.microsoft.com/office/powerpoint/2010/main">
    <mc:Choice Requires="p14">
      <p:transition spd="slow" p14:dur="2000" advTm="79532"/>
    </mc:Choice>
    <mc:Fallback xmlns="">
      <p:transition spd="slow" advTm="7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681" y="827074"/>
            <a:ext cx="8583283" cy="3693319"/>
          </a:xfrm>
          <a:prstGeom prst="rect">
            <a:avLst/>
          </a:prstGeom>
        </p:spPr>
        <p:txBody>
          <a:bodyPr wrap="square">
            <a:spAutoFit/>
          </a:bodyPr>
          <a:lstStyle/>
          <a:p>
            <a:pPr algn="just"/>
            <a:r>
              <a:rPr lang="en-US" b="1" dirty="0"/>
              <a:t>1. The EPC provider delivers economically efficient savings</a:t>
            </a:r>
          </a:p>
          <a:p>
            <a:pPr algn="just"/>
            <a:endParaRPr lang="en-US" dirty="0"/>
          </a:p>
          <a:p>
            <a:pPr algn="just"/>
            <a:r>
              <a:rPr lang="en-US" dirty="0"/>
              <a:t>The EPC provider aims at an economically efficient combination of energy efficiency improvement measures. This combination maximizes the net present value of an EPC project for the Client defined as the sum of all the discounted costs and benefits (especially operational cost savings) associated with implementing the project.</a:t>
            </a:r>
          </a:p>
          <a:p>
            <a:pPr algn="just"/>
            <a:endParaRPr lang="en-US" dirty="0"/>
          </a:p>
          <a:p>
            <a:pPr algn="just"/>
            <a:r>
              <a:rPr lang="en-US" b="1" dirty="0"/>
              <a:t>2. The EPC provider takes over the performance risks</a:t>
            </a:r>
          </a:p>
          <a:p>
            <a:pPr algn="just"/>
            <a:endParaRPr lang="en-US" b="1" dirty="0"/>
          </a:p>
          <a:p>
            <a:pPr algn="just"/>
            <a:r>
              <a:rPr lang="en-US" dirty="0"/>
              <a:t>The EPC provider assumes the contractually agreed performance risks of the project during the whole duration of the EPC contract (the "contract"). These include the risks of not achieving contractually agreed savings as described below as well as design risks, implementation risks and risks related to the operation of installed measures.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27911800"/>
      </p:ext>
    </p:extLst>
  </p:cSld>
  <p:clrMapOvr>
    <a:masterClrMapping/>
  </p:clrMapOvr>
  <mc:AlternateContent xmlns:mc="http://schemas.openxmlformats.org/markup-compatibility/2006" xmlns:p14="http://schemas.microsoft.com/office/powerpoint/2010/main">
    <mc:Choice Requires="p14">
      <p:transition spd="slow" p14:dur="2000" advTm="96853"/>
    </mc:Choice>
    <mc:Fallback xmlns="">
      <p:transition spd="slow" advTm="9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912" y="878832"/>
            <a:ext cx="8747185" cy="4247317"/>
          </a:xfrm>
          <a:prstGeom prst="rect">
            <a:avLst/>
          </a:prstGeom>
        </p:spPr>
        <p:txBody>
          <a:bodyPr wrap="square">
            <a:spAutoFit/>
          </a:bodyPr>
          <a:lstStyle/>
          <a:p>
            <a:pPr algn="just"/>
            <a:r>
              <a:rPr lang="en-US" b="1" dirty="0"/>
              <a:t>3. Savings are guaranteed by the EPC provider and determined by M&amp;V</a:t>
            </a:r>
          </a:p>
          <a:p>
            <a:pPr algn="just"/>
            <a:endParaRPr lang="en-US" dirty="0"/>
          </a:p>
          <a:p>
            <a:pPr algn="just"/>
            <a:r>
              <a:rPr lang="en-US" dirty="0"/>
              <a:t>The EPC provider guarantees that the contractually agreed level of savings will be achieved. If an EPC project fails to achieve performance specified in the contract, the EPC provider is obligated by the contract to compensate savings shortfalls that occurred over the life of the contract. The excess savings should be shared in a fair manner according to the methodology defined in the contract.</a:t>
            </a:r>
          </a:p>
          <a:p>
            <a:pPr algn="just"/>
            <a:endParaRPr lang="en-US" dirty="0"/>
          </a:p>
          <a:p>
            <a:pPr algn="just"/>
            <a:r>
              <a:rPr lang="en-US" dirty="0"/>
              <a:t>Contractually agreed savings as well as achieved savings are determined in a fair and transparent manner by Measurement and Verification (M&amp;V) using appropriate methodology (such as IPMVP) as defined in the contract. The contractually agreed savings are determined based on data provided by the Client and realistic assumptions. The achieved savings are calculated as the difference between energy consumption and/or related costs before and after the implementation of energy efficiency improvement measures.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97705288"/>
      </p:ext>
    </p:extLst>
  </p:cSld>
  <p:clrMapOvr>
    <a:masterClrMapping/>
  </p:clrMapOvr>
  <mc:AlternateContent xmlns:mc="http://schemas.openxmlformats.org/markup-compatibility/2006" xmlns:p14="http://schemas.microsoft.com/office/powerpoint/2010/main">
    <mc:Choice Requires="p14">
      <p:transition spd="slow" p14:dur="2000" advTm="107232"/>
    </mc:Choice>
    <mc:Fallback xmlns="">
      <p:transition spd="slow" advTm="10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306" y="834899"/>
            <a:ext cx="8626415" cy="5755422"/>
          </a:xfrm>
          <a:prstGeom prst="rect">
            <a:avLst/>
          </a:prstGeom>
        </p:spPr>
        <p:txBody>
          <a:bodyPr wrap="square">
            <a:spAutoFit/>
          </a:bodyPr>
          <a:lstStyle/>
          <a:p>
            <a:pPr algn="just"/>
            <a:r>
              <a:rPr lang="en-US" sz="1600" b="1" dirty="0"/>
              <a:t>4. The EPC provider supports long‐term use of energy management</a:t>
            </a:r>
          </a:p>
          <a:p>
            <a:pPr algn="just"/>
            <a:endParaRPr lang="en-US" sz="1600" dirty="0"/>
          </a:p>
          <a:p>
            <a:pPr algn="just"/>
            <a:r>
              <a:rPr lang="en-US" sz="1600" dirty="0"/>
              <a:t>The EPC provider actively supports the Client in the implementation of an energy management system during the contract period and eventually after the contract period by agreement. This helps sustain the benefits from the project even after the contract period.</a:t>
            </a:r>
          </a:p>
          <a:p>
            <a:pPr algn="just"/>
            <a:endParaRPr lang="en-US" sz="1600" dirty="0"/>
          </a:p>
          <a:p>
            <a:pPr algn="just"/>
            <a:r>
              <a:rPr lang="en-US" sz="1600" b="1" dirty="0"/>
              <a:t>5. The relationship between the EPC provider and the Client is long‐term, fair and transparent</a:t>
            </a:r>
          </a:p>
          <a:p>
            <a:pPr algn="just"/>
            <a:endParaRPr lang="en-US" sz="1600" dirty="0"/>
          </a:p>
          <a:p>
            <a:pPr algn="just"/>
            <a:r>
              <a:rPr lang="en-US" sz="1600" dirty="0"/>
              <a:t>The EPC provider works closely with the Client as partners with the common objective of achieving the contractually agreed level of savings. The EPC provider strives to keep its relationship long‐term, fair and transparent.</a:t>
            </a:r>
          </a:p>
          <a:p>
            <a:pPr algn="just"/>
            <a:endParaRPr lang="en-US" sz="1600" dirty="0"/>
          </a:p>
          <a:p>
            <a:pPr algn="just"/>
            <a:r>
              <a:rPr lang="en-US" sz="1600" dirty="0"/>
              <a:t>Both the EPC provider and the Client provide access to their project‐relevant information in a clear manner and both fulfil their obligations according to the contract terms. For instance, the EPC provider is committed to informing the Client about the results of measurement and verification of the savings, while the Client is committed to informing the EPC provider about any changes in the use and operation of its facilities during the contract duration that could affect energy demand.</a:t>
            </a:r>
          </a:p>
          <a:p>
            <a:pPr algn="just"/>
            <a:endParaRPr lang="en-US" sz="1600" dirty="0"/>
          </a:p>
          <a:p>
            <a:pPr algn="just"/>
            <a:r>
              <a:rPr lang="en-US" sz="1600" b="1" dirty="0"/>
              <a:t>6. All steps in the process of the EPC project are conducted lawfully and with integrity</a:t>
            </a:r>
          </a:p>
          <a:p>
            <a:pPr algn="just"/>
            <a:endParaRPr lang="en-US" sz="1600" dirty="0"/>
          </a:p>
          <a:p>
            <a:pPr algn="just"/>
            <a:r>
              <a:rPr lang="en-US" sz="1600" dirty="0"/>
              <a:t>The EPC provider and the Client comply with all laws and regulations that apply to the EPC project in the country in which it is implemented. The EPC provider and the Client avoid conflicts of interest and have a zero‐tolerance policy to corruption and self‐dealing.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81614196"/>
      </p:ext>
    </p:extLst>
  </p:cSld>
  <p:clrMapOvr>
    <a:masterClrMapping/>
  </p:clrMapOvr>
  <mc:AlternateContent xmlns:mc="http://schemas.openxmlformats.org/markup-compatibility/2006" xmlns:p14="http://schemas.microsoft.com/office/powerpoint/2010/main">
    <mc:Choice Requires="p14">
      <p:transition spd="slow" p14:dur="2000" advTm="126372"/>
    </mc:Choice>
    <mc:Fallback xmlns="">
      <p:transition spd="slow" advTm="12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2694" y="875928"/>
            <a:ext cx="8462514" cy="5509200"/>
          </a:xfrm>
          <a:prstGeom prst="rect">
            <a:avLst/>
          </a:prstGeom>
        </p:spPr>
        <p:txBody>
          <a:bodyPr wrap="square">
            <a:spAutoFit/>
          </a:bodyPr>
          <a:lstStyle/>
          <a:p>
            <a:pPr algn="just"/>
            <a:r>
              <a:rPr lang="en-US" sz="1600" b="1" dirty="0"/>
              <a:t>7. The EPC provider supports the Client in financing of EPC project</a:t>
            </a:r>
          </a:p>
          <a:p>
            <a:pPr algn="just"/>
            <a:endParaRPr lang="en-US" sz="1600" dirty="0"/>
          </a:p>
          <a:p>
            <a:pPr algn="just"/>
            <a:r>
              <a:rPr lang="en-US" sz="1600" dirty="0"/>
              <a:t>The EPC provider supports the Client in finding the most suitable solution providing for project financing taking into account the relevant conditions of both parties. The capital to finance the EPC project can either be supplied out of the Client's own funds, by the EPC provider or by a third party. Provision of financing by the EPC provider is an option, not a necessary part of the EPC project.</a:t>
            </a:r>
          </a:p>
          <a:p>
            <a:pPr algn="just"/>
            <a:endParaRPr lang="en-US" sz="1600" dirty="0"/>
          </a:p>
          <a:p>
            <a:pPr algn="just"/>
            <a:r>
              <a:rPr lang="en-US" sz="1600" b="1" dirty="0"/>
              <a:t>8. The EPC provider ensures qualified staff for EPC project implementation</a:t>
            </a:r>
          </a:p>
          <a:p>
            <a:pPr algn="just"/>
            <a:endParaRPr lang="en-US" sz="1600" dirty="0"/>
          </a:p>
          <a:p>
            <a:pPr algn="just"/>
            <a:r>
              <a:rPr lang="en-US" sz="1600" dirty="0"/>
              <a:t>The EPC provider maintains a qualified staff in order to provide the right technical, commercial, legal and financial know‐how and skills. It ensures that its experts have the adequate qualifications and capacities related to the preparation and implementation of</a:t>
            </a:r>
          </a:p>
          <a:p>
            <a:pPr algn="just"/>
            <a:r>
              <a:rPr lang="en-US" sz="1600" dirty="0"/>
              <a:t>the EPC project. Less experience on the Client's side can be balanced by a </a:t>
            </a:r>
            <a:r>
              <a:rPr lang="en-US" sz="1600" dirty="0" err="1"/>
              <a:t>specialised</a:t>
            </a:r>
            <a:r>
              <a:rPr lang="en-US" sz="1600" dirty="0"/>
              <a:t> advisory company (such as an EPC facilitator) that will steer it toward the correct implementation and procurement of the EPC project.</a:t>
            </a:r>
          </a:p>
          <a:p>
            <a:pPr algn="just"/>
            <a:endParaRPr lang="en-US" sz="1600" dirty="0"/>
          </a:p>
          <a:p>
            <a:pPr algn="just"/>
            <a:r>
              <a:rPr lang="en-US" sz="1600" b="1" dirty="0"/>
              <a:t>9. The EPC provider focuses on high quality and care in all phases of project implementation</a:t>
            </a:r>
          </a:p>
          <a:p>
            <a:pPr algn="just"/>
            <a:endParaRPr lang="en-US" sz="1600" dirty="0"/>
          </a:p>
          <a:p>
            <a:pPr algn="just"/>
            <a:r>
              <a:rPr lang="en-US" sz="1600" dirty="0"/>
              <a:t>The EPC provider uses well‐designed procedures, high‐quality and reliable equipment and products, and works with reliable sub‐suppliers. It adheres to the principles of ethical business conduct, meets its obligations towards sub‐suppliers, and conducts itself responsibly with respect to the Client and its representatives.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59492990"/>
      </p:ext>
    </p:extLst>
  </p:cSld>
  <p:clrMapOvr>
    <a:masterClrMapping/>
  </p:clrMapOvr>
  <mc:AlternateContent xmlns:mc="http://schemas.openxmlformats.org/markup-compatibility/2006" xmlns:p14="http://schemas.microsoft.com/office/powerpoint/2010/main">
    <mc:Choice Requires="p14">
      <p:transition spd="slow" p14:dur="2000" advTm="147255"/>
    </mc:Choice>
    <mc:Fallback xmlns="">
      <p:transition spd="slow" advTm="14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F54-5C5B-4BAD-B102-A1736941620D}"/>
              </a:ext>
            </a:extLst>
          </p:cNvPr>
          <p:cNvSpPr>
            <a:spLocks noGrp="1"/>
          </p:cNvSpPr>
          <p:nvPr>
            <p:ph type="title"/>
          </p:nvPr>
        </p:nvSpPr>
        <p:spPr>
          <a:xfrm>
            <a:off x="457199" y="663957"/>
            <a:ext cx="8229600" cy="934599"/>
          </a:xfrm>
        </p:spPr>
        <p:txBody>
          <a:bodyPr>
            <a:normAutofit/>
          </a:bodyPr>
          <a:lstStyle/>
          <a:p>
            <a:r>
              <a:rPr lang="en-GB" sz="4800" spc="300" dirty="0">
                <a:solidFill>
                  <a:srgbClr val="053062"/>
                </a:solidFill>
                <a:latin typeface="ProximaNova-Extrabld"/>
              </a:rPr>
              <a:t>Cont</a:t>
            </a:r>
            <a:r>
              <a:rPr lang="en-HK" sz="4800" spc="300" dirty="0">
                <a:solidFill>
                  <a:srgbClr val="053062"/>
                </a:solidFill>
                <a:latin typeface="ProximaNova-Extrabld"/>
              </a:rPr>
              <a:t>act</a:t>
            </a:r>
            <a:r>
              <a:rPr lang="fr-BE" sz="4800" spc="300" dirty="0">
                <a:solidFill>
                  <a:srgbClr val="053062"/>
                </a:solidFill>
                <a:latin typeface="ProximaNova-Extrabld"/>
              </a:rPr>
              <a:t> us</a:t>
            </a:r>
            <a:r>
              <a:rPr lang="en-GB" sz="4800" spc="300" dirty="0">
                <a:solidFill>
                  <a:srgbClr val="053062"/>
                </a:solidFill>
                <a:latin typeface="ProximaNova-Extrabld"/>
              </a:rPr>
              <a:t>!</a:t>
            </a:r>
          </a:p>
        </p:txBody>
      </p:sp>
      <p:sp>
        <p:nvSpPr>
          <p:cNvPr id="3" name="Slide Number Placeholder 2">
            <a:extLst>
              <a:ext uri="{FF2B5EF4-FFF2-40B4-BE49-F238E27FC236}">
                <a16:creationId xmlns:a16="http://schemas.microsoft.com/office/drawing/2014/main" id="{EA420317-E8EA-4414-A281-A01F79C16404}"/>
              </a:ext>
            </a:extLst>
          </p:cNvPr>
          <p:cNvSpPr>
            <a:spLocks noGrp="1"/>
          </p:cNvSpPr>
          <p:nvPr>
            <p:ph type="sldNum" sz="quarter" idx="4"/>
          </p:nvPr>
        </p:nvSpPr>
        <p:spPr>
          <a:xfrm>
            <a:off x="3485466" y="5376831"/>
            <a:ext cx="2133600" cy="365125"/>
          </a:xfrm>
        </p:spPr>
        <p:txBody>
          <a:bodyPr/>
          <a:lstStyle/>
          <a:p>
            <a:fld id="{4E6B386F-75EA-2347-AA44-8123F513AD26}" type="slidenum">
              <a:rPr lang="en-US" smtClean="0"/>
              <a:pPr/>
              <a:t>7</a:t>
            </a:fld>
            <a:endParaRPr lang="en-US" dirty="0"/>
          </a:p>
        </p:txBody>
      </p:sp>
      <p:sp>
        <p:nvSpPr>
          <p:cNvPr id="5" name="TextBox 4">
            <a:extLst>
              <a:ext uri="{FF2B5EF4-FFF2-40B4-BE49-F238E27FC236}">
                <a16:creationId xmlns:a16="http://schemas.microsoft.com/office/drawing/2014/main" id="{65FDE5C5-0BAE-42C9-9A5A-A907D7B9A0FB}"/>
              </a:ext>
            </a:extLst>
          </p:cNvPr>
          <p:cNvSpPr txBox="1"/>
          <p:nvPr/>
        </p:nvSpPr>
        <p:spPr>
          <a:xfrm>
            <a:off x="3802688" y="4316965"/>
            <a:ext cx="2471841" cy="1018869"/>
          </a:xfrm>
          <a:prstGeom prst="rect">
            <a:avLst/>
          </a:prstGeom>
          <a:noFill/>
        </p:spPr>
        <p:txBody>
          <a:bodyPr wrap="square" rtlCol="0">
            <a:spAutoFit/>
          </a:bodyPr>
          <a:lstStyle/>
          <a:p>
            <a:r>
              <a:rPr lang="fr-BE" dirty="0">
                <a:solidFill>
                  <a:srgbClr val="053062"/>
                </a:solidFill>
                <a:latin typeface="ProximaNova-Regular"/>
                <a:hlinkClick r:id="rId2">
                  <a:extLst>
                    <a:ext uri="{A12FA001-AC4F-418D-AE19-62706E023703}">
                      <ahyp:hlinkClr xmlns:ahyp="http://schemas.microsoft.com/office/drawing/2018/hyperlinkcolor" val="tx"/>
                    </a:ext>
                  </a:extLst>
                </a:hlinkClick>
              </a:rPr>
              <a:t>www.meetmed.org</a:t>
            </a:r>
            <a:br>
              <a:rPr lang="fr-BE" dirty="0">
                <a:solidFill>
                  <a:srgbClr val="053062"/>
                </a:solidFill>
                <a:latin typeface="ProximaNova-Regular"/>
              </a:rPr>
            </a:br>
            <a:r>
              <a:rPr lang="en-HK" dirty="0" err="1">
                <a:solidFill>
                  <a:srgbClr val="053062"/>
                </a:solidFill>
                <a:latin typeface="ProximaNova-Regular"/>
              </a:rPr>
              <a:t>meetMED</a:t>
            </a:r>
            <a:r>
              <a:rPr lang="fr-BE" dirty="0">
                <a:solidFill>
                  <a:srgbClr val="053062"/>
                </a:solidFill>
                <a:latin typeface="ProximaNova-Regular"/>
              </a:rPr>
              <a:t> Project</a:t>
            </a:r>
          </a:p>
          <a:p>
            <a:pPr>
              <a:lnSpc>
                <a:spcPct val="150000"/>
              </a:lnSpc>
            </a:pPr>
            <a:r>
              <a:rPr lang="fr-BE" dirty="0">
                <a:solidFill>
                  <a:srgbClr val="053062"/>
                </a:solidFill>
              </a:rPr>
              <a:t>@meetmed1</a:t>
            </a:r>
          </a:p>
        </p:txBody>
      </p:sp>
      <p:pic>
        <p:nvPicPr>
          <p:cNvPr id="1026" name="Picture 2" descr="Risultati immagini per twitter icon">
            <a:extLst>
              <a:ext uri="{FF2B5EF4-FFF2-40B4-BE49-F238E27FC236}">
                <a16:creationId xmlns:a16="http://schemas.microsoft.com/office/drawing/2014/main" id="{220DD3D0-2276-433F-90BA-E2E1A10EAE9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29647" y="5033486"/>
            <a:ext cx="261092" cy="26109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1">
            <a:extLst>
              <a:ext uri="{FF2B5EF4-FFF2-40B4-BE49-F238E27FC236}">
                <a16:creationId xmlns:a16="http://schemas.microsoft.com/office/drawing/2014/main" id="{C18DE317-50F1-4796-AB3C-F071367D13DA}"/>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3626188" y="4671083"/>
            <a:ext cx="221957" cy="231224"/>
          </a:xfrm>
          <a:prstGeom prst="rect">
            <a:avLst/>
          </a:prstGeom>
          <a:solidFill>
            <a:srgbClr val="FFFFFF"/>
          </a:solidFill>
          <a:ln w="9525">
            <a:noFill/>
            <a:miter lim="800000"/>
            <a:headEnd/>
            <a:tailEnd/>
          </a:ln>
        </p:spPr>
      </p:pic>
      <p:pic>
        <p:nvPicPr>
          <p:cNvPr id="12" name="Picture 11">
            <a:extLst>
              <a:ext uri="{FF2B5EF4-FFF2-40B4-BE49-F238E27FC236}">
                <a16:creationId xmlns:a16="http://schemas.microsoft.com/office/drawing/2014/main" id="{0819FC41-4E2F-4914-911A-6839537CEE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5" b="93213" l="9211" r="92544">
                        <a14:foregroundMark x1="67982" y1="70136" x2="67982" y2="70136"/>
                      </a14:backgroundRemoval>
                    </a14:imgEffect>
                    <a14:imgEffect>
                      <a14:brightnessContrast contrast="-40000"/>
                    </a14:imgEffect>
                  </a14:imgLayer>
                </a14:imgProps>
              </a:ext>
            </a:extLst>
          </a:blip>
          <a:stretch>
            <a:fillRect/>
          </a:stretch>
        </p:blipFill>
        <p:spPr>
          <a:xfrm>
            <a:off x="3540114" y="4332828"/>
            <a:ext cx="332603" cy="322392"/>
          </a:xfrm>
          <a:prstGeom prst="rect">
            <a:avLst/>
          </a:prstGeom>
        </p:spPr>
      </p:pic>
      <p:sp>
        <p:nvSpPr>
          <p:cNvPr id="6" name="TextBox 5">
            <a:extLst>
              <a:ext uri="{FF2B5EF4-FFF2-40B4-BE49-F238E27FC236}">
                <a16:creationId xmlns:a16="http://schemas.microsoft.com/office/drawing/2014/main" id="{EF99B0BC-6FA7-446A-9802-F48C1DCA66E5}"/>
              </a:ext>
            </a:extLst>
          </p:cNvPr>
          <p:cNvSpPr txBox="1"/>
          <p:nvPr/>
        </p:nvSpPr>
        <p:spPr>
          <a:xfrm>
            <a:off x="2290439" y="2951664"/>
            <a:ext cx="4474345" cy="1246495"/>
          </a:xfrm>
          <a:prstGeom prst="rect">
            <a:avLst/>
          </a:prstGeom>
          <a:noFill/>
        </p:spPr>
        <p:txBody>
          <a:bodyPr wrap="square" rtlCol="0">
            <a:spAutoFit/>
          </a:bodyPr>
          <a:lstStyle/>
          <a:p>
            <a:r>
              <a:rPr lang="en-US" sz="2500" dirty="0">
                <a:solidFill>
                  <a:srgbClr val="053063"/>
                </a:solidFill>
                <a:latin typeface="ProximaNova-Regular"/>
                <a:cs typeface="Arial"/>
              </a:rPr>
              <a:t>For any inquires or comments, please don’t hesitate to contact us</a:t>
            </a:r>
          </a:p>
        </p:txBody>
      </p:sp>
      <p:pic>
        <p:nvPicPr>
          <p:cNvPr id="9" name="Picture 8">
            <a:extLst>
              <a:ext uri="{FF2B5EF4-FFF2-40B4-BE49-F238E27FC236}">
                <a16:creationId xmlns:a16="http://schemas.microsoft.com/office/drawing/2014/main" id="{84F2866E-3FC9-4D55-A5D7-E7FAA5E770F8}"/>
              </a:ext>
            </a:extLst>
          </p:cNvPr>
          <p:cNvPicPr>
            <a:picLocks noChangeAspect="1"/>
          </p:cNvPicPr>
          <p:nvPr/>
        </p:nvPicPr>
        <p:blipFill>
          <a:blip r:embed="rId7"/>
          <a:stretch>
            <a:fillRect/>
          </a:stretch>
        </p:blipFill>
        <p:spPr>
          <a:xfrm>
            <a:off x="585931" y="5736410"/>
            <a:ext cx="3409016" cy="800239"/>
          </a:xfrm>
          <a:prstGeom prst="rect">
            <a:avLst/>
          </a:prstGeom>
        </p:spPr>
      </p:pic>
      <p:pic>
        <p:nvPicPr>
          <p:cNvPr id="10" name="Picture 9">
            <a:extLst>
              <a:ext uri="{FF2B5EF4-FFF2-40B4-BE49-F238E27FC236}">
                <a16:creationId xmlns:a16="http://schemas.microsoft.com/office/drawing/2014/main" id="{8935E1E6-A6DF-4F31-B004-E56999AAB25E}"/>
              </a:ext>
            </a:extLst>
          </p:cNvPr>
          <p:cNvPicPr>
            <a:picLocks noChangeAspect="1"/>
          </p:cNvPicPr>
          <p:nvPr/>
        </p:nvPicPr>
        <p:blipFill>
          <a:blip r:embed="rId8"/>
          <a:stretch>
            <a:fillRect/>
          </a:stretch>
        </p:blipFill>
        <p:spPr>
          <a:xfrm>
            <a:off x="2290439" y="1765087"/>
            <a:ext cx="4631884" cy="1099979"/>
          </a:xfrm>
          <a:prstGeom prst="rect">
            <a:avLst/>
          </a:prstGeom>
        </p:spPr>
      </p:pic>
    </p:spTree>
    <p:extLst>
      <p:ext uri="{BB962C8B-B14F-4D97-AF65-F5344CB8AC3E}">
        <p14:creationId xmlns:p14="http://schemas.microsoft.com/office/powerpoint/2010/main" val="2306590870"/>
      </p:ext>
    </p:extLst>
  </p:cSld>
  <p:clrMapOvr>
    <a:masterClrMapping/>
  </p:clrMapOvr>
</p:sld>
</file>

<file path=ppt/theme/theme1.xml><?xml version="1.0" encoding="utf-8"?>
<a:theme xmlns:a="http://schemas.openxmlformats.org/drawingml/2006/main" name="meetMED_Theme_2">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meetMED color theme">
      <a:dk1>
        <a:sysClr val="windowText" lastClr="000000"/>
      </a:dk1>
      <a:lt1>
        <a:sysClr val="window" lastClr="FFFFFF"/>
      </a:lt1>
      <a:dk2>
        <a:srgbClr val="08224F"/>
      </a:dk2>
      <a:lt2>
        <a:srgbClr val="E0E0E0"/>
      </a:lt2>
      <a:accent1>
        <a:srgbClr val="189A3A"/>
      </a:accent1>
      <a:accent2>
        <a:srgbClr val="08224F"/>
      </a:accent2>
      <a:accent3>
        <a:srgbClr val="FECD09"/>
      </a:accent3>
      <a:accent4>
        <a:srgbClr val="0C6374"/>
      </a:accent4>
      <a:accent5>
        <a:srgbClr val="F06E2E"/>
      </a:accent5>
      <a:accent6>
        <a:srgbClr val="8DCB8C"/>
      </a:accent6>
      <a:hlink>
        <a:srgbClr val="0C6374"/>
      </a:hlink>
      <a:folHlink>
        <a:srgbClr val="F06E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meetMED_Theme_2.thmx</Template>
  <TotalTime>6120</TotalTime>
  <Words>1025</Words>
  <Application>Microsoft Macintosh PowerPoint</Application>
  <PresentationFormat>On-screen Show (4:3)</PresentationFormat>
  <Paragraphs>54</Paragraphs>
  <Slides>7</Slides>
  <Notes>1</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Calibri Light</vt:lpstr>
      <vt:lpstr>Proxima Nova Extra Bold</vt:lpstr>
      <vt:lpstr>ProximaNova-Extrabld</vt:lpstr>
      <vt:lpstr>ProximaNova-Regular</vt:lpstr>
      <vt:lpstr>meetMED_Theme_2</vt:lpstr>
      <vt:lpstr>Custom Design</vt:lpstr>
      <vt:lpstr>European Code of Conduct for Energy Performance Contracting</vt:lpstr>
      <vt:lpstr>PowerPoint Presentation</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Filipa</dc:creator>
  <cp:lastModifiedBy>Microsoft Office User</cp:lastModifiedBy>
  <cp:revision>235</cp:revision>
  <dcterms:created xsi:type="dcterms:W3CDTF">2018-09-19T13:21:33Z</dcterms:created>
  <dcterms:modified xsi:type="dcterms:W3CDTF">2021-12-21T12:59:06Z</dcterms:modified>
</cp:coreProperties>
</file>