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2"/>
  </p:notesMasterIdLst>
  <p:handoutMasterIdLst>
    <p:handoutMasterId r:id="rId13"/>
  </p:handoutMasterIdLst>
  <p:sldIdLst>
    <p:sldId id="284" r:id="rId6"/>
    <p:sldId id="609" r:id="rId7"/>
    <p:sldId id="617" r:id="rId8"/>
    <p:sldId id="618" r:id="rId9"/>
    <p:sldId id="610" r:id="rId10"/>
    <p:sldId id="619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Giallombardo" initials="AG" lastIdx="3" clrIdx="0">
    <p:extLst>
      <p:ext uri="{19B8F6BF-5375-455C-9EA6-DF929625EA0E}">
        <p15:presenceInfo xmlns:p15="http://schemas.microsoft.com/office/powerpoint/2012/main" userId="8eaf304e2ee27c72" providerId="Windows Live"/>
      </p:ext>
    </p:extLst>
  </p:cmAuthor>
  <p:cmAuthor id="2" name="yasmeen.oraby@rcreee.org" initials="y" lastIdx="1" clrIdx="1">
    <p:extLst>
      <p:ext uri="{19B8F6BF-5375-455C-9EA6-DF929625EA0E}">
        <p15:presenceInfo xmlns:p15="http://schemas.microsoft.com/office/powerpoint/2012/main" userId="yasmeen.oraby@rcreee.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15E69-8292-4037-B9F5-73899CB9C534}" v="207" dt="2022-03-25T10:13:18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3"/>
    <p:restoredTop sz="89886" autoAdjust="0"/>
  </p:normalViewPr>
  <p:slideViewPr>
    <p:cSldViewPr snapToGrid="0" snapToObjects="1">
      <p:cViewPr varScale="1">
        <p:scale>
          <a:sx n="60" d="100"/>
          <a:sy n="60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6D75A83-B0A0-F941-9E84-37C674E8AF5E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42C75D0-4E5A-B147-9DD3-9A65C28A77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4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451F39B-BE8A-F84A-9EC6-B803D69CDF8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00E55C-1D1D-4F47-9F17-CF18EB29C25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65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9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7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58394"/>
            <a:ext cx="7772400" cy="1470025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6811"/>
            <a:ext cx="6400800" cy="15359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48847"/>
            <a:ext cx="2057400" cy="5277316"/>
          </a:xfrm>
        </p:spPr>
        <p:txBody>
          <a:bodyPr vert="eaVert"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48847"/>
            <a:ext cx="6019800" cy="5277316"/>
          </a:xfrm>
        </p:spPr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7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067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9946"/>
            <a:ext cx="6400800" cy="13608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pic>
        <p:nvPicPr>
          <p:cNvPr id="7" name="Picture 6" descr="meetMED-fullcolor-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504" y="-232953"/>
            <a:ext cx="5863464" cy="2290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94440" y="202882"/>
            <a:ext cx="6755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Mitigation Enabling Energy Transition in the </a:t>
            </a:r>
            <a:r>
              <a:rPr lang="en-US" sz="1400" b="1" dirty="0" err="1">
                <a:solidFill>
                  <a:srgbClr val="189A3A"/>
                </a:solidFill>
                <a:latin typeface="Arial"/>
                <a:cs typeface="Arial"/>
              </a:rPr>
              <a:t>MEDiterranean</a:t>
            </a:r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 region – Phase II </a:t>
            </a:r>
            <a:endParaRPr lang="en-US" sz="1400" b="1" dirty="0">
              <a:solidFill>
                <a:srgbClr val="189A3A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1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tx2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tx2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2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4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6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3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4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362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8363"/>
            <a:ext cx="5111750" cy="5028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30412"/>
            <a:ext cx="3008313" cy="3866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0995"/>
            <a:ext cx="5486400" cy="36065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6479" y="614"/>
            <a:ext cx="9150479" cy="6434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11" y="-65513"/>
            <a:ext cx="1816728" cy="7095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63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88737"/>
            <a:ext cx="8229600" cy="3863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7AF10-288E-486E-A9D8-2C6FCAA60A34}"/>
              </a:ext>
            </a:extLst>
          </p:cNvPr>
          <p:cNvSpPr txBox="1"/>
          <p:nvPr userDrawn="1"/>
        </p:nvSpPr>
        <p:spPr>
          <a:xfrm>
            <a:off x="545504" y="376673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299473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8224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224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8224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8224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8224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220589"/>
            <a:ext cx="9150479" cy="643437"/>
          </a:xfrm>
          <a:prstGeom prst="rect">
            <a:avLst/>
          </a:prstGeom>
          <a:solidFill>
            <a:srgbClr val="18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meetMED-white-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613" y="6141502"/>
            <a:ext cx="1816729" cy="709564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7107951" y="6327282"/>
            <a:ext cx="1671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www.meetmed.org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6931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8206EC-A050-4025-83C0-1E8A304A09B2}"/>
              </a:ext>
            </a:extLst>
          </p:cNvPr>
          <p:cNvSpPr txBox="1"/>
          <p:nvPr userDrawn="1"/>
        </p:nvSpPr>
        <p:spPr>
          <a:xfrm>
            <a:off x="719432" y="6587027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11601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-11117" y="65866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89A19A6-73AE-AA45-BC5C-BFB34D080C19}"/>
              </a:ext>
            </a:extLst>
          </p:cNvPr>
          <p:cNvSpPr/>
          <p:nvPr/>
        </p:nvSpPr>
        <p:spPr>
          <a:xfrm>
            <a:off x="432277" y="1669262"/>
            <a:ext cx="7499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Rui FRAGOSO/ ADENE (Portugal) / meetMED / T2.2 leader</a:t>
            </a:r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WP2 – </a:t>
            </a:r>
            <a:r>
              <a:rPr lang="en-US" b="1" dirty="0">
                <a:latin typeface="ProximaNova-Regular"/>
                <a:cs typeface="Arial"/>
              </a:rPr>
              <a:t>Strategies and policies - dialog and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Involved target countries</a:t>
            </a:r>
            <a:r>
              <a:rPr lang="en-US" dirty="0">
                <a:latin typeface="ProximaNova-Regular"/>
                <a:cs typeface="Arial"/>
              </a:rPr>
              <a:t>: Algeria, Egypt, Jordan, Libya, Lebanon, Morocco, Palestine, Tunisia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Goal</a:t>
            </a:r>
            <a:r>
              <a:rPr lang="en-US" dirty="0">
                <a:latin typeface="ProximaNova-Regular"/>
                <a:cs typeface="Arial"/>
              </a:rPr>
              <a:t>: Support to policy / decision makers on harmonization of legislation, regulations and standards in buildings’ sector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Main activities</a:t>
            </a:r>
            <a:r>
              <a:rPr lang="en-US" dirty="0">
                <a:latin typeface="ProximaNova-Regular"/>
                <a:cs typeface="Arial"/>
              </a:rPr>
              <a:t>: Establishment of 4 technical working groups; follow-up WP3, WP5 and WP6 (review and technical inputs)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Expected results:</a:t>
            </a:r>
            <a:r>
              <a:rPr lang="en-US" dirty="0">
                <a:latin typeface="ProximaNova-Regular"/>
                <a:cs typeface="Arial"/>
              </a:rPr>
              <a:t> Develop guidelines and best practices on energy efficiency measures in buildings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B4917C1-0411-4311-A010-5F2BF1AE0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4" y="1225393"/>
            <a:ext cx="1724025" cy="1551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grpSp>
        <p:nvGrpSpPr>
          <p:cNvPr id="12" name="Grupo 1">
            <a:extLst>
              <a:ext uri="{FF2B5EF4-FFF2-40B4-BE49-F238E27FC236}">
                <a16:creationId xmlns:a16="http://schemas.microsoft.com/office/drawing/2014/main" id="{7C20FE20-A482-419A-BAD3-54D413C7563D}"/>
              </a:ext>
            </a:extLst>
          </p:cNvPr>
          <p:cNvGrpSpPr/>
          <p:nvPr/>
        </p:nvGrpSpPr>
        <p:grpSpPr>
          <a:xfrm>
            <a:off x="1315988" y="3419300"/>
            <a:ext cx="5987981" cy="342900"/>
            <a:chOff x="561760" y="6137934"/>
            <a:chExt cx="7983975" cy="457200"/>
          </a:xfrm>
        </p:grpSpPr>
        <p:pic>
          <p:nvPicPr>
            <p:cNvPr id="13" name="Picture 4">
              <a:extLst>
                <a:ext uri="{FF2B5EF4-FFF2-40B4-BE49-F238E27FC236}">
                  <a16:creationId xmlns:a16="http://schemas.microsoft.com/office/drawing/2014/main" id="{32E9B444-403E-4328-A241-7B2E4E69C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60" y="6137934"/>
              <a:ext cx="68623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6" name="Picture 6">
              <a:extLst>
                <a:ext uri="{FF2B5EF4-FFF2-40B4-BE49-F238E27FC236}">
                  <a16:creationId xmlns:a16="http://schemas.microsoft.com/office/drawing/2014/main" id="{B350EC62-B2B9-43E7-8E99-49F8C2A92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416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7" name="Picture 8">
              <a:extLst>
                <a:ext uri="{FF2B5EF4-FFF2-40B4-BE49-F238E27FC236}">
                  <a16:creationId xmlns:a16="http://schemas.microsoft.com/office/drawing/2014/main" id="{016D220C-35D3-43A7-A088-BA07689BE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642" y="6137934"/>
              <a:ext cx="68366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8" name="Picture 10">
              <a:extLst>
                <a:ext uri="{FF2B5EF4-FFF2-40B4-BE49-F238E27FC236}">
                  <a16:creationId xmlns:a16="http://schemas.microsoft.com/office/drawing/2014/main" id="{E1C1A24D-1AC0-4D3C-9B51-1541C9556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9728" y="6137934"/>
              <a:ext cx="68607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9" name="Picture 13">
              <a:extLst>
                <a:ext uri="{FF2B5EF4-FFF2-40B4-BE49-F238E27FC236}">
                  <a16:creationId xmlns:a16="http://schemas.microsoft.com/office/drawing/2014/main" id="{F7921F42-341F-4D29-AFCD-264D84602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3224" y="6137934"/>
              <a:ext cx="681515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0" name="Picture 15">
              <a:extLst>
                <a:ext uri="{FF2B5EF4-FFF2-40B4-BE49-F238E27FC236}">
                  <a16:creationId xmlns:a16="http://schemas.microsoft.com/office/drawing/2014/main" id="{AC82C4FA-E491-44AE-A4B5-07EE1113C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2165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1" name="Picture 17">
              <a:extLst>
                <a:ext uri="{FF2B5EF4-FFF2-40B4-BE49-F238E27FC236}">
                  <a16:creationId xmlns:a16="http://schemas.microsoft.com/office/drawing/2014/main" id="{9F124689-A48A-4D98-8180-A92F6BC14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5391" y="6137934"/>
              <a:ext cx="68712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2" name="Picture 19">
              <a:extLst>
                <a:ext uri="{FF2B5EF4-FFF2-40B4-BE49-F238E27FC236}">
                  <a16:creationId xmlns:a16="http://schemas.microsoft.com/office/drawing/2014/main" id="{595C916C-C26A-442E-85F9-364499F57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9935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63887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Structure of all activity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38" name="Picture 2" descr="Logo">
            <a:extLst>
              <a:ext uri="{FF2B5EF4-FFF2-40B4-BE49-F238E27FC236}">
                <a16:creationId xmlns:a16="http://schemas.microsoft.com/office/drawing/2014/main" id="{964E79ED-92F5-49AE-B050-B403A2BEC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05" y="3663146"/>
            <a:ext cx="2397917" cy="52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aixaDeTexto 38">
            <a:extLst>
              <a:ext uri="{FF2B5EF4-FFF2-40B4-BE49-F238E27FC236}">
                <a16:creationId xmlns:a16="http://schemas.microsoft.com/office/drawing/2014/main" id="{29C4A6BE-46FA-456E-AB71-030C2F4884CD}"/>
              </a:ext>
            </a:extLst>
          </p:cNvPr>
          <p:cNvSpPr txBox="1"/>
          <p:nvPr/>
        </p:nvSpPr>
        <p:spPr>
          <a:xfrm>
            <a:off x="440277" y="1527720"/>
            <a:ext cx="8477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 on the </a:t>
            </a:r>
            <a:r>
              <a:rPr lang="en-GB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 from European Union Concerted Actions</a:t>
            </a:r>
            <a:endParaRPr lang="pt-PT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0" name="Imagem 39">
            <a:extLst>
              <a:ext uri="{FF2B5EF4-FFF2-40B4-BE49-F238E27FC236}">
                <a16:creationId xmlns:a16="http://schemas.microsoft.com/office/drawing/2014/main" id="{69051EFD-A186-4016-9932-2FA7F217E1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0164" y="2257734"/>
            <a:ext cx="2558655" cy="601739"/>
          </a:xfrm>
          <a:prstGeom prst="rect">
            <a:avLst/>
          </a:prstGeom>
        </p:spPr>
      </p:pic>
      <p:pic>
        <p:nvPicPr>
          <p:cNvPr id="41" name="Picture 8">
            <a:extLst>
              <a:ext uri="{FF2B5EF4-FFF2-40B4-BE49-F238E27FC236}">
                <a16:creationId xmlns:a16="http://schemas.microsoft.com/office/drawing/2014/main" id="{76441A19-EC3E-4904-84E2-5203627F6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80" y="3596521"/>
            <a:ext cx="2000251" cy="81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riângulo isósceles 41">
            <a:extLst>
              <a:ext uri="{FF2B5EF4-FFF2-40B4-BE49-F238E27FC236}">
                <a16:creationId xmlns:a16="http://schemas.microsoft.com/office/drawing/2014/main" id="{9E99DCCE-E320-4032-BC48-36B3AE264A43}"/>
              </a:ext>
            </a:extLst>
          </p:cNvPr>
          <p:cNvSpPr/>
          <p:nvPr/>
        </p:nvSpPr>
        <p:spPr>
          <a:xfrm>
            <a:off x="3916680" y="2859473"/>
            <a:ext cx="1263702" cy="967512"/>
          </a:xfrm>
          <a:prstGeom prst="triangle">
            <a:avLst>
              <a:gd name="adj" fmla="val 5103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42C06C00-EDE7-482D-81B1-DCC2C2E3A692}"/>
              </a:ext>
            </a:extLst>
          </p:cNvPr>
          <p:cNvSpPr txBox="1"/>
          <p:nvPr/>
        </p:nvSpPr>
        <p:spPr>
          <a:xfrm>
            <a:off x="293912" y="4669749"/>
            <a:ext cx="877057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Enhance and structure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sharing of information and experience from national implementation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promote good practice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activities required of Member States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encourage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dialogue between Member States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common approaches for the effective implementation of particular parts of those directives</a:t>
            </a:r>
            <a:endParaRPr lang="pt-PT" sz="20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9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Structure of all activity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13" name="Immagine 1">
            <a:extLst>
              <a:ext uri="{FF2B5EF4-FFF2-40B4-BE49-F238E27FC236}">
                <a16:creationId xmlns:a16="http://schemas.microsoft.com/office/drawing/2014/main" id="{5633BD50-74C8-4676-A2F0-AB9C2C1D2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26" y="5393718"/>
            <a:ext cx="1435364" cy="1394118"/>
          </a:xfrm>
          <a:prstGeom prst="ellipse">
            <a:avLst/>
          </a:prstGeom>
        </p:spPr>
      </p:pic>
      <p:pic>
        <p:nvPicPr>
          <p:cNvPr id="22" name="Picture 3" descr="A picture containing person, clothing, close&#10;&#10;Description automatically generated">
            <a:extLst>
              <a:ext uri="{FF2B5EF4-FFF2-40B4-BE49-F238E27FC236}">
                <a16:creationId xmlns:a16="http://schemas.microsoft.com/office/drawing/2014/main" id="{3CDF3CC1-34ED-4C31-9316-B5C4EB01CC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026" y="3652699"/>
            <a:ext cx="1392383" cy="1430166"/>
          </a:xfrm>
          <a:prstGeom prst="ellipse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9CEEC3A1-F9A8-4EB8-9F92-7FE69360A839}"/>
              </a:ext>
            </a:extLst>
          </p:cNvPr>
          <p:cNvSpPr txBox="1"/>
          <p:nvPr/>
        </p:nvSpPr>
        <p:spPr>
          <a:xfrm>
            <a:off x="786826" y="2650809"/>
            <a:ext cx="37384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b="1" dirty="0">
                <a:solidFill>
                  <a:srgbClr val="08224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Leading team</a:t>
            </a:r>
          </a:p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Technical Working Groups (WG)</a:t>
            </a:r>
            <a:endParaRPr lang="pt-PT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A6A171C-BCD6-4E7E-B254-5D30118424D2}"/>
              </a:ext>
            </a:extLst>
          </p:cNvPr>
          <p:cNvSpPr txBox="1"/>
          <p:nvPr/>
        </p:nvSpPr>
        <p:spPr>
          <a:xfrm>
            <a:off x="2526440" y="3959157"/>
            <a:ext cx="3518760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latin typeface="Calibri"/>
                <a:ea typeface="Calibri" panose="020F0502020204030204" pitchFamily="34" charset="0"/>
                <a:cs typeface="Arial"/>
              </a:rPr>
              <a:t>WG1</a:t>
            </a:r>
            <a:r>
              <a:rPr lang="en-GB" dirty="0">
                <a:latin typeface="Calibri"/>
                <a:ea typeface="Calibri" panose="020F0502020204030204" pitchFamily="34" charset="0"/>
                <a:cs typeface="Arial"/>
              </a:rPr>
              <a:t> - Energy </a:t>
            </a: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Arial"/>
              </a:rPr>
              <a:t>Efficiency Building Codes</a:t>
            </a:r>
            <a:r>
              <a:rPr lang="en-GB" dirty="0">
                <a:latin typeface="Calibri"/>
                <a:ea typeface="Calibri" panose="020F0502020204030204" pitchFamily="34" charset="0"/>
                <a:cs typeface="Arial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/>
              </a:rPr>
              <a:t> </a:t>
            </a:r>
            <a:endParaRPr lang="pt-PT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Arial"/>
              </a:rPr>
              <a:t>WG3 - </a:t>
            </a: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Arial"/>
              </a:rPr>
              <a:t>(buildings) Labelling and (experts) Training</a:t>
            </a:r>
            <a:endParaRPr lang="pt-PT" sz="1800" dirty="0">
              <a:effectLst/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Picture 10">
            <a:extLst>
              <a:ext uri="{FF2B5EF4-FFF2-40B4-BE49-F238E27FC236}">
                <a16:creationId xmlns:a16="http://schemas.microsoft.com/office/drawing/2014/main" id="{269B3665-77D3-45C0-89BC-CA07CCBA6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67" y="5281139"/>
            <a:ext cx="809718" cy="449245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ADENE - Agência para Energia -">
            <a:extLst>
              <a:ext uri="{FF2B5EF4-FFF2-40B4-BE49-F238E27FC236}">
                <a16:creationId xmlns:a16="http://schemas.microsoft.com/office/drawing/2014/main" id="{80C9EE13-1C60-42D3-AF25-98D3C0BD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02" y="3426047"/>
            <a:ext cx="809718" cy="442149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5F20709D-9755-44C5-BFF2-7B35494FBC25}"/>
              </a:ext>
            </a:extLst>
          </p:cNvPr>
          <p:cNvSpPr txBox="1"/>
          <p:nvPr/>
        </p:nvSpPr>
        <p:spPr>
          <a:xfrm>
            <a:off x="2577374" y="5690667"/>
            <a:ext cx="310389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WG2 -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Renovation </a:t>
            </a:r>
            <a:endParaRPr lang="pt-PT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WG4 -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Financing </a:t>
            </a:r>
            <a:endParaRPr lang="pt-P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7397C257-4021-4026-A399-50F23F954EB7}"/>
              </a:ext>
            </a:extLst>
          </p:cNvPr>
          <p:cNvSpPr txBox="1"/>
          <p:nvPr/>
        </p:nvSpPr>
        <p:spPr>
          <a:xfrm>
            <a:off x="251536" y="1374556"/>
            <a:ext cx="84352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Coordination team with experience from participating and managing different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topics at different EU concerted actions and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leading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different topics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Experts from 8 countries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expertise in different areas in their countries/agencies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E9C3F7A-24A9-4178-93E8-031DCFC5B68C}"/>
              </a:ext>
            </a:extLst>
          </p:cNvPr>
          <p:cNvSpPr txBox="1"/>
          <p:nvPr/>
        </p:nvSpPr>
        <p:spPr>
          <a:xfrm>
            <a:off x="720308" y="4788048"/>
            <a:ext cx="176280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alibri"/>
                <a:ea typeface="Calibri" panose="020F0502020204030204" pitchFamily="34" charset="0"/>
                <a:cs typeface="Arial"/>
              </a:rPr>
              <a:t>Cláudia Monteiro</a:t>
            </a:r>
            <a:endParaRPr lang="pt-PT" sz="1400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8A4B93C-FC56-4D58-9A4C-F7EDCE25F76F}"/>
              </a:ext>
            </a:extLst>
          </p:cNvPr>
          <p:cNvSpPr txBox="1"/>
          <p:nvPr/>
        </p:nvSpPr>
        <p:spPr>
          <a:xfrm>
            <a:off x="720308" y="6542636"/>
            <a:ext cx="176280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alibri"/>
                <a:ea typeface="Calibri" panose="020F0502020204030204" pitchFamily="34" charset="0"/>
                <a:cs typeface="Arial"/>
              </a:rPr>
              <a:t>Anna Maria Sàlama</a:t>
            </a:r>
            <a:endParaRPr lang="pt-PT" sz="14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7C3F606-A59B-4CE6-8BD4-7220BCB97417}"/>
              </a:ext>
            </a:extLst>
          </p:cNvPr>
          <p:cNvSpPr txBox="1"/>
          <p:nvPr/>
        </p:nvSpPr>
        <p:spPr>
          <a:xfrm>
            <a:off x="5871173" y="2650019"/>
            <a:ext cx="32728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b="1" dirty="0">
                <a:solidFill>
                  <a:srgbClr val="08224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Experts</a:t>
            </a:r>
          </a:p>
          <a:p>
            <a:pPr algn="ctr"/>
            <a:r>
              <a:rPr lang="en-GB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[From 5 countries so far]</a:t>
            </a:r>
            <a:endParaRPr lang="pt-PT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FF1ED616-231C-488F-8A8B-31CBD38293ED}"/>
              </a:ext>
            </a:extLst>
          </p:cNvPr>
          <p:cNvSpPr/>
          <p:nvPr/>
        </p:nvSpPr>
        <p:spPr>
          <a:xfrm>
            <a:off x="6088532" y="3950624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12F81D4-C4F0-4C8B-A5C5-00F0872B77F8}"/>
              </a:ext>
            </a:extLst>
          </p:cNvPr>
          <p:cNvSpPr txBox="1"/>
          <p:nvPr/>
        </p:nvSpPr>
        <p:spPr>
          <a:xfrm>
            <a:off x="7523632" y="3918138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2050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FF20968B-9BDC-4EDC-BA4C-0DDBFBB2B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3886095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A5B0E092-6B0F-40AA-A9D2-FC51592E3270}"/>
              </a:ext>
            </a:extLst>
          </p:cNvPr>
          <p:cNvSpPr/>
          <p:nvPr/>
        </p:nvSpPr>
        <p:spPr>
          <a:xfrm>
            <a:off x="6088532" y="4702580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DD1DE6C-58E6-46A7-BE9B-38D288FEF931}"/>
              </a:ext>
            </a:extLst>
          </p:cNvPr>
          <p:cNvSpPr txBox="1"/>
          <p:nvPr/>
        </p:nvSpPr>
        <p:spPr>
          <a:xfrm>
            <a:off x="7523632" y="4670094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21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CCE5A1EA-C714-4128-BF79-AACEBF354F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4638051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CE426B11-314A-4A64-B4B1-DFAC5D7FEF56}"/>
              </a:ext>
            </a:extLst>
          </p:cNvPr>
          <p:cNvSpPr/>
          <p:nvPr/>
        </p:nvSpPr>
        <p:spPr>
          <a:xfrm>
            <a:off x="6088532" y="5537194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DAA3A44-13F7-47A9-8DB9-548A3C9BF2B2}"/>
              </a:ext>
            </a:extLst>
          </p:cNvPr>
          <p:cNvSpPr txBox="1"/>
          <p:nvPr/>
        </p:nvSpPr>
        <p:spPr>
          <a:xfrm>
            <a:off x="7523632" y="5504708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30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71EAC104-3A5D-46D9-B91F-35F4B76AA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5472665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Seta: Para a Direita 30">
            <a:extLst>
              <a:ext uri="{FF2B5EF4-FFF2-40B4-BE49-F238E27FC236}">
                <a16:creationId xmlns:a16="http://schemas.microsoft.com/office/drawing/2014/main" id="{52F4B714-C4EE-4E77-B5F8-E7B80BECDC3D}"/>
              </a:ext>
            </a:extLst>
          </p:cNvPr>
          <p:cNvSpPr/>
          <p:nvPr/>
        </p:nvSpPr>
        <p:spPr>
          <a:xfrm>
            <a:off x="6088532" y="6143746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5F01EA2-1F66-4933-841C-C2EE19A35722}"/>
              </a:ext>
            </a:extLst>
          </p:cNvPr>
          <p:cNvSpPr txBox="1"/>
          <p:nvPr/>
        </p:nvSpPr>
        <p:spPr>
          <a:xfrm>
            <a:off x="7523632" y="6111260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33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A014E826-29AE-4CBE-BA54-511472E5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6079217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18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35" grpId="0" animBg="1"/>
      <p:bldP spid="37" grpId="0" animBg="1"/>
      <p:bldP spid="14" grpId="0"/>
      <p:bldP spid="3" grpId="0" animBg="1"/>
      <p:bldP spid="17" grpId="0"/>
      <p:bldP spid="19" grpId="0" animBg="1"/>
      <p:bldP spid="20" grpId="0"/>
      <p:bldP spid="28" grpId="0" animBg="1"/>
      <p:bldP spid="29" grpId="0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dirty="0"/>
              <a:t>Methodology and Action Plan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58ECE0F-5A6D-499E-9828-03244653E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66" y="2160040"/>
            <a:ext cx="4423833" cy="4389698"/>
          </a:xfrm>
          <a:prstGeom prst="rect">
            <a:avLst/>
          </a:prstGeom>
        </p:spPr>
      </p:pic>
      <p:sp>
        <p:nvSpPr>
          <p:cNvPr id="59" name="CaixaDeTexto 58">
            <a:extLst>
              <a:ext uri="{FF2B5EF4-FFF2-40B4-BE49-F238E27FC236}">
                <a16:creationId xmlns:a16="http://schemas.microsoft.com/office/drawing/2014/main" id="{27B07BA5-9363-48BF-A765-8E5B32B25352}"/>
              </a:ext>
            </a:extLst>
          </p:cNvPr>
          <p:cNvSpPr txBox="1"/>
          <p:nvPr/>
        </p:nvSpPr>
        <p:spPr>
          <a:xfrm>
            <a:off x="1775883" y="1792308"/>
            <a:ext cx="137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Workflow</a:t>
            </a:r>
            <a:endParaRPr lang="en-GB" sz="2000" b="1" dirty="0"/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6AA70823-43B6-48A6-BED9-DC41D5016786}"/>
              </a:ext>
            </a:extLst>
          </p:cNvPr>
          <p:cNvSpPr txBox="1"/>
          <p:nvPr/>
        </p:nvSpPr>
        <p:spPr>
          <a:xfrm>
            <a:off x="5113867" y="2698972"/>
            <a:ext cx="367453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Prepare to present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results from existing initiatives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(best practices)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Perform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questions and surveys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Develop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small studies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Interviews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Invitation to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external speakers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Setup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additional topics / working groups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Ad-hoc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meetings/webinars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869A1F7F-7489-4BD8-B4B6-9C6D6A11CF6E}"/>
              </a:ext>
            </a:extLst>
          </p:cNvPr>
          <p:cNvSpPr txBox="1"/>
          <p:nvPr/>
        </p:nvSpPr>
        <p:spPr>
          <a:xfrm>
            <a:off x="6722533" y="1781793"/>
            <a:ext cx="8487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Tools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7079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6180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Deliverables and indicators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sp>
        <p:nvSpPr>
          <p:cNvPr id="13" name="Rounded Rectangle 8"/>
          <p:cNvSpPr/>
          <p:nvPr/>
        </p:nvSpPr>
        <p:spPr>
          <a:xfrm>
            <a:off x="519900" y="1779519"/>
            <a:ext cx="5277177" cy="204741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Nova-Regular"/>
              </a:rPr>
              <a:t>D2.2 TASK FORCE NOTES</a:t>
            </a:r>
          </a:p>
          <a:p>
            <a:pPr algn="ctr"/>
            <a:endParaRPr lang="en-US" sz="300" b="1" dirty="0">
              <a:solidFill>
                <a:schemeClr val="tx1"/>
              </a:solidFill>
              <a:latin typeface="ProximaNova-Regular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 of the regional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annual seminars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including the event, concept note and agenda.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meetMED country experts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and case studies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the regional annual seminars. </a:t>
            </a: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Reports with summary of session results</a:t>
            </a:r>
          </a:p>
        </p:txBody>
      </p:sp>
      <p:sp>
        <p:nvSpPr>
          <p:cNvPr id="23" name="Rounded Rectangle 8"/>
          <p:cNvSpPr/>
          <p:nvPr/>
        </p:nvSpPr>
        <p:spPr>
          <a:xfrm>
            <a:off x="6370782" y="2281481"/>
            <a:ext cx="2316018" cy="33262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ProximaNova-Regular"/>
              </a:rPr>
              <a:t>D2.2 INDICATORS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ProximaNova-Regular"/>
            </a:endParaRPr>
          </a:p>
          <a:p>
            <a:pPr algn="ctr"/>
            <a:r>
              <a:rPr lang="en-US" sz="1200" i="0" strike="noStrike" baseline="0" dirty="0">
                <a:latin typeface="Arial Black" panose="020B0A04020102020204" pitchFamily="34" charset="0"/>
                <a:cs typeface="Calibri" panose="020F0502020204030204" pitchFamily="34" charset="0"/>
              </a:rPr>
              <a:t>Number of relevant policies and measures </a:t>
            </a:r>
            <a:r>
              <a:rPr lang="en-US" sz="1400" i="0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proposed to national authorities for adoption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ProximaNova-Regular"/>
            </a:endParaRPr>
          </a:p>
          <a:p>
            <a:pPr algn="ctr"/>
            <a:endParaRPr lang="en-US" sz="1400" b="1" dirty="0">
              <a:solidFill>
                <a:schemeClr val="bg1"/>
              </a:solidFill>
              <a:latin typeface="ProximaNova-Regular"/>
            </a:endParaRPr>
          </a:p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At least </a:t>
            </a:r>
            <a:r>
              <a:rPr lang="en-US" sz="1200" dirty="0">
                <a:latin typeface="Arial Black" panose="020B0A04020102020204" pitchFamily="34" charset="0"/>
                <a:cs typeface="Calibri" panose="020F0502020204030204" pitchFamily="34" charset="0"/>
              </a:rPr>
              <a:t>10 policies proposed for implementation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 8 countries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2A8218AD-D923-408F-8CEA-55EDA9A78E2B}"/>
              </a:ext>
            </a:extLst>
          </p:cNvPr>
          <p:cNvSpPr/>
          <p:nvPr/>
        </p:nvSpPr>
        <p:spPr>
          <a:xfrm>
            <a:off x="2979418" y="3224953"/>
            <a:ext cx="358140" cy="198120"/>
          </a:xfrm>
          <a:prstGeom prst="downArrow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45A9EED3-024D-4B68-B26D-7A834D62C886}"/>
              </a:ext>
            </a:extLst>
          </p:cNvPr>
          <p:cNvSpPr/>
          <p:nvPr/>
        </p:nvSpPr>
        <p:spPr>
          <a:xfrm>
            <a:off x="519900" y="4111239"/>
            <a:ext cx="5277177" cy="22226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Nova-Regular"/>
              </a:rPr>
              <a:t>D2.2 GUIDELINES AND BEST PRACTICES ON ENERGY EFFICIENCY MEASURES IN BUILDINGS </a:t>
            </a:r>
          </a:p>
          <a:p>
            <a:pPr algn="ctr"/>
            <a:endParaRPr lang="en-US" sz="300" b="1" dirty="0">
              <a:solidFill>
                <a:schemeClr val="tx1"/>
              </a:solidFill>
              <a:latin typeface="ProximaNova-Regular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Core team will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draft the guidelines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energy efficiency measures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the results of the working groups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meetMED country experts will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and contribute to the guidelines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energy efficiency measures.</a:t>
            </a: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(On-going)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document embedding the findings from task 2.2</a:t>
            </a:r>
          </a:p>
        </p:txBody>
      </p:sp>
      <p:sp>
        <p:nvSpPr>
          <p:cNvPr id="11" name="Seta: Para Baixo 10">
            <a:extLst>
              <a:ext uri="{FF2B5EF4-FFF2-40B4-BE49-F238E27FC236}">
                <a16:creationId xmlns:a16="http://schemas.microsoft.com/office/drawing/2014/main" id="{7889CAFF-1F80-4ABF-9385-F033D2E9B2E3}"/>
              </a:ext>
            </a:extLst>
          </p:cNvPr>
          <p:cNvSpPr/>
          <p:nvPr/>
        </p:nvSpPr>
        <p:spPr>
          <a:xfrm>
            <a:off x="3055617" y="5727445"/>
            <a:ext cx="358140" cy="19812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7701CB9C-B6C8-44DF-85DB-D57F812C7B21}"/>
              </a:ext>
            </a:extLst>
          </p:cNvPr>
          <p:cNvSpPr/>
          <p:nvPr/>
        </p:nvSpPr>
        <p:spPr>
          <a:xfrm>
            <a:off x="7349721" y="4061291"/>
            <a:ext cx="358140" cy="198120"/>
          </a:xfrm>
          <a:prstGeom prst="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09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-11117" y="65866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4" name="Rettangolo 1">
            <a:extLst>
              <a:ext uri="{FF2B5EF4-FFF2-40B4-BE49-F238E27FC236}">
                <a16:creationId xmlns:a16="http://schemas.microsoft.com/office/drawing/2014/main" id="{AFDAF3ED-6E38-4ADE-BE42-68F2869E43D3}"/>
              </a:ext>
            </a:extLst>
          </p:cNvPr>
          <p:cNvSpPr/>
          <p:nvPr/>
        </p:nvSpPr>
        <p:spPr>
          <a:xfrm>
            <a:off x="659817" y="1594361"/>
            <a:ext cx="7499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First </a:t>
            </a:r>
            <a:r>
              <a:rPr lang="fr-FR" b="1" dirty="0" err="1"/>
              <a:t>achievements</a:t>
            </a:r>
            <a:endParaRPr lang="fr-FR" b="1" dirty="0"/>
          </a:p>
          <a:p>
            <a:endParaRPr lang="fr-F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1</a:t>
            </a:r>
            <a:r>
              <a:rPr lang="en-US" baseline="30000" dirty="0">
                <a:latin typeface="ProximaNova-Regular"/>
                <a:cs typeface="Arial"/>
              </a:rPr>
              <a:t>st</a:t>
            </a:r>
            <a:r>
              <a:rPr lang="en-US" dirty="0">
                <a:latin typeface="ProximaNova-Regular"/>
                <a:cs typeface="Arial"/>
              </a:rPr>
              <a:t> meeting – November 2021 - Introduction to Work Package 2 Activities &amp; Outcomes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Identification of team of experts from each target country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Mapping of topics for discussion and level of interest from target countries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Next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Conclude list of experts (still 3 country remaining)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Further mapping of legislation, regulations, standards and practices within each of the 4 WG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Identify specific needs from each target county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Start mapping (as a 1</a:t>
            </a:r>
            <a:r>
              <a:rPr lang="en-US" baseline="30000" dirty="0">
                <a:latin typeface="ProximaNova-Regular"/>
                <a:cs typeface="Arial"/>
              </a:rPr>
              <a:t>st</a:t>
            </a:r>
            <a:r>
              <a:rPr lang="en-US" dirty="0">
                <a:latin typeface="ProximaNova-Regular"/>
                <a:cs typeface="Arial"/>
              </a:rPr>
              <a:t> approach) which policies can be proposed for each target country</a:t>
            </a:r>
          </a:p>
        </p:txBody>
      </p:sp>
    </p:spTree>
    <p:extLst>
      <p:ext uri="{BB962C8B-B14F-4D97-AF65-F5344CB8AC3E}">
        <p14:creationId xmlns:p14="http://schemas.microsoft.com/office/powerpoint/2010/main" val="3474740821"/>
      </p:ext>
    </p:extLst>
  </p:cSld>
  <p:clrMapOvr>
    <a:masterClrMapping/>
  </p:clrMapOvr>
</p:sld>
</file>

<file path=ppt/theme/theme1.xml><?xml version="1.0" encoding="utf-8"?>
<a:theme xmlns:a="http://schemas.openxmlformats.org/drawingml/2006/main" name="meetMED_Theme_2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704846899F02B4CB5F8FDBF921F67A6" ma:contentTypeVersion="10" ma:contentTypeDescription="Criar um novo documento." ma:contentTypeScope="" ma:versionID="dfd510a150989c1bb76806667a66e23d">
  <xsd:schema xmlns:xsd="http://www.w3.org/2001/XMLSchema" xmlns:xs="http://www.w3.org/2001/XMLSchema" xmlns:p="http://schemas.microsoft.com/office/2006/metadata/properties" xmlns:ns2="5f271e6b-7af6-4c9c-ba93-8b5bd96b329d" xmlns:ns3="6de95a8d-6714-422e-a12a-4d721ed09d0a" targetNamespace="http://schemas.microsoft.com/office/2006/metadata/properties" ma:root="true" ma:fieldsID="8a30538434fad4b9adae2f7a61fba954" ns2:_="" ns3:_="">
    <xsd:import namespace="5f271e6b-7af6-4c9c-ba93-8b5bd96b329d"/>
    <xsd:import namespace="6de95a8d-6714-422e-a12a-4d721ed09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71e6b-7af6-4c9c-ba93-8b5bd96b32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95a8d-6714-422e-a12a-4d721ed09d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0F7D52-5E57-4CD7-AA2B-1ECDE7EC2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271e6b-7af6-4c9c-ba93-8b5bd96b329d"/>
    <ds:schemaRef ds:uri="6de95a8d-6714-422e-a12a-4d721ed09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97A1AD-F9F4-419B-828E-800BF6AB84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769195-B085-4479-BA9F-8765851CD97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meetMED_Theme_2.thmx</Template>
  <TotalTime>3768</TotalTime>
  <Words>508</Words>
  <Application>Microsoft Office PowerPoint</Application>
  <PresentationFormat>Affichage à l'écran (4:3)</PresentationFormat>
  <Paragraphs>84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Proxima Nova Extra Bold</vt:lpstr>
      <vt:lpstr>ProximaNova-Regular</vt:lpstr>
      <vt:lpstr>Wingdings</vt:lpstr>
      <vt:lpstr>meetMED_Theme_2</vt:lpstr>
      <vt:lpstr>Custom Design</vt:lpstr>
      <vt:lpstr>Présentation PowerPoint</vt:lpstr>
      <vt:lpstr>Structure of all activity</vt:lpstr>
      <vt:lpstr>Structure of all activity</vt:lpstr>
      <vt:lpstr>Methodology and Action Plan</vt:lpstr>
      <vt:lpstr>Deliverables and indicators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Filipa</dc:creator>
  <cp:lastModifiedBy>LACOMBE Agathe</cp:lastModifiedBy>
  <cp:revision>116</cp:revision>
  <cp:lastPrinted>2021-04-07T10:49:43Z</cp:lastPrinted>
  <dcterms:created xsi:type="dcterms:W3CDTF">2018-09-19T13:21:33Z</dcterms:created>
  <dcterms:modified xsi:type="dcterms:W3CDTF">2022-03-29T07:04:32Z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0x010100F704846899F02B4CB5F8FDBF921F67A6</vt:lpwstr>
  </property>
</Properties>
</file>