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6"/>
  </p:notesMasterIdLst>
  <p:handoutMasterIdLst>
    <p:handoutMasterId r:id="rId7"/>
  </p:handoutMasterIdLst>
  <p:sldIdLst>
    <p:sldId id="284" r:id="rId3"/>
    <p:sldId id="288" r:id="rId4"/>
    <p:sldId id="291" r:id="rId5"/>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ce Giallombardo" initials="AG" lastIdx="3" clrIdx="0">
    <p:extLst>
      <p:ext uri="{19B8F6BF-5375-455C-9EA6-DF929625EA0E}">
        <p15:presenceInfo xmlns:p15="http://schemas.microsoft.com/office/powerpoint/2012/main" userId="8eaf304e2ee27c72" providerId="Windows Live"/>
      </p:ext>
    </p:extLst>
  </p:cmAuthor>
  <p:cmAuthor id="2" name="yasmeen.oraby@rcreee.org" initials="y" lastIdx="1" clrIdx="1">
    <p:extLst>
      <p:ext uri="{19B8F6BF-5375-455C-9EA6-DF929625EA0E}">
        <p15:presenceInfo xmlns:p15="http://schemas.microsoft.com/office/powerpoint/2012/main" userId="yasmeen.oraby@rcreee.o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9A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43"/>
    <p:restoredTop sz="89886" autoAdjust="0"/>
  </p:normalViewPr>
  <p:slideViewPr>
    <p:cSldViewPr snapToGrid="0" snapToObjects="1">
      <p:cViewPr varScale="1">
        <p:scale>
          <a:sx n="105" d="100"/>
          <a:sy n="105" d="100"/>
        </p:scale>
        <p:origin x="1716" y="12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015E60-C6A1-4F17-BEC6-F54BD2DD5C5F}" type="doc">
      <dgm:prSet loTypeId="urn:microsoft.com/office/officeart/2005/8/layout/hProcess9" loCatId="process" qsTypeId="urn:microsoft.com/office/officeart/2005/8/quickstyle/simple1" qsCatId="simple" csTypeId="urn:microsoft.com/office/officeart/2005/8/colors/accent1_2" csCatId="accent1" phldr="1"/>
      <dgm:spPr/>
    </dgm:pt>
    <dgm:pt modelId="{435EC6E9-E2C6-48F8-8FA8-DEA25231647F}">
      <dgm:prSet phldrT="[Texte]"/>
      <dgm:spPr/>
      <dgm:t>
        <a:bodyPr/>
        <a:lstStyle/>
        <a:p>
          <a:r>
            <a:rPr lang="fr-FR" dirty="0"/>
            <a:t>Engagement </a:t>
          </a:r>
        </a:p>
      </dgm:t>
    </dgm:pt>
    <dgm:pt modelId="{4322C34A-9BD4-48BE-AF61-7B3F4D194360}" type="parTrans" cxnId="{20F2528F-7D69-4CC1-8D28-89671C9749FC}">
      <dgm:prSet/>
      <dgm:spPr/>
      <dgm:t>
        <a:bodyPr/>
        <a:lstStyle/>
        <a:p>
          <a:endParaRPr lang="fr-FR"/>
        </a:p>
      </dgm:t>
    </dgm:pt>
    <dgm:pt modelId="{7627DCDB-1D48-415A-892C-3F9EE9A41410}" type="sibTrans" cxnId="{20F2528F-7D69-4CC1-8D28-89671C9749FC}">
      <dgm:prSet/>
      <dgm:spPr/>
      <dgm:t>
        <a:bodyPr/>
        <a:lstStyle/>
        <a:p>
          <a:endParaRPr lang="fr-FR"/>
        </a:p>
      </dgm:t>
    </dgm:pt>
    <dgm:pt modelId="{9B2A3086-A270-4E52-A6E1-2CE34C44DC74}">
      <dgm:prSet phldrT="[Texte]"/>
      <dgm:spPr/>
      <dgm:t>
        <a:bodyPr/>
        <a:lstStyle/>
        <a:p>
          <a:r>
            <a:rPr lang="fr-FR" dirty="0" err="1"/>
            <a:t>meetMED</a:t>
          </a:r>
          <a:r>
            <a:rPr lang="fr-FR" dirty="0"/>
            <a:t> </a:t>
          </a:r>
          <a:r>
            <a:rPr lang="fr-FR" dirty="0" err="1"/>
            <a:t>weeks</a:t>
          </a:r>
          <a:r>
            <a:rPr lang="fr-FR" dirty="0"/>
            <a:t> </a:t>
          </a:r>
        </a:p>
      </dgm:t>
    </dgm:pt>
    <dgm:pt modelId="{3DC897A1-9259-4365-803A-6D4B4C1CED92}" type="parTrans" cxnId="{8B5C55F1-768F-4344-8FAA-36F2A635F619}">
      <dgm:prSet/>
      <dgm:spPr/>
      <dgm:t>
        <a:bodyPr/>
        <a:lstStyle/>
        <a:p>
          <a:endParaRPr lang="fr-FR"/>
        </a:p>
      </dgm:t>
    </dgm:pt>
    <dgm:pt modelId="{567C1329-3431-4136-B2E8-41D22D6B4DA0}" type="sibTrans" cxnId="{8B5C55F1-768F-4344-8FAA-36F2A635F619}">
      <dgm:prSet/>
      <dgm:spPr/>
      <dgm:t>
        <a:bodyPr/>
        <a:lstStyle/>
        <a:p>
          <a:endParaRPr lang="fr-FR"/>
        </a:p>
      </dgm:t>
    </dgm:pt>
    <dgm:pt modelId="{A7A1235B-7BC3-4F44-ADF5-3927AC8C3A18}">
      <dgm:prSet phldrT="[Texte]"/>
      <dgm:spPr/>
      <dgm:t>
        <a:bodyPr/>
        <a:lstStyle/>
        <a:p>
          <a:r>
            <a:rPr lang="fr-FR" dirty="0"/>
            <a:t>Interactive </a:t>
          </a:r>
          <a:r>
            <a:rPr lang="fr-FR" dirty="0" err="1"/>
            <a:t>website</a:t>
          </a:r>
          <a:endParaRPr lang="fr-FR" dirty="0"/>
        </a:p>
      </dgm:t>
    </dgm:pt>
    <dgm:pt modelId="{52F22323-BC42-41A1-8CD6-B024785BA219}" type="parTrans" cxnId="{729BE775-4990-42DD-A100-44AA1A3070A9}">
      <dgm:prSet/>
      <dgm:spPr/>
      <dgm:t>
        <a:bodyPr/>
        <a:lstStyle/>
        <a:p>
          <a:endParaRPr lang="fr-FR"/>
        </a:p>
      </dgm:t>
    </dgm:pt>
    <dgm:pt modelId="{5315E369-4705-4DB8-85DB-B7DC023CF854}" type="sibTrans" cxnId="{729BE775-4990-42DD-A100-44AA1A3070A9}">
      <dgm:prSet/>
      <dgm:spPr/>
      <dgm:t>
        <a:bodyPr/>
        <a:lstStyle/>
        <a:p>
          <a:endParaRPr lang="fr-FR"/>
        </a:p>
      </dgm:t>
    </dgm:pt>
    <dgm:pt modelId="{A355998F-3600-4908-A9E7-84FB68DAF3FB}" type="pres">
      <dgm:prSet presAssocID="{7B015E60-C6A1-4F17-BEC6-F54BD2DD5C5F}" presName="CompostProcess" presStyleCnt="0">
        <dgm:presLayoutVars>
          <dgm:dir/>
          <dgm:resizeHandles val="exact"/>
        </dgm:presLayoutVars>
      </dgm:prSet>
      <dgm:spPr/>
    </dgm:pt>
    <dgm:pt modelId="{34AB26B0-45F7-40AC-85D4-FC0BC79AF5B4}" type="pres">
      <dgm:prSet presAssocID="{7B015E60-C6A1-4F17-BEC6-F54BD2DD5C5F}" presName="arrow" presStyleLbl="bgShp" presStyleIdx="0" presStyleCnt="1"/>
      <dgm:spPr/>
    </dgm:pt>
    <dgm:pt modelId="{ADC31E1D-22A9-4A4E-910E-BB0B27BD46F1}" type="pres">
      <dgm:prSet presAssocID="{7B015E60-C6A1-4F17-BEC6-F54BD2DD5C5F}" presName="linearProcess" presStyleCnt="0"/>
      <dgm:spPr/>
    </dgm:pt>
    <dgm:pt modelId="{2EAF2FA3-8452-47FA-A702-02E04CE8AC28}" type="pres">
      <dgm:prSet presAssocID="{435EC6E9-E2C6-48F8-8FA8-DEA25231647F}" presName="textNode" presStyleLbl="node1" presStyleIdx="0" presStyleCnt="3">
        <dgm:presLayoutVars>
          <dgm:bulletEnabled val="1"/>
        </dgm:presLayoutVars>
      </dgm:prSet>
      <dgm:spPr/>
    </dgm:pt>
    <dgm:pt modelId="{C61B64DB-D537-4CDF-B6CE-0D20E73D217E}" type="pres">
      <dgm:prSet presAssocID="{7627DCDB-1D48-415A-892C-3F9EE9A41410}" presName="sibTrans" presStyleCnt="0"/>
      <dgm:spPr/>
    </dgm:pt>
    <dgm:pt modelId="{F5DA7866-1830-4DD2-AC9C-A2AE620A7525}" type="pres">
      <dgm:prSet presAssocID="{9B2A3086-A270-4E52-A6E1-2CE34C44DC74}" presName="textNode" presStyleLbl="node1" presStyleIdx="1" presStyleCnt="3">
        <dgm:presLayoutVars>
          <dgm:bulletEnabled val="1"/>
        </dgm:presLayoutVars>
      </dgm:prSet>
      <dgm:spPr/>
    </dgm:pt>
    <dgm:pt modelId="{2DF7210D-5CD7-40C9-9F8C-3273A194E901}" type="pres">
      <dgm:prSet presAssocID="{567C1329-3431-4136-B2E8-41D22D6B4DA0}" presName="sibTrans" presStyleCnt="0"/>
      <dgm:spPr/>
    </dgm:pt>
    <dgm:pt modelId="{5998A362-8D8C-46F1-A7E7-666368A61456}" type="pres">
      <dgm:prSet presAssocID="{A7A1235B-7BC3-4F44-ADF5-3927AC8C3A18}" presName="textNode" presStyleLbl="node1" presStyleIdx="2" presStyleCnt="3">
        <dgm:presLayoutVars>
          <dgm:bulletEnabled val="1"/>
        </dgm:presLayoutVars>
      </dgm:prSet>
      <dgm:spPr/>
    </dgm:pt>
  </dgm:ptLst>
  <dgm:cxnLst>
    <dgm:cxn modelId="{09E3A81F-FFF7-4C0F-AEAC-9CE18147125A}" type="presOf" srcId="{A7A1235B-7BC3-4F44-ADF5-3927AC8C3A18}" destId="{5998A362-8D8C-46F1-A7E7-666368A61456}" srcOrd="0" destOrd="0" presId="urn:microsoft.com/office/officeart/2005/8/layout/hProcess9"/>
    <dgm:cxn modelId="{FA565921-999D-48B8-BF41-D09B4212A0EE}" type="presOf" srcId="{9B2A3086-A270-4E52-A6E1-2CE34C44DC74}" destId="{F5DA7866-1830-4DD2-AC9C-A2AE620A7525}" srcOrd="0" destOrd="0" presId="urn:microsoft.com/office/officeart/2005/8/layout/hProcess9"/>
    <dgm:cxn modelId="{138A6842-D08F-45AA-99BC-98032AB80907}" type="presOf" srcId="{7B015E60-C6A1-4F17-BEC6-F54BD2DD5C5F}" destId="{A355998F-3600-4908-A9E7-84FB68DAF3FB}" srcOrd="0" destOrd="0" presId="urn:microsoft.com/office/officeart/2005/8/layout/hProcess9"/>
    <dgm:cxn modelId="{729BE775-4990-42DD-A100-44AA1A3070A9}" srcId="{7B015E60-C6A1-4F17-BEC6-F54BD2DD5C5F}" destId="{A7A1235B-7BC3-4F44-ADF5-3927AC8C3A18}" srcOrd="2" destOrd="0" parTransId="{52F22323-BC42-41A1-8CD6-B024785BA219}" sibTransId="{5315E369-4705-4DB8-85DB-B7DC023CF854}"/>
    <dgm:cxn modelId="{20F2528F-7D69-4CC1-8D28-89671C9749FC}" srcId="{7B015E60-C6A1-4F17-BEC6-F54BD2DD5C5F}" destId="{435EC6E9-E2C6-48F8-8FA8-DEA25231647F}" srcOrd="0" destOrd="0" parTransId="{4322C34A-9BD4-48BE-AF61-7B3F4D194360}" sibTransId="{7627DCDB-1D48-415A-892C-3F9EE9A41410}"/>
    <dgm:cxn modelId="{1BDB70C5-D491-47DD-AB94-1C4A45F68211}" type="presOf" srcId="{435EC6E9-E2C6-48F8-8FA8-DEA25231647F}" destId="{2EAF2FA3-8452-47FA-A702-02E04CE8AC28}" srcOrd="0" destOrd="0" presId="urn:microsoft.com/office/officeart/2005/8/layout/hProcess9"/>
    <dgm:cxn modelId="{8B5C55F1-768F-4344-8FAA-36F2A635F619}" srcId="{7B015E60-C6A1-4F17-BEC6-F54BD2DD5C5F}" destId="{9B2A3086-A270-4E52-A6E1-2CE34C44DC74}" srcOrd="1" destOrd="0" parTransId="{3DC897A1-9259-4365-803A-6D4B4C1CED92}" sibTransId="{567C1329-3431-4136-B2E8-41D22D6B4DA0}"/>
    <dgm:cxn modelId="{EEFF1F72-F789-45A6-8A4A-27AD931CE885}" type="presParOf" srcId="{A355998F-3600-4908-A9E7-84FB68DAF3FB}" destId="{34AB26B0-45F7-40AC-85D4-FC0BC79AF5B4}" srcOrd="0" destOrd="0" presId="urn:microsoft.com/office/officeart/2005/8/layout/hProcess9"/>
    <dgm:cxn modelId="{3F929427-9D9A-4D8C-B89C-F68D04C7E653}" type="presParOf" srcId="{A355998F-3600-4908-A9E7-84FB68DAF3FB}" destId="{ADC31E1D-22A9-4A4E-910E-BB0B27BD46F1}" srcOrd="1" destOrd="0" presId="urn:microsoft.com/office/officeart/2005/8/layout/hProcess9"/>
    <dgm:cxn modelId="{774FF51A-91AB-4128-BF57-C5384A366B91}" type="presParOf" srcId="{ADC31E1D-22A9-4A4E-910E-BB0B27BD46F1}" destId="{2EAF2FA3-8452-47FA-A702-02E04CE8AC28}" srcOrd="0" destOrd="0" presId="urn:microsoft.com/office/officeart/2005/8/layout/hProcess9"/>
    <dgm:cxn modelId="{E07EB29D-F5B5-40A6-872C-F29943408160}" type="presParOf" srcId="{ADC31E1D-22A9-4A4E-910E-BB0B27BD46F1}" destId="{C61B64DB-D537-4CDF-B6CE-0D20E73D217E}" srcOrd="1" destOrd="0" presId="urn:microsoft.com/office/officeart/2005/8/layout/hProcess9"/>
    <dgm:cxn modelId="{DA885A7D-EB27-4C2C-B5E8-73E48E17EF67}" type="presParOf" srcId="{ADC31E1D-22A9-4A4E-910E-BB0B27BD46F1}" destId="{F5DA7866-1830-4DD2-AC9C-A2AE620A7525}" srcOrd="2" destOrd="0" presId="urn:microsoft.com/office/officeart/2005/8/layout/hProcess9"/>
    <dgm:cxn modelId="{08E1D317-4CA4-4961-A14E-4F1118F4B80A}" type="presParOf" srcId="{ADC31E1D-22A9-4A4E-910E-BB0B27BD46F1}" destId="{2DF7210D-5CD7-40C9-9F8C-3273A194E901}" srcOrd="3" destOrd="0" presId="urn:microsoft.com/office/officeart/2005/8/layout/hProcess9"/>
    <dgm:cxn modelId="{9830DAEA-CECA-4FF5-8209-0493E66CB4A2}" type="presParOf" srcId="{ADC31E1D-22A9-4A4E-910E-BB0B27BD46F1}" destId="{5998A362-8D8C-46F1-A7E7-666368A61456}" srcOrd="4"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015E60-C6A1-4F17-BEC6-F54BD2DD5C5F}" type="doc">
      <dgm:prSet loTypeId="urn:microsoft.com/office/officeart/2005/8/layout/lProcess3" loCatId="process" qsTypeId="urn:microsoft.com/office/officeart/2005/8/quickstyle/simple1" qsCatId="simple" csTypeId="urn:microsoft.com/office/officeart/2005/8/colors/accent1_2" csCatId="accent1" phldr="1"/>
      <dgm:spPr/>
    </dgm:pt>
    <dgm:pt modelId="{435EC6E9-E2C6-48F8-8FA8-DEA25231647F}">
      <dgm:prSet phldrT="[Texte]"/>
      <dgm:spPr/>
      <dgm:t>
        <a:bodyPr/>
        <a:lstStyle/>
        <a:p>
          <a:r>
            <a:rPr lang="fr-FR" dirty="0"/>
            <a:t>Support to </a:t>
          </a:r>
          <a:r>
            <a:rPr lang="fr-FR" dirty="0" err="1"/>
            <a:t>decision</a:t>
          </a:r>
          <a:r>
            <a:rPr lang="fr-FR" dirty="0"/>
            <a:t> </a:t>
          </a:r>
          <a:r>
            <a:rPr lang="fr-FR" dirty="0" err="1"/>
            <a:t>makers</a:t>
          </a:r>
          <a:r>
            <a:rPr lang="fr-FR" dirty="0"/>
            <a:t> in building </a:t>
          </a:r>
          <a:r>
            <a:rPr lang="fr-FR" dirty="0" err="1"/>
            <a:t>sector</a:t>
          </a:r>
          <a:r>
            <a:rPr lang="fr-FR" dirty="0"/>
            <a:t> </a:t>
          </a:r>
        </a:p>
      </dgm:t>
    </dgm:pt>
    <dgm:pt modelId="{4322C34A-9BD4-48BE-AF61-7B3F4D194360}" type="parTrans" cxnId="{20F2528F-7D69-4CC1-8D28-89671C9749FC}">
      <dgm:prSet/>
      <dgm:spPr/>
      <dgm:t>
        <a:bodyPr/>
        <a:lstStyle/>
        <a:p>
          <a:endParaRPr lang="fr-FR"/>
        </a:p>
      </dgm:t>
    </dgm:pt>
    <dgm:pt modelId="{7627DCDB-1D48-415A-892C-3F9EE9A41410}" type="sibTrans" cxnId="{20F2528F-7D69-4CC1-8D28-89671C9749FC}">
      <dgm:prSet/>
      <dgm:spPr/>
      <dgm:t>
        <a:bodyPr/>
        <a:lstStyle/>
        <a:p>
          <a:endParaRPr lang="fr-FR"/>
        </a:p>
      </dgm:t>
    </dgm:pt>
    <dgm:pt modelId="{9B2A3086-A270-4E52-A6E1-2CE34C44DC74}">
      <dgm:prSet phldrT="[Texte]"/>
      <dgm:spPr/>
      <dgm:t>
        <a:bodyPr/>
        <a:lstStyle/>
        <a:p>
          <a:r>
            <a:rPr lang="fr-FR" dirty="0"/>
            <a:t>Support to </a:t>
          </a:r>
          <a:r>
            <a:rPr lang="fr-FR" dirty="0" err="1"/>
            <a:t>decision</a:t>
          </a:r>
          <a:r>
            <a:rPr lang="fr-FR" dirty="0"/>
            <a:t> </a:t>
          </a:r>
          <a:r>
            <a:rPr lang="fr-FR" dirty="0" err="1"/>
            <a:t>makers</a:t>
          </a:r>
          <a:r>
            <a:rPr lang="fr-FR" dirty="0"/>
            <a:t> in </a:t>
          </a:r>
          <a:r>
            <a:rPr lang="fr-FR" dirty="0" err="1"/>
            <a:t>appliances</a:t>
          </a:r>
          <a:r>
            <a:rPr lang="fr-FR" dirty="0"/>
            <a:t> </a:t>
          </a:r>
          <a:r>
            <a:rPr lang="fr-FR" dirty="0" err="1"/>
            <a:t>sector</a:t>
          </a:r>
          <a:r>
            <a:rPr lang="fr-FR" dirty="0"/>
            <a:t> </a:t>
          </a:r>
        </a:p>
      </dgm:t>
    </dgm:pt>
    <dgm:pt modelId="{3DC897A1-9259-4365-803A-6D4B4C1CED92}" type="parTrans" cxnId="{8B5C55F1-768F-4344-8FAA-36F2A635F619}">
      <dgm:prSet/>
      <dgm:spPr/>
      <dgm:t>
        <a:bodyPr/>
        <a:lstStyle/>
        <a:p>
          <a:endParaRPr lang="fr-FR"/>
        </a:p>
      </dgm:t>
    </dgm:pt>
    <dgm:pt modelId="{567C1329-3431-4136-B2E8-41D22D6B4DA0}" type="sibTrans" cxnId="{8B5C55F1-768F-4344-8FAA-36F2A635F619}">
      <dgm:prSet/>
      <dgm:spPr/>
      <dgm:t>
        <a:bodyPr/>
        <a:lstStyle/>
        <a:p>
          <a:endParaRPr lang="fr-FR"/>
        </a:p>
      </dgm:t>
    </dgm:pt>
    <dgm:pt modelId="{A7A1235B-7BC3-4F44-ADF5-3927AC8C3A18}">
      <dgm:prSet phldrT="[Texte]"/>
      <dgm:spPr/>
      <dgm:t>
        <a:bodyPr/>
        <a:lstStyle/>
        <a:p>
          <a:r>
            <a:rPr lang="fr-FR" dirty="0"/>
            <a:t>Support on monitoring / Set up a regional EE </a:t>
          </a:r>
          <a:r>
            <a:rPr lang="fr-FR" dirty="0" err="1"/>
            <a:t>observatory</a:t>
          </a:r>
          <a:r>
            <a:rPr lang="fr-FR" dirty="0"/>
            <a:t> </a:t>
          </a:r>
        </a:p>
      </dgm:t>
    </dgm:pt>
    <dgm:pt modelId="{52F22323-BC42-41A1-8CD6-B024785BA219}" type="parTrans" cxnId="{729BE775-4990-42DD-A100-44AA1A3070A9}">
      <dgm:prSet/>
      <dgm:spPr/>
      <dgm:t>
        <a:bodyPr/>
        <a:lstStyle/>
        <a:p>
          <a:endParaRPr lang="fr-FR"/>
        </a:p>
      </dgm:t>
    </dgm:pt>
    <dgm:pt modelId="{5315E369-4705-4DB8-85DB-B7DC023CF854}" type="sibTrans" cxnId="{729BE775-4990-42DD-A100-44AA1A3070A9}">
      <dgm:prSet/>
      <dgm:spPr/>
      <dgm:t>
        <a:bodyPr/>
        <a:lstStyle/>
        <a:p>
          <a:endParaRPr lang="fr-FR"/>
        </a:p>
      </dgm:t>
    </dgm:pt>
    <dgm:pt modelId="{17D3F705-F012-4612-9562-31A44406CA95}" type="pres">
      <dgm:prSet presAssocID="{7B015E60-C6A1-4F17-BEC6-F54BD2DD5C5F}" presName="Name0" presStyleCnt="0">
        <dgm:presLayoutVars>
          <dgm:chPref val="3"/>
          <dgm:dir/>
          <dgm:animLvl val="lvl"/>
          <dgm:resizeHandles/>
        </dgm:presLayoutVars>
      </dgm:prSet>
      <dgm:spPr/>
    </dgm:pt>
    <dgm:pt modelId="{BFC6AC55-A4FF-4D71-B328-DEF0404D8181}" type="pres">
      <dgm:prSet presAssocID="{435EC6E9-E2C6-48F8-8FA8-DEA25231647F}" presName="horFlow" presStyleCnt="0"/>
      <dgm:spPr/>
    </dgm:pt>
    <dgm:pt modelId="{4D1FFA48-6D05-4D56-8F52-B287900935F3}" type="pres">
      <dgm:prSet presAssocID="{435EC6E9-E2C6-48F8-8FA8-DEA25231647F}" presName="bigChev" presStyleLbl="node1" presStyleIdx="0" presStyleCnt="3" custScaleX="121780"/>
      <dgm:spPr/>
    </dgm:pt>
    <dgm:pt modelId="{19992209-1763-4295-BE55-D6A2AC07E7A2}" type="pres">
      <dgm:prSet presAssocID="{435EC6E9-E2C6-48F8-8FA8-DEA25231647F}" presName="vSp" presStyleCnt="0"/>
      <dgm:spPr/>
    </dgm:pt>
    <dgm:pt modelId="{40F0A46A-54EA-4C9D-A38B-CD7991AF8526}" type="pres">
      <dgm:prSet presAssocID="{9B2A3086-A270-4E52-A6E1-2CE34C44DC74}" presName="horFlow" presStyleCnt="0"/>
      <dgm:spPr/>
    </dgm:pt>
    <dgm:pt modelId="{44D891D3-AF84-45BE-A244-311E0BF1B3C6}" type="pres">
      <dgm:prSet presAssocID="{9B2A3086-A270-4E52-A6E1-2CE34C44DC74}" presName="bigChev" presStyleLbl="node1" presStyleIdx="1" presStyleCnt="3" custScaleX="119264"/>
      <dgm:spPr/>
    </dgm:pt>
    <dgm:pt modelId="{303E102B-4FB1-43DE-8531-1D9DA7623641}" type="pres">
      <dgm:prSet presAssocID="{9B2A3086-A270-4E52-A6E1-2CE34C44DC74}" presName="vSp" presStyleCnt="0"/>
      <dgm:spPr/>
    </dgm:pt>
    <dgm:pt modelId="{A692FDCE-3B4D-44C1-95A8-CFB95838E303}" type="pres">
      <dgm:prSet presAssocID="{A7A1235B-7BC3-4F44-ADF5-3927AC8C3A18}" presName="horFlow" presStyleCnt="0"/>
      <dgm:spPr/>
    </dgm:pt>
    <dgm:pt modelId="{149B7A40-B1FF-4D1B-BF2F-B2D543841688}" type="pres">
      <dgm:prSet presAssocID="{A7A1235B-7BC3-4F44-ADF5-3927AC8C3A18}" presName="bigChev" presStyleLbl="node1" presStyleIdx="2" presStyleCnt="3" custScaleX="119187"/>
      <dgm:spPr/>
    </dgm:pt>
  </dgm:ptLst>
  <dgm:cxnLst>
    <dgm:cxn modelId="{6C4F7955-EE5B-493E-B5BC-05738939F541}" type="presOf" srcId="{A7A1235B-7BC3-4F44-ADF5-3927AC8C3A18}" destId="{149B7A40-B1FF-4D1B-BF2F-B2D543841688}" srcOrd="0" destOrd="0" presId="urn:microsoft.com/office/officeart/2005/8/layout/lProcess3"/>
    <dgm:cxn modelId="{729BE775-4990-42DD-A100-44AA1A3070A9}" srcId="{7B015E60-C6A1-4F17-BEC6-F54BD2DD5C5F}" destId="{A7A1235B-7BC3-4F44-ADF5-3927AC8C3A18}" srcOrd="2" destOrd="0" parTransId="{52F22323-BC42-41A1-8CD6-B024785BA219}" sibTransId="{5315E369-4705-4DB8-85DB-B7DC023CF854}"/>
    <dgm:cxn modelId="{20F2528F-7D69-4CC1-8D28-89671C9749FC}" srcId="{7B015E60-C6A1-4F17-BEC6-F54BD2DD5C5F}" destId="{435EC6E9-E2C6-48F8-8FA8-DEA25231647F}" srcOrd="0" destOrd="0" parTransId="{4322C34A-9BD4-48BE-AF61-7B3F4D194360}" sibTransId="{7627DCDB-1D48-415A-892C-3F9EE9A41410}"/>
    <dgm:cxn modelId="{CA6956BA-6B19-49A4-BEE0-097E8E2EFDFF}" type="presOf" srcId="{435EC6E9-E2C6-48F8-8FA8-DEA25231647F}" destId="{4D1FFA48-6D05-4D56-8F52-B287900935F3}" srcOrd="0" destOrd="0" presId="urn:microsoft.com/office/officeart/2005/8/layout/lProcess3"/>
    <dgm:cxn modelId="{546ADEBA-A086-4BDC-A52A-8F062158027D}" type="presOf" srcId="{7B015E60-C6A1-4F17-BEC6-F54BD2DD5C5F}" destId="{17D3F705-F012-4612-9562-31A44406CA95}" srcOrd="0" destOrd="0" presId="urn:microsoft.com/office/officeart/2005/8/layout/lProcess3"/>
    <dgm:cxn modelId="{B63847C5-57BC-46E9-AF59-142A318F5DBF}" type="presOf" srcId="{9B2A3086-A270-4E52-A6E1-2CE34C44DC74}" destId="{44D891D3-AF84-45BE-A244-311E0BF1B3C6}" srcOrd="0" destOrd="0" presId="urn:microsoft.com/office/officeart/2005/8/layout/lProcess3"/>
    <dgm:cxn modelId="{8B5C55F1-768F-4344-8FAA-36F2A635F619}" srcId="{7B015E60-C6A1-4F17-BEC6-F54BD2DD5C5F}" destId="{9B2A3086-A270-4E52-A6E1-2CE34C44DC74}" srcOrd="1" destOrd="0" parTransId="{3DC897A1-9259-4365-803A-6D4B4C1CED92}" sibTransId="{567C1329-3431-4136-B2E8-41D22D6B4DA0}"/>
    <dgm:cxn modelId="{5952FB92-9BF1-4A5E-AF1B-04E0BDE6524B}" type="presParOf" srcId="{17D3F705-F012-4612-9562-31A44406CA95}" destId="{BFC6AC55-A4FF-4D71-B328-DEF0404D8181}" srcOrd="0" destOrd="0" presId="urn:microsoft.com/office/officeart/2005/8/layout/lProcess3"/>
    <dgm:cxn modelId="{015B31A9-DDA3-470E-9E25-B6C507E740A4}" type="presParOf" srcId="{BFC6AC55-A4FF-4D71-B328-DEF0404D8181}" destId="{4D1FFA48-6D05-4D56-8F52-B287900935F3}" srcOrd="0" destOrd="0" presId="urn:microsoft.com/office/officeart/2005/8/layout/lProcess3"/>
    <dgm:cxn modelId="{30675DCF-6B6A-4026-9CC4-B5B319CF7D91}" type="presParOf" srcId="{17D3F705-F012-4612-9562-31A44406CA95}" destId="{19992209-1763-4295-BE55-D6A2AC07E7A2}" srcOrd="1" destOrd="0" presId="urn:microsoft.com/office/officeart/2005/8/layout/lProcess3"/>
    <dgm:cxn modelId="{41DAE5AE-CA71-49CF-8C5A-81A71E6C7D1F}" type="presParOf" srcId="{17D3F705-F012-4612-9562-31A44406CA95}" destId="{40F0A46A-54EA-4C9D-A38B-CD7991AF8526}" srcOrd="2" destOrd="0" presId="urn:microsoft.com/office/officeart/2005/8/layout/lProcess3"/>
    <dgm:cxn modelId="{D5D05071-1050-460F-9814-B29E910BA789}" type="presParOf" srcId="{40F0A46A-54EA-4C9D-A38B-CD7991AF8526}" destId="{44D891D3-AF84-45BE-A244-311E0BF1B3C6}" srcOrd="0" destOrd="0" presId="urn:microsoft.com/office/officeart/2005/8/layout/lProcess3"/>
    <dgm:cxn modelId="{D5A9C21B-6FC5-4078-92D7-C7E30B4071E0}" type="presParOf" srcId="{17D3F705-F012-4612-9562-31A44406CA95}" destId="{303E102B-4FB1-43DE-8531-1D9DA7623641}" srcOrd="3" destOrd="0" presId="urn:microsoft.com/office/officeart/2005/8/layout/lProcess3"/>
    <dgm:cxn modelId="{65BE503F-7A45-42DC-9B94-CC6D5953A63F}" type="presParOf" srcId="{17D3F705-F012-4612-9562-31A44406CA95}" destId="{A692FDCE-3B4D-44C1-95A8-CFB95838E303}" srcOrd="4" destOrd="0" presId="urn:microsoft.com/office/officeart/2005/8/layout/lProcess3"/>
    <dgm:cxn modelId="{385E7C42-434E-4D78-ADE6-4D7CE6FE5C88}" type="presParOf" srcId="{A692FDCE-3B4D-44C1-95A8-CFB95838E303}" destId="{149B7A40-B1FF-4D1B-BF2F-B2D543841688}" srcOrd="0" destOrd="0" presId="urn:microsoft.com/office/officeart/2005/8/layout/lProcess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AB26B0-45F7-40AC-85D4-FC0BC79AF5B4}">
      <dsp:nvSpPr>
        <dsp:cNvPr id="0" name=""/>
        <dsp:cNvSpPr/>
      </dsp:nvSpPr>
      <dsp:spPr>
        <a:xfrm>
          <a:off x="466486" y="0"/>
          <a:ext cx="5286851" cy="109426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AF2FA3-8452-47FA-A702-02E04CE8AC28}">
      <dsp:nvSpPr>
        <dsp:cNvPr id="0" name=""/>
        <dsp:cNvSpPr/>
      </dsp:nvSpPr>
      <dsp:spPr>
        <a:xfrm>
          <a:off x="659" y="328278"/>
          <a:ext cx="1985672" cy="437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t>Engagement </a:t>
          </a:r>
        </a:p>
      </dsp:txBody>
      <dsp:txXfrm>
        <a:off x="22026" y="349645"/>
        <a:ext cx="1942938" cy="394970"/>
      </dsp:txXfrm>
    </dsp:sp>
    <dsp:sp modelId="{F5DA7866-1830-4DD2-AC9C-A2AE620A7525}">
      <dsp:nvSpPr>
        <dsp:cNvPr id="0" name=""/>
        <dsp:cNvSpPr/>
      </dsp:nvSpPr>
      <dsp:spPr>
        <a:xfrm>
          <a:off x="2117076" y="328278"/>
          <a:ext cx="1985672" cy="437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err="1"/>
            <a:t>meetMED</a:t>
          </a:r>
          <a:r>
            <a:rPr lang="fr-FR" sz="1800" kern="1200" dirty="0"/>
            <a:t> </a:t>
          </a:r>
          <a:r>
            <a:rPr lang="fr-FR" sz="1800" kern="1200" dirty="0" err="1"/>
            <a:t>weeks</a:t>
          </a:r>
          <a:r>
            <a:rPr lang="fr-FR" sz="1800" kern="1200" dirty="0"/>
            <a:t> </a:t>
          </a:r>
        </a:p>
      </dsp:txBody>
      <dsp:txXfrm>
        <a:off x="2138443" y="349645"/>
        <a:ext cx="1942938" cy="394970"/>
      </dsp:txXfrm>
    </dsp:sp>
    <dsp:sp modelId="{5998A362-8D8C-46F1-A7E7-666368A61456}">
      <dsp:nvSpPr>
        <dsp:cNvPr id="0" name=""/>
        <dsp:cNvSpPr/>
      </dsp:nvSpPr>
      <dsp:spPr>
        <a:xfrm>
          <a:off x="4233492" y="328278"/>
          <a:ext cx="1985672" cy="437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t>Interactive </a:t>
          </a:r>
          <a:r>
            <a:rPr lang="fr-FR" sz="1800" kern="1200" dirty="0" err="1"/>
            <a:t>website</a:t>
          </a:r>
          <a:endParaRPr lang="fr-FR" sz="1800" kern="1200" dirty="0"/>
        </a:p>
      </dsp:txBody>
      <dsp:txXfrm>
        <a:off x="4254859" y="349645"/>
        <a:ext cx="1942938" cy="3949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1FFA48-6D05-4D56-8F52-B287900935F3}">
      <dsp:nvSpPr>
        <dsp:cNvPr id="0" name=""/>
        <dsp:cNvSpPr/>
      </dsp:nvSpPr>
      <dsp:spPr>
        <a:xfrm>
          <a:off x="1949668" y="1053"/>
          <a:ext cx="2196663" cy="7215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fr-FR" sz="1200" kern="1200" dirty="0"/>
            <a:t>Support to </a:t>
          </a:r>
          <a:r>
            <a:rPr lang="fr-FR" sz="1200" kern="1200" dirty="0" err="1"/>
            <a:t>decision</a:t>
          </a:r>
          <a:r>
            <a:rPr lang="fr-FR" sz="1200" kern="1200" dirty="0"/>
            <a:t> </a:t>
          </a:r>
          <a:r>
            <a:rPr lang="fr-FR" sz="1200" kern="1200" dirty="0" err="1"/>
            <a:t>makers</a:t>
          </a:r>
          <a:r>
            <a:rPr lang="fr-FR" sz="1200" kern="1200" dirty="0"/>
            <a:t> in building </a:t>
          </a:r>
          <a:r>
            <a:rPr lang="fr-FR" sz="1200" kern="1200" dirty="0" err="1"/>
            <a:t>sector</a:t>
          </a:r>
          <a:r>
            <a:rPr lang="fr-FR" sz="1200" kern="1200" dirty="0"/>
            <a:t> </a:t>
          </a:r>
        </a:p>
      </dsp:txBody>
      <dsp:txXfrm>
        <a:off x="2310427" y="1053"/>
        <a:ext cx="1475145" cy="721518"/>
      </dsp:txXfrm>
    </dsp:sp>
    <dsp:sp modelId="{44D891D3-AF84-45BE-A244-311E0BF1B3C6}">
      <dsp:nvSpPr>
        <dsp:cNvPr id="0" name=""/>
        <dsp:cNvSpPr/>
      </dsp:nvSpPr>
      <dsp:spPr>
        <a:xfrm>
          <a:off x="1949668" y="823585"/>
          <a:ext cx="2151280" cy="7215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fr-FR" sz="1200" kern="1200" dirty="0"/>
            <a:t>Support to </a:t>
          </a:r>
          <a:r>
            <a:rPr lang="fr-FR" sz="1200" kern="1200" dirty="0" err="1"/>
            <a:t>decision</a:t>
          </a:r>
          <a:r>
            <a:rPr lang="fr-FR" sz="1200" kern="1200" dirty="0"/>
            <a:t> </a:t>
          </a:r>
          <a:r>
            <a:rPr lang="fr-FR" sz="1200" kern="1200" dirty="0" err="1"/>
            <a:t>makers</a:t>
          </a:r>
          <a:r>
            <a:rPr lang="fr-FR" sz="1200" kern="1200" dirty="0"/>
            <a:t> in </a:t>
          </a:r>
          <a:r>
            <a:rPr lang="fr-FR" sz="1200" kern="1200" dirty="0" err="1"/>
            <a:t>appliances</a:t>
          </a:r>
          <a:r>
            <a:rPr lang="fr-FR" sz="1200" kern="1200" dirty="0"/>
            <a:t> </a:t>
          </a:r>
          <a:r>
            <a:rPr lang="fr-FR" sz="1200" kern="1200" dirty="0" err="1"/>
            <a:t>sector</a:t>
          </a:r>
          <a:r>
            <a:rPr lang="fr-FR" sz="1200" kern="1200" dirty="0"/>
            <a:t> </a:t>
          </a:r>
        </a:p>
      </dsp:txBody>
      <dsp:txXfrm>
        <a:off x="2310427" y="823585"/>
        <a:ext cx="1429762" cy="721518"/>
      </dsp:txXfrm>
    </dsp:sp>
    <dsp:sp modelId="{149B7A40-B1FF-4D1B-BF2F-B2D543841688}">
      <dsp:nvSpPr>
        <dsp:cNvPr id="0" name=""/>
        <dsp:cNvSpPr/>
      </dsp:nvSpPr>
      <dsp:spPr>
        <a:xfrm>
          <a:off x="1949668" y="1646116"/>
          <a:ext cx="2149891" cy="7215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fr-FR" sz="1200" kern="1200" dirty="0"/>
            <a:t>Support on monitoring / Set up a regional EE </a:t>
          </a:r>
          <a:r>
            <a:rPr lang="fr-FR" sz="1200" kern="1200" dirty="0" err="1"/>
            <a:t>observatory</a:t>
          </a:r>
          <a:r>
            <a:rPr lang="fr-FR" sz="1200" kern="1200" dirty="0"/>
            <a:t> </a:t>
          </a:r>
        </a:p>
      </dsp:txBody>
      <dsp:txXfrm>
        <a:off x="2310427" y="1646116"/>
        <a:ext cx="1428373" cy="72151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en-US"/>
          </a:p>
        </p:txBody>
      </p:sp>
      <p:sp>
        <p:nvSpPr>
          <p:cNvPr id="3" name="Date Placeholder 2"/>
          <p:cNvSpPr>
            <a:spLocks noGrp="1"/>
          </p:cNvSpPr>
          <p:nvPr>
            <p:ph type="dt" sz="quarter" idx="1"/>
          </p:nvPr>
        </p:nvSpPr>
        <p:spPr>
          <a:xfrm>
            <a:off x="4023992" y="0"/>
            <a:ext cx="3078427" cy="511731"/>
          </a:xfrm>
          <a:prstGeom prst="rect">
            <a:avLst/>
          </a:prstGeom>
        </p:spPr>
        <p:txBody>
          <a:bodyPr vert="horz" lIns="99075" tIns="49538" rIns="99075" bIns="49538" rtlCol="0"/>
          <a:lstStyle>
            <a:lvl1pPr algn="r">
              <a:defRPr sz="1300"/>
            </a:lvl1pPr>
          </a:lstStyle>
          <a:p>
            <a:fld id="{26D75A83-B0A0-F941-9E84-37C674E8AF5E}" type="datetimeFigureOut">
              <a:rPr lang="en-US" smtClean="0"/>
              <a:t>3/29/2022</a:t>
            </a:fld>
            <a:endParaRPr lang="en-US"/>
          </a:p>
        </p:txBody>
      </p:sp>
      <p:sp>
        <p:nvSpPr>
          <p:cNvPr id="4" name="Footer Placeholder 3"/>
          <p:cNvSpPr>
            <a:spLocks noGrp="1"/>
          </p:cNvSpPr>
          <p:nvPr>
            <p:ph type="ftr" sz="quarter" idx="2"/>
          </p:nvPr>
        </p:nvSpPr>
        <p:spPr>
          <a:xfrm>
            <a:off x="0" y="9721106"/>
            <a:ext cx="3078427" cy="511731"/>
          </a:xfrm>
          <a:prstGeom prst="rect">
            <a:avLst/>
          </a:prstGeom>
        </p:spPr>
        <p:txBody>
          <a:bodyPr vert="horz" lIns="99075" tIns="49538" rIns="99075" bIns="49538" rtlCol="0" anchor="b"/>
          <a:lstStyle>
            <a:lvl1pPr algn="l">
              <a:defRPr sz="1300"/>
            </a:lvl1pPr>
          </a:lstStyle>
          <a:p>
            <a:endParaRPr lang="en-US"/>
          </a:p>
        </p:txBody>
      </p:sp>
      <p:sp>
        <p:nvSpPr>
          <p:cNvPr id="5" name="Slide Number Placeholder 4"/>
          <p:cNvSpPr>
            <a:spLocks noGrp="1"/>
          </p:cNvSpPr>
          <p:nvPr>
            <p:ph type="sldNum" sz="quarter" idx="3"/>
          </p:nvPr>
        </p:nvSpPr>
        <p:spPr>
          <a:xfrm>
            <a:off x="4023992" y="9721106"/>
            <a:ext cx="3078427" cy="511731"/>
          </a:xfrm>
          <a:prstGeom prst="rect">
            <a:avLst/>
          </a:prstGeom>
        </p:spPr>
        <p:txBody>
          <a:bodyPr vert="horz" lIns="99075" tIns="49538" rIns="99075" bIns="49538" rtlCol="0" anchor="b"/>
          <a:lstStyle>
            <a:lvl1pPr algn="r">
              <a:defRPr sz="1300"/>
            </a:lvl1pPr>
          </a:lstStyle>
          <a:p>
            <a:fld id="{B42C75D0-4E5A-B147-9DD3-9A65C28A77A4}" type="slidenum">
              <a:rPr lang="en-US" smtClean="0"/>
              <a:t>‹N›</a:t>
            </a:fld>
            <a:endParaRPr lang="en-US"/>
          </a:p>
        </p:txBody>
      </p:sp>
    </p:spTree>
    <p:extLst>
      <p:ext uri="{BB962C8B-B14F-4D97-AF65-F5344CB8AC3E}">
        <p14:creationId xmlns:p14="http://schemas.microsoft.com/office/powerpoint/2010/main" val="11959964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en-US"/>
          </a:p>
        </p:txBody>
      </p:sp>
      <p:sp>
        <p:nvSpPr>
          <p:cNvPr id="3" name="Date Placeholder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2451F39B-BE8A-F84A-9EC6-B803D69CDF81}" type="datetimeFigureOut">
              <a:rPr lang="en-US" smtClean="0"/>
              <a:t>3/29/2022</a:t>
            </a:fld>
            <a:endParaRPr lang="en-US"/>
          </a:p>
        </p:txBody>
      </p:sp>
      <p:sp>
        <p:nvSpPr>
          <p:cNvPr id="4" name="Slide Image Placeholder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en-US"/>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9075" tIns="49538" rIns="99075" bIns="49538" rtlCol="0"/>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6" name="Footer Placeholder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en-US"/>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7E00E55C-1D1D-4F47-9F17-CF18EB29C25F}" type="slidenum">
              <a:rPr lang="en-US" smtClean="0"/>
              <a:t>‹N›</a:t>
            </a:fld>
            <a:endParaRPr lang="en-US"/>
          </a:p>
        </p:txBody>
      </p:sp>
    </p:spTree>
    <p:extLst>
      <p:ext uri="{BB962C8B-B14F-4D97-AF65-F5344CB8AC3E}">
        <p14:creationId xmlns:p14="http://schemas.microsoft.com/office/powerpoint/2010/main" val="988265405"/>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958394"/>
            <a:ext cx="7772400" cy="1470025"/>
          </a:xfrm>
        </p:spPr>
        <p:txBody>
          <a:bodyPr>
            <a:normAutofit/>
          </a:bodyPr>
          <a:lstStyle>
            <a:lvl1pPr>
              <a:defRPr sz="3000" b="1">
                <a:solidFill>
                  <a:schemeClr val="tx2"/>
                </a:solidFill>
              </a:defRPr>
            </a:lvl1pPr>
          </a:lstStyle>
          <a:p>
            <a:r>
              <a:rPr lang="nl-BE" dirty="0"/>
              <a:t>CLICK TO EDIT MASTER TITLE STYLE</a:t>
            </a:r>
            <a:endParaRPr lang="en-US" dirty="0"/>
          </a:p>
        </p:txBody>
      </p:sp>
      <p:sp>
        <p:nvSpPr>
          <p:cNvPr id="3" name="Subtitle 2"/>
          <p:cNvSpPr>
            <a:spLocks noGrp="1"/>
          </p:cNvSpPr>
          <p:nvPr>
            <p:ph type="subTitle" idx="1"/>
          </p:nvPr>
        </p:nvSpPr>
        <p:spPr>
          <a:xfrm>
            <a:off x="1371600" y="4516811"/>
            <a:ext cx="6400800" cy="1535990"/>
          </a:xfrm>
        </p:spPr>
        <p:txBody>
          <a:bodyPr/>
          <a:lstStyle>
            <a:lvl1pPr marL="0" indent="0" algn="ctr">
              <a:buNone/>
              <a:defRPr>
                <a:solidFill>
                  <a:schemeClr val="accent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dirty="0"/>
              <a:t>Click to edit Master subtitle style</a:t>
            </a:r>
            <a:endParaRPr lang="en-US" dirty="0"/>
          </a:p>
        </p:txBody>
      </p:sp>
      <p:sp>
        <p:nvSpPr>
          <p:cNvPr id="20" name="Slide Number Placeholder 4"/>
          <p:cNvSpPr>
            <a:spLocks noGrp="1"/>
          </p:cNvSpPr>
          <p:nvPr>
            <p:ph type="sldNum" sz="quarter" idx="4"/>
          </p:nvPr>
        </p:nvSpPr>
        <p:spPr>
          <a:xfrm>
            <a:off x="8248228" y="194111"/>
            <a:ext cx="438572" cy="365125"/>
          </a:xfrm>
          <a:prstGeom prst="rect">
            <a:avLst/>
          </a:prstGeom>
        </p:spPr>
        <p:txBody>
          <a:bodyPr/>
          <a:lstStyle>
            <a:lvl1pPr algn="r">
              <a:defRPr sz="1200">
                <a:solidFill>
                  <a:srgbClr val="FFFFFF"/>
                </a:solidFill>
              </a:defRPr>
            </a:lvl1pPr>
          </a:lstStyle>
          <a:p>
            <a:r>
              <a:rPr lang="en-US" dirty="0"/>
              <a:t>. </a:t>
            </a:r>
            <a:fld id="{4E6B386F-75EA-2347-AA44-8123F513AD26}" type="slidenum">
              <a:rPr lang="en-US" smtClean="0"/>
              <a:pPr/>
              <a:t>‹N›</a:t>
            </a:fld>
            <a:endParaRPr lang="en-US" dirty="0"/>
          </a:p>
        </p:txBody>
      </p:sp>
    </p:spTree>
    <p:extLst>
      <p:ext uri="{BB962C8B-B14F-4D97-AF65-F5344CB8AC3E}">
        <p14:creationId xmlns:p14="http://schemas.microsoft.com/office/powerpoint/2010/main" val="418728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7" name="Slide Number Placeholder 4"/>
          <p:cNvSpPr txBox="1">
            <a:spLocks/>
          </p:cNvSpPr>
          <p:nvPr userDrawn="1"/>
        </p:nvSpPr>
        <p:spPr>
          <a:xfrm>
            <a:off x="8248228" y="194111"/>
            <a:ext cx="438572"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a:t>
            </a:r>
            <a:fld id="{4E6B386F-75EA-2347-AA44-8123F513AD26}" type="slidenum">
              <a:rPr lang="en-US" smtClean="0"/>
              <a:pPr/>
              <a:t>‹N›</a:t>
            </a:fld>
            <a:endParaRPr lang="en-US" dirty="0"/>
          </a:p>
        </p:txBody>
      </p:sp>
    </p:spTree>
    <p:extLst>
      <p:ext uri="{BB962C8B-B14F-4D97-AF65-F5344CB8AC3E}">
        <p14:creationId xmlns:p14="http://schemas.microsoft.com/office/powerpoint/2010/main" val="60358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48847"/>
            <a:ext cx="2057400" cy="5277316"/>
          </a:xfrm>
        </p:spPr>
        <p:txBody>
          <a:bodyPr vert="eaVert"/>
          <a:lstStyle/>
          <a:p>
            <a:r>
              <a:rPr lang="nl-BE"/>
              <a:t>Click to edit Master title style</a:t>
            </a:r>
            <a:endParaRPr lang="en-US"/>
          </a:p>
        </p:txBody>
      </p:sp>
      <p:sp>
        <p:nvSpPr>
          <p:cNvPr id="3" name="Vertical Text Placeholder 2"/>
          <p:cNvSpPr>
            <a:spLocks noGrp="1"/>
          </p:cNvSpPr>
          <p:nvPr>
            <p:ph type="body" orient="vert" idx="1"/>
          </p:nvPr>
        </p:nvSpPr>
        <p:spPr>
          <a:xfrm>
            <a:off x="457200" y="848847"/>
            <a:ext cx="6019800" cy="5277316"/>
          </a:xfrm>
        </p:spPr>
        <p:txBody>
          <a:bodyPr vert="eaVert"/>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7" name="Slide Number Placeholder 4"/>
          <p:cNvSpPr txBox="1">
            <a:spLocks/>
          </p:cNvSpPr>
          <p:nvPr userDrawn="1"/>
        </p:nvSpPr>
        <p:spPr>
          <a:xfrm>
            <a:off x="8248228" y="194111"/>
            <a:ext cx="438572"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a:t>
            </a:r>
            <a:fld id="{4E6B386F-75EA-2347-AA44-8123F513AD26}" type="slidenum">
              <a:rPr lang="en-US" smtClean="0"/>
              <a:pPr/>
              <a:t>‹N›</a:t>
            </a:fld>
            <a:endParaRPr lang="en-US" dirty="0"/>
          </a:p>
        </p:txBody>
      </p:sp>
    </p:spTree>
    <p:extLst>
      <p:ext uri="{BB962C8B-B14F-4D97-AF65-F5344CB8AC3E}">
        <p14:creationId xmlns:p14="http://schemas.microsoft.com/office/powerpoint/2010/main" val="1630378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006725"/>
            <a:ext cx="7772400" cy="1470025"/>
          </a:xfrm>
          <a:prstGeom prst="rect">
            <a:avLst/>
          </a:prstGeom>
        </p:spPr>
        <p:txBody>
          <a:bodyPr/>
          <a:lstStyle/>
          <a:p>
            <a:r>
              <a:rPr lang="nl-BE" dirty="0"/>
              <a:t>CLICK TO EDIT MASTER TITLE STYLE</a:t>
            </a:r>
            <a:endParaRPr lang="en-US" dirty="0"/>
          </a:p>
        </p:txBody>
      </p:sp>
      <p:sp>
        <p:nvSpPr>
          <p:cNvPr id="3" name="Subtitle 2"/>
          <p:cNvSpPr>
            <a:spLocks noGrp="1"/>
          </p:cNvSpPr>
          <p:nvPr>
            <p:ph type="subTitle" idx="1"/>
          </p:nvPr>
        </p:nvSpPr>
        <p:spPr>
          <a:xfrm>
            <a:off x="1371600" y="4619946"/>
            <a:ext cx="6400800" cy="1360859"/>
          </a:xfrm>
          <a:prstGeom prst="rect">
            <a:avLst/>
          </a:prstGeo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dirty="0"/>
              <a:t>Click to edit Master subtitle style</a:t>
            </a:r>
            <a:endParaRPr lang="en-US" dirty="0"/>
          </a:p>
        </p:txBody>
      </p:sp>
      <p:pic>
        <p:nvPicPr>
          <p:cNvPr id="7" name="Picture 6" descr="meetMED-fullcolor-WE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270504" y="-232953"/>
            <a:ext cx="5863464" cy="2290108"/>
          </a:xfrm>
          <a:prstGeom prst="rect">
            <a:avLst/>
          </a:prstGeom>
        </p:spPr>
      </p:pic>
      <p:sp>
        <p:nvSpPr>
          <p:cNvPr id="8" name="TextBox 7"/>
          <p:cNvSpPr txBox="1"/>
          <p:nvPr userDrawn="1"/>
        </p:nvSpPr>
        <p:spPr>
          <a:xfrm>
            <a:off x="1194440" y="202882"/>
            <a:ext cx="6755119" cy="307777"/>
          </a:xfrm>
          <a:prstGeom prst="rect">
            <a:avLst/>
          </a:prstGeom>
          <a:noFill/>
        </p:spPr>
        <p:txBody>
          <a:bodyPr wrap="none" rtlCol="0">
            <a:spAutoFit/>
          </a:bodyPr>
          <a:lstStyle/>
          <a:p>
            <a:r>
              <a:rPr lang="en-US" sz="1400" b="1" dirty="0">
                <a:solidFill>
                  <a:srgbClr val="189A3A"/>
                </a:solidFill>
                <a:latin typeface="Arial"/>
                <a:cs typeface="Arial"/>
              </a:rPr>
              <a:t>Mitigation Enabling Energy Transition in the </a:t>
            </a:r>
            <a:r>
              <a:rPr lang="en-US" sz="1400" b="1" dirty="0" err="1">
                <a:solidFill>
                  <a:srgbClr val="189A3A"/>
                </a:solidFill>
                <a:latin typeface="Arial"/>
                <a:cs typeface="Arial"/>
              </a:rPr>
              <a:t>MEDiterranean</a:t>
            </a:r>
            <a:r>
              <a:rPr lang="en-US" sz="1400" b="1" dirty="0">
                <a:solidFill>
                  <a:srgbClr val="189A3A"/>
                </a:solidFill>
                <a:latin typeface="Arial"/>
                <a:cs typeface="Arial"/>
              </a:rPr>
              <a:t> region – Phase II </a:t>
            </a:r>
            <a:endParaRPr lang="en-US" sz="1400" b="1" dirty="0">
              <a:solidFill>
                <a:srgbClr val="189A3A"/>
              </a:solidFill>
              <a:effectLst/>
              <a:latin typeface="Arial"/>
              <a:cs typeface="Arial"/>
            </a:endParaRPr>
          </a:p>
        </p:txBody>
      </p:sp>
    </p:spTree>
    <p:extLst>
      <p:ext uri="{BB962C8B-B14F-4D97-AF65-F5344CB8AC3E}">
        <p14:creationId xmlns:p14="http://schemas.microsoft.com/office/powerpoint/2010/main" val="79161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BE" dirty="0"/>
              <a:t>Click to edit Master title style</a:t>
            </a:r>
            <a:endParaRPr lang="en-US" dirty="0"/>
          </a:p>
        </p:txBody>
      </p:sp>
      <p:sp>
        <p:nvSpPr>
          <p:cNvPr id="3" name="Content Placeholder 2"/>
          <p:cNvSpPr>
            <a:spLocks noGrp="1"/>
          </p:cNvSpPr>
          <p:nvPr>
            <p:ph idx="1"/>
          </p:nvPr>
        </p:nvSpPr>
        <p:spPr/>
        <p:txBody>
          <a:bodyPr/>
          <a:lstStyle>
            <a:lvl1pPr>
              <a:defRPr>
                <a:solidFill>
                  <a:schemeClr val="tx2"/>
                </a:solidFill>
                <a:latin typeface="Arial"/>
                <a:cs typeface="Arial"/>
              </a:defRPr>
            </a:lvl1pPr>
            <a:lvl2pPr>
              <a:defRPr>
                <a:solidFill>
                  <a:schemeClr val="tx2"/>
                </a:solidFill>
                <a:latin typeface="Arial"/>
                <a:cs typeface="Arial"/>
              </a:defRPr>
            </a:lvl2pPr>
            <a:lvl3pPr>
              <a:defRPr>
                <a:solidFill>
                  <a:schemeClr val="tx2"/>
                </a:solidFill>
                <a:latin typeface="Arial"/>
                <a:cs typeface="Arial"/>
              </a:defRPr>
            </a:lvl3pPr>
            <a:lvl4pPr>
              <a:defRPr>
                <a:solidFill>
                  <a:schemeClr val="tx2"/>
                </a:solidFill>
                <a:latin typeface="Arial"/>
                <a:cs typeface="Arial"/>
              </a:defRPr>
            </a:lvl4pPr>
            <a:lvl5pPr>
              <a:defRPr>
                <a:solidFill>
                  <a:schemeClr val="tx2"/>
                </a:solidFill>
                <a:latin typeface="Arial"/>
                <a:cs typeface="Arial"/>
              </a:defRPr>
            </a:lvl5p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11" name="Slide Number Placeholder 4"/>
          <p:cNvSpPr txBox="1">
            <a:spLocks/>
          </p:cNvSpPr>
          <p:nvPr userDrawn="1"/>
        </p:nvSpPr>
        <p:spPr>
          <a:xfrm>
            <a:off x="8248228" y="194111"/>
            <a:ext cx="438572"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a:t>
            </a:r>
            <a:fld id="{4E6B386F-75EA-2347-AA44-8123F513AD26}" type="slidenum">
              <a:rPr lang="en-US" smtClean="0"/>
              <a:pPr/>
              <a:t>‹N›</a:t>
            </a:fld>
            <a:endParaRPr lang="en-US" dirty="0"/>
          </a:p>
        </p:txBody>
      </p:sp>
    </p:spTree>
    <p:extLst>
      <p:ext uri="{BB962C8B-B14F-4D97-AF65-F5344CB8AC3E}">
        <p14:creationId xmlns:p14="http://schemas.microsoft.com/office/powerpoint/2010/main" val="334504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BE"/>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a:t>Click to edit Master text styles</a:t>
            </a:r>
          </a:p>
        </p:txBody>
      </p:sp>
      <p:sp>
        <p:nvSpPr>
          <p:cNvPr id="8" name="Slide Number Placeholder 4"/>
          <p:cNvSpPr txBox="1">
            <a:spLocks/>
          </p:cNvSpPr>
          <p:nvPr userDrawn="1"/>
        </p:nvSpPr>
        <p:spPr>
          <a:xfrm>
            <a:off x="8248228" y="194111"/>
            <a:ext cx="438572"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a:t>
            </a:r>
            <a:fld id="{4E6B386F-75EA-2347-AA44-8123F513AD26}" type="slidenum">
              <a:rPr lang="en-US" smtClean="0"/>
              <a:pPr/>
              <a:t>‹N›</a:t>
            </a:fld>
            <a:endParaRPr lang="en-US" dirty="0"/>
          </a:p>
        </p:txBody>
      </p:sp>
    </p:spTree>
    <p:extLst>
      <p:ext uri="{BB962C8B-B14F-4D97-AF65-F5344CB8AC3E}">
        <p14:creationId xmlns:p14="http://schemas.microsoft.com/office/powerpoint/2010/main" val="338094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sz="half" idx="1"/>
          </p:nvPr>
        </p:nvSpPr>
        <p:spPr>
          <a:xfrm>
            <a:off x="457200" y="2118877"/>
            <a:ext cx="4038600" cy="40072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4" name="Content Placeholder 3"/>
          <p:cNvSpPr>
            <a:spLocks noGrp="1"/>
          </p:cNvSpPr>
          <p:nvPr>
            <p:ph sz="half" idx="2"/>
          </p:nvPr>
        </p:nvSpPr>
        <p:spPr>
          <a:xfrm>
            <a:off x="4648200" y="2118877"/>
            <a:ext cx="4038600" cy="40072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9" name="Slide Number Placeholder 4"/>
          <p:cNvSpPr txBox="1">
            <a:spLocks/>
          </p:cNvSpPr>
          <p:nvPr userDrawn="1"/>
        </p:nvSpPr>
        <p:spPr>
          <a:xfrm>
            <a:off x="8248228" y="194111"/>
            <a:ext cx="438572"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a:t>
            </a:r>
            <a:fld id="{4E6B386F-75EA-2347-AA44-8123F513AD26}" type="slidenum">
              <a:rPr lang="en-US" smtClean="0"/>
              <a:pPr/>
              <a:t>‹N›</a:t>
            </a:fld>
            <a:endParaRPr lang="en-US" dirty="0"/>
          </a:p>
        </p:txBody>
      </p:sp>
    </p:spTree>
    <p:extLst>
      <p:ext uri="{BB962C8B-B14F-4D97-AF65-F5344CB8AC3E}">
        <p14:creationId xmlns:p14="http://schemas.microsoft.com/office/powerpoint/2010/main" val="1197660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BE"/>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10" name="Slide Number Placeholder 4"/>
          <p:cNvSpPr>
            <a:spLocks noGrp="1"/>
          </p:cNvSpPr>
          <p:nvPr>
            <p:ph type="sldNum" sz="quarter" idx="10"/>
          </p:nvPr>
        </p:nvSpPr>
        <p:spPr>
          <a:xfrm>
            <a:off x="3505200" y="6356350"/>
            <a:ext cx="2133600" cy="365125"/>
          </a:xfrm>
          <a:prstGeom prst="rect">
            <a:avLst/>
          </a:prstGeom>
        </p:spPr>
        <p:txBody>
          <a:bodyPr/>
          <a:lstStyle>
            <a:lvl1pPr algn="ctr">
              <a:defRPr>
                <a:solidFill>
                  <a:schemeClr val="bg1"/>
                </a:solidFill>
              </a:defRPr>
            </a:lvl1pPr>
          </a:lstStyle>
          <a:p>
            <a:fld id="{4E6B386F-75EA-2347-AA44-8123F513AD26}" type="slidenum">
              <a:rPr lang="en-US" smtClean="0"/>
              <a:pPr/>
              <a:t>‹N›</a:t>
            </a:fld>
            <a:endParaRPr lang="en-US" dirty="0"/>
          </a:p>
        </p:txBody>
      </p:sp>
      <p:sp>
        <p:nvSpPr>
          <p:cNvPr id="11" name="Slide Number Placeholder 4"/>
          <p:cNvSpPr txBox="1">
            <a:spLocks/>
          </p:cNvSpPr>
          <p:nvPr userDrawn="1"/>
        </p:nvSpPr>
        <p:spPr>
          <a:xfrm>
            <a:off x="8248228" y="194111"/>
            <a:ext cx="438572"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a:t>
            </a:r>
            <a:fld id="{4E6B386F-75EA-2347-AA44-8123F513AD26}" type="slidenum">
              <a:rPr lang="en-US" smtClean="0"/>
              <a:pPr/>
              <a:t>‹N›</a:t>
            </a:fld>
            <a:endParaRPr lang="en-US" dirty="0"/>
          </a:p>
        </p:txBody>
      </p:sp>
    </p:spTree>
    <p:extLst>
      <p:ext uri="{BB962C8B-B14F-4D97-AF65-F5344CB8AC3E}">
        <p14:creationId xmlns:p14="http://schemas.microsoft.com/office/powerpoint/2010/main" val="24492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Click to edit Master title style</a:t>
            </a:r>
            <a:endParaRPr lang="en-US" dirty="0"/>
          </a:p>
        </p:txBody>
      </p:sp>
      <p:sp>
        <p:nvSpPr>
          <p:cNvPr id="6" name="Slide Number Placeholder 4"/>
          <p:cNvSpPr>
            <a:spLocks noGrp="1"/>
          </p:cNvSpPr>
          <p:nvPr>
            <p:ph type="sldNum" sz="quarter" idx="4"/>
          </p:nvPr>
        </p:nvSpPr>
        <p:spPr>
          <a:xfrm>
            <a:off x="3505200" y="6356350"/>
            <a:ext cx="2133600" cy="365125"/>
          </a:xfrm>
          <a:prstGeom prst="rect">
            <a:avLst/>
          </a:prstGeom>
        </p:spPr>
        <p:txBody>
          <a:bodyPr/>
          <a:lstStyle>
            <a:lvl1pPr algn="ctr">
              <a:defRPr>
                <a:solidFill>
                  <a:schemeClr val="bg1"/>
                </a:solidFill>
              </a:defRPr>
            </a:lvl1pPr>
          </a:lstStyle>
          <a:p>
            <a:fld id="{4E6B386F-75EA-2347-AA44-8123F513AD26}" type="slidenum">
              <a:rPr lang="en-US" smtClean="0"/>
              <a:pPr/>
              <a:t>‹N›</a:t>
            </a:fld>
            <a:endParaRPr lang="en-US" dirty="0"/>
          </a:p>
        </p:txBody>
      </p:sp>
      <p:sp>
        <p:nvSpPr>
          <p:cNvPr id="7" name="Slide Number Placeholder 4"/>
          <p:cNvSpPr txBox="1">
            <a:spLocks/>
          </p:cNvSpPr>
          <p:nvPr userDrawn="1"/>
        </p:nvSpPr>
        <p:spPr>
          <a:xfrm>
            <a:off x="8248228" y="194111"/>
            <a:ext cx="438572"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a:t>
            </a:r>
            <a:fld id="{4E6B386F-75EA-2347-AA44-8123F513AD26}" type="slidenum">
              <a:rPr lang="en-US" smtClean="0"/>
              <a:pPr/>
              <a:t>‹N›</a:t>
            </a:fld>
            <a:endParaRPr lang="en-US" dirty="0"/>
          </a:p>
        </p:txBody>
      </p:sp>
    </p:spTree>
    <p:extLst>
      <p:ext uri="{BB962C8B-B14F-4D97-AF65-F5344CB8AC3E}">
        <p14:creationId xmlns:p14="http://schemas.microsoft.com/office/powerpoint/2010/main" val="2110737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3505200" y="6356350"/>
            <a:ext cx="2133600" cy="365125"/>
          </a:xfrm>
          <a:prstGeom prst="rect">
            <a:avLst/>
          </a:prstGeom>
        </p:spPr>
        <p:txBody>
          <a:bodyPr/>
          <a:lstStyle>
            <a:lvl1pPr algn="ctr">
              <a:defRPr>
                <a:solidFill>
                  <a:schemeClr val="bg1"/>
                </a:solidFill>
              </a:defRPr>
            </a:lvl1pPr>
          </a:lstStyle>
          <a:p>
            <a:fld id="{4E6B386F-75EA-2347-AA44-8123F513AD26}" type="slidenum">
              <a:rPr lang="en-US" smtClean="0"/>
              <a:pPr/>
              <a:t>‹N›</a:t>
            </a:fld>
            <a:endParaRPr lang="en-US" dirty="0"/>
          </a:p>
        </p:txBody>
      </p:sp>
      <p:sp>
        <p:nvSpPr>
          <p:cNvPr id="6" name="Slide Number Placeholder 4"/>
          <p:cNvSpPr txBox="1">
            <a:spLocks/>
          </p:cNvSpPr>
          <p:nvPr userDrawn="1"/>
        </p:nvSpPr>
        <p:spPr>
          <a:xfrm>
            <a:off x="8248228" y="194111"/>
            <a:ext cx="438572"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a:t>
            </a:r>
            <a:fld id="{4E6B386F-75EA-2347-AA44-8123F513AD26}" type="slidenum">
              <a:rPr lang="en-US" smtClean="0"/>
              <a:pPr/>
              <a:t>‹N›</a:t>
            </a:fld>
            <a:endParaRPr lang="en-US" dirty="0"/>
          </a:p>
        </p:txBody>
      </p:sp>
    </p:spTree>
    <p:extLst>
      <p:ext uri="{BB962C8B-B14F-4D97-AF65-F5344CB8AC3E}">
        <p14:creationId xmlns:p14="http://schemas.microsoft.com/office/powerpoint/2010/main" val="98184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68362"/>
            <a:ext cx="3008313" cy="1162050"/>
          </a:xfrm>
        </p:spPr>
        <p:txBody>
          <a:bodyPr anchor="b"/>
          <a:lstStyle>
            <a:lvl1pPr algn="l">
              <a:defRPr sz="2000" b="1">
                <a:latin typeface="Arial"/>
                <a:cs typeface="Arial"/>
              </a:defRPr>
            </a:lvl1pPr>
          </a:lstStyle>
          <a:p>
            <a:r>
              <a:rPr lang="nl-BE"/>
              <a:t>Click to edit Master title style</a:t>
            </a:r>
            <a:endParaRPr lang="en-US"/>
          </a:p>
        </p:txBody>
      </p:sp>
      <p:sp>
        <p:nvSpPr>
          <p:cNvPr id="3" name="Content Placeholder 2"/>
          <p:cNvSpPr>
            <a:spLocks noGrp="1"/>
          </p:cNvSpPr>
          <p:nvPr>
            <p:ph idx="1"/>
          </p:nvPr>
        </p:nvSpPr>
        <p:spPr>
          <a:xfrm>
            <a:off x="3575050" y="868363"/>
            <a:ext cx="5111750" cy="502820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4" name="Text Placeholder 3"/>
          <p:cNvSpPr>
            <a:spLocks noGrp="1"/>
          </p:cNvSpPr>
          <p:nvPr>
            <p:ph type="body" sz="half" idx="2"/>
          </p:nvPr>
        </p:nvSpPr>
        <p:spPr>
          <a:xfrm>
            <a:off x="457200" y="2030412"/>
            <a:ext cx="3008313" cy="38661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dirty="0"/>
              <a:t>Click to edit Master text styles</a:t>
            </a:r>
          </a:p>
        </p:txBody>
      </p:sp>
      <p:sp>
        <p:nvSpPr>
          <p:cNvPr id="9" name="Slide Number Placeholder 4"/>
          <p:cNvSpPr>
            <a:spLocks noGrp="1"/>
          </p:cNvSpPr>
          <p:nvPr>
            <p:ph type="sldNum" sz="quarter" idx="4"/>
          </p:nvPr>
        </p:nvSpPr>
        <p:spPr>
          <a:xfrm>
            <a:off x="8248228" y="194111"/>
            <a:ext cx="438572" cy="365125"/>
          </a:xfrm>
          <a:prstGeom prst="rect">
            <a:avLst/>
          </a:prstGeom>
        </p:spPr>
        <p:txBody>
          <a:bodyPr/>
          <a:lstStyle>
            <a:lvl1pPr algn="r">
              <a:defRPr sz="1200">
                <a:solidFill>
                  <a:srgbClr val="FFFFFF"/>
                </a:solidFill>
              </a:defRPr>
            </a:lvl1pPr>
          </a:lstStyle>
          <a:p>
            <a:r>
              <a:rPr lang="en-US" dirty="0"/>
              <a:t>. </a:t>
            </a:r>
            <a:fld id="{4E6B386F-75EA-2347-AA44-8123F513AD26}" type="slidenum">
              <a:rPr lang="en-US" smtClean="0"/>
              <a:pPr/>
              <a:t>‹N›</a:t>
            </a:fld>
            <a:endParaRPr lang="en-US" dirty="0"/>
          </a:p>
        </p:txBody>
      </p:sp>
    </p:spTree>
    <p:extLst>
      <p:ext uri="{BB962C8B-B14F-4D97-AF65-F5344CB8AC3E}">
        <p14:creationId xmlns:p14="http://schemas.microsoft.com/office/powerpoint/2010/main" val="81373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BE" dirty="0"/>
              <a:t>Click to edit Master title style</a:t>
            </a:r>
            <a:endParaRPr lang="en-US" dirty="0"/>
          </a:p>
        </p:txBody>
      </p:sp>
      <p:sp>
        <p:nvSpPr>
          <p:cNvPr id="3" name="Picture Placeholder 2"/>
          <p:cNvSpPr>
            <a:spLocks noGrp="1"/>
          </p:cNvSpPr>
          <p:nvPr>
            <p:ph type="pic" idx="1"/>
          </p:nvPr>
        </p:nvSpPr>
        <p:spPr>
          <a:xfrm>
            <a:off x="1792288" y="1120995"/>
            <a:ext cx="5486400" cy="360657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BE"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dirty="0"/>
              <a:t>Click to edit Master text styles</a:t>
            </a:r>
          </a:p>
        </p:txBody>
      </p:sp>
      <p:sp>
        <p:nvSpPr>
          <p:cNvPr id="9" name="Slide Number Placeholder 4"/>
          <p:cNvSpPr txBox="1">
            <a:spLocks/>
          </p:cNvSpPr>
          <p:nvPr userDrawn="1"/>
        </p:nvSpPr>
        <p:spPr>
          <a:xfrm>
            <a:off x="8248228" y="194111"/>
            <a:ext cx="438572"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a:t>
            </a:r>
            <a:fld id="{4E6B386F-75EA-2347-AA44-8123F513AD26}" type="slidenum">
              <a:rPr lang="en-US" smtClean="0"/>
              <a:pPr/>
              <a:t>‹N›</a:t>
            </a:fld>
            <a:endParaRPr lang="en-US" dirty="0"/>
          </a:p>
        </p:txBody>
      </p:sp>
    </p:spTree>
    <p:extLst>
      <p:ext uri="{BB962C8B-B14F-4D97-AF65-F5344CB8AC3E}">
        <p14:creationId xmlns:p14="http://schemas.microsoft.com/office/powerpoint/2010/main" val="44463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000"/>
          </a:schemeClr>
        </a:solidFill>
        <a:effectLst/>
      </p:bgPr>
    </p:bg>
    <p:spTree>
      <p:nvGrpSpPr>
        <p:cNvPr id="1" name=""/>
        <p:cNvGrpSpPr/>
        <p:nvPr/>
      </p:nvGrpSpPr>
      <p:grpSpPr>
        <a:xfrm>
          <a:off x="0" y="0"/>
          <a:ext cx="0" cy="0"/>
          <a:chOff x="0" y="0"/>
          <a:chExt cx="0" cy="0"/>
        </a:xfrm>
      </p:grpSpPr>
      <p:sp>
        <p:nvSpPr>
          <p:cNvPr id="15" name="Rectangle 14"/>
          <p:cNvSpPr/>
          <p:nvPr userDrawn="1"/>
        </p:nvSpPr>
        <p:spPr>
          <a:xfrm>
            <a:off x="-6479" y="614"/>
            <a:ext cx="9150479" cy="6434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a:blip r:embed="rId13" cstate="print">
            <a:extLst>
              <a:ext uri="{28A0092B-C50C-407E-A947-70E740481C1C}">
                <a14:useLocalDpi xmlns:a14="http://schemas.microsoft.com/office/drawing/2010/main"/>
              </a:ext>
            </a:extLst>
          </a:blip>
          <a:srcRect/>
          <a:stretch/>
        </p:blipFill>
        <p:spPr>
          <a:xfrm>
            <a:off x="229611" y="-65513"/>
            <a:ext cx="1816728" cy="709564"/>
          </a:xfrm>
          <a:prstGeom prst="rect">
            <a:avLst/>
          </a:prstGeom>
        </p:spPr>
      </p:pic>
      <p:sp>
        <p:nvSpPr>
          <p:cNvPr id="2" name="Title Placeholder 1"/>
          <p:cNvSpPr>
            <a:spLocks noGrp="1"/>
          </p:cNvSpPr>
          <p:nvPr>
            <p:ph type="title"/>
          </p:nvPr>
        </p:nvSpPr>
        <p:spPr>
          <a:xfrm>
            <a:off x="457200" y="863174"/>
            <a:ext cx="8229600" cy="1143000"/>
          </a:xfrm>
          <a:prstGeom prst="rect">
            <a:avLst/>
          </a:prstGeom>
        </p:spPr>
        <p:txBody>
          <a:bodyPr vert="horz" lIns="91440" tIns="45720" rIns="91440" bIns="45720" rtlCol="0" anchor="ctr">
            <a:normAutofit/>
          </a:bodyPr>
          <a:lstStyle/>
          <a:p>
            <a:r>
              <a:rPr lang="nl-BE" dirty="0"/>
              <a:t>CLICK TO EDIT MASTER TITLE STYLE</a:t>
            </a:r>
            <a:endParaRPr lang="en-US" dirty="0"/>
          </a:p>
        </p:txBody>
      </p:sp>
      <p:sp>
        <p:nvSpPr>
          <p:cNvPr id="3" name="Text Placeholder 2"/>
          <p:cNvSpPr>
            <a:spLocks noGrp="1"/>
          </p:cNvSpPr>
          <p:nvPr>
            <p:ph type="body" idx="1"/>
          </p:nvPr>
        </p:nvSpPr>
        <p:spPr>
          <a:xfrm>
            <a:off x="457200" y="2188737"/>
            <a:ext cx="8229600" cy="3863346"/>
          </a:xfrm>
          <a:prstGeom prst="rect">
            <a:avLst/>
          </a:prstGeom>
        </p:spPr>
        <p:txBody>
          <a:bodyPr vert="horz" lIns="91440" tIns="45720" rIns="91440" bIns="45720" rtlCol="0">
            <a:normAutofit/>
          </a:body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10" name="Slide Number Placeholder 4"/>
          <p:cNvSpPr>
            <a:spLocks noGrp="1"/>
          </p:cNvSpPr>
          <p:nvPr>
            <p:ph type="sldNum" sz="quarter" idx="4"/>
          </p:nvPr>
        </p:nvSpPr>
        <p:spPr>
          <a:xfrm>
            <a:off x="8248228" y="194111"/>
            <a:ext cx="438572" cy="365125"/>
          </a:xfrm>
          <a:prstGeom prst="rect">
            <a:avLst/>
          </a:prstGeom>
        </p:spPr>
        <p:txBody>
          <a:bodyPr/>
          <a:lstStyle>
            <a:lvl1pPr algn="r">
              <a:defRPr sz="1200">
                <a:solidFill>
                  <a:srgbClr val="FFFFFF"/>
                </a:solidFill>
              </a:defRPr>
            </a:lvl1pPr>
          </a:lstStyle>
          <a:p>
            <a:r>
              <a:rPr lang="en-US" dirty="0"/>
              <a:t>. </a:t>
            </a:r>
            <a:fld id="{4E6B386F-75EA-2347-AA44-8123F513AD26}" type="slidenum">
              <a:rPr lang="en-US" smtClean="0"/>
              <a:pPr/>
              <a:t>‹N›</a:t>
            </a:fld>
            <a:endParaRPr lang="en-US" dirty="0"/>
          </a:p>
        </p:txBody>
      </p:sp>
      <p:sp>
        <p:nvSpPr>
          <p:cNvPr id="4" name="TextBox 3">
            <a:extLst>
              <a:ext uri="{FF2B5EF4-FFF2-40B4-BE49-F238E27FC236}">
                <a16:creationId xmlns:a16="http://schemas.microsoft.com/office/drawing/2014/main" id="{7DB7AF10-288E-486E-A9D8-2C6FCAA60A34}"/>
              </a:ext>
            </a:extLst>
          </p:cNvPr>
          <p:cNvSpPr txBox="1"/>
          <p:nvPr userDrawn="1"/>
        </p:nvSpPr>
        <p:spPr>
          <a:xfrm>
            <a:off x="545504" y="376673"/>
            <a:ext cx="837089" cy="276999"/>
          </a:xfrm>
          <a:prstGeom prst="rect">
            <a:avLst/>
          </a:prstGeom>
          <a:noFill/>
        </p:spPr>
        <p:txBody>
          <a:bodyPr wrap="none" rtlCol="0">
            <a:spAutoFit/>
          </a:bodyPr>
          <a:lstStyle/>
          <a:p>
            <a:r>
              <a:rPr lang="en-US" sz="1200" b="1" dirty="0">
                <a:solidFill>
                  <a:schemeClr val="bg1"/>
                </a:solidFill>
                <a:latin typeface="Proxima Nova Extra Bold"/>
              </a:rPr>
              <a:t>Phase II</a:t>
            </a:r>
          </a:p>
        </p:txBody>
      </p:sp>
    </p:spTree>
    <p:extLst>
      <p:ext uri="{BB962C8B-B14F-4D97-AF65-F5344CB8AC3E}">
        <p14:creationId xmlns:p14="http://schemas.microsoft.com/office/powerpoint/2010/main" val="2994733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3000" b="1" kern="1200">
          <a:solidFill>
            <a:schemeClr val="tx2"/>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08224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08224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08224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08224F"/>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08224F"/>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4000"/>
          </a:schemeClr>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BE" dirty="0"/>
              <a:t>CLICK TO EDIT MASTER TITLE STYLE</a:t>
            </a:r>
            <a:endParaRPr lang="en-US" dirty="0"/>
          </a:p>
        </p:txBody>
      </p:sp>
      <p:sp>
        <p:nvSpPr>
          <p:cNvPr id="14"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15" name="Rectangle 14"/>
          <p:cNvSpPr/>
          <p:nvPr userDrawn="1"/>
        </p:nvSpPr>
        <p:spPr>
          <a:xfrm>
            <a:off x="0" y="6220589"/>
            <a:ext cx="9150479" cy="643437"/>
          </a:xfrm>
          <a:prstGeom prst="rect">
            <a:avLst/>
          </a:prstGeom>
          <a:solidFill>
            <a:srgbClr val="189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meetMED-white-WEB.pn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29613" y="6141502"/>
            <a:ext cx="1816729" cy="709564"/>
          </a:xfrm>
          <a:prstGeom prst="rect">
            <a:avLst/>
          </a:prstGeom>
        </p:spPr>
      </p:pic>
      <p:sp>
        <p:nvSpPr>
          <p:cNvPr id="17" name="TextBox 16"/>
          <p:cNvSpPr txBox="1"/>
          <p:nvPr userDrawn="1"/>
        </p:nvSpPr>
        <p:spPr>
          <a:xfrm>
            <a:off x="7107951" y="6327282"/>
            <a:ext cx="1671363" cy="307777"/>
          </a:xfrm>
          <a:prstGeom prst="rect">
            <a:avLst/>
          </a:prstGeom>
          <a:noFill/>
        </p:spPr>
        <p:txBody>
          <a:bodyPr wrap="none" rtlCol="0">
            <a:spAutoFit/>
          </a:bodyPr>
          <a:lstStyle/>
          <a:p>
            <a:r>
              <a:rPr lang="en-US" sz="1400" dirty="0" err="1">
                <a:solidFill>
                  <a:schemeClr val="bg1"/>
                </a:solidFill>
                <a:latin typeface="Arial"/>
                <a:cs typeface="Arial"/>
              </a:rPr>
              <a:t>www.meetmed.org</a:t>
            </a:r>
            <a:endParaRPr lang="en-US" sz="1400" dirty="0">
              <a:solidFill>
                <a:schemeClr val="bg1"/>
              </a:solidFill>
              <a:latin typeface="Arial"/>
              <a:cs typeface="Arial"/>
            </a:endParaRPr>
          </a:p>
        </p:txBody>
      </p:sp>
      <p:sp>
        <p:nvSpPr>
          <p:cNvPr id="18" name="Slide Number Placeholder 4"/>
          <p:cNvSpPr>
            <a:spLocks noGrp="1"/>
          </p:cNvSpPr>
          <p:nvPr>
            <p:ph type="sldNum" sz="quarter" idx="4"/>
          </p:nvPr>
        </p:nvSpPr>
        <p:spPr>
          <a:xfrm>
            <a:off x="3505200" y="6369310"/>
            <a:ext cx="2133600" cy="365125"/>
          </a:xfrm>
          <a:prstGeom prst="rect">
            <a:avLst/>
          </a:prstGeom>
        </p:spPr>
        <p:txBody>
          <a:bodyPr/>
          <a:lstStyle>
            <a:lvl1pPr algn="ctr">
              <a:defRPr sz="1000">
                <a:solidFill>
                  <a:schemeClr val="bg1"/>
                </a:solidFill>
              </a:defRPr>
            </a:lvl1pPr>
          </a:lstStyle>
          <a:p>
            <a:fld id="{4E6B386F-75EA-2347-AA44-8123F513AD26}" type="slidenum">
              <a:rPr lang="en-US" smtClean="0"/>
              <a:pPr/>
              <a:t>‹N›</a:t>
            </a:fld>
            <a:endParaRPr lang="en-US" dirty="0"/>
          </a:p>
        </p:txBody>
      </p:sp>
      <p:sp>
        <p:nvSpPr>
          <p:cNvPr id="8" name="TextBox 7">
            <a:extLst>
              <a:ext uri="{FF2B5EF4-FFF2-40B4-BE49-F238E27FC236}">
                <a16:creationId xmlns:a16="http://schemas.microsoft.com/office/drawing/2014/main" id="{148206EC-A050-4025-83C0-1E8A304A09B2}"/>
              </a:ext>
            </a:extLst>
          </p:cNvPr>
          <p:cNvSpPr txBox="1"/>
          <p:nvPr userDrawn="1"/>
        </p:nvSpPr>
        <p:spPr>
          <a:xfrm>
            <a:off x="719432" y="6587027"/>
            <a:ext cx="837089" cy="276999"/>
          </a:xfrm>
          <a:prstGeom prst="rect">
            <a:avLst/>
          </a:prstGeom>
          <a:noFill/>
        </p:spPr>
        <p:txBody>
          <a:bodyPr wrap="none" rtlCol="0">
            <a:spAutoFit/>
          </a:bodyPr>
          <a:lstStyle/>
          <a:p>
            <a:r>
              <a:rPr lang="en-US" sz="1200" b="1" dirty="0">
                <a:solidFill>
                  <a:schemeClr val="bg1"/>
                </a:solidFill>
                <a:latin typeface="Proxima Nova Extra Bold"/>
              </a:rPr>
              <a:t>Phase II</a:t>
            </a:r>
          </a:p>
        </p:txBody>
      </p:sp>
    </p:spTree>
    <p:extLst>
      <p:ext uri="{BB962C8B-B14F-4D97-AF65-F5344CB8AC3E}">
        <p14:creationId xmlns:p14="http://schemas.microsoft.com/office/powerpoint/2010/main" val="1160144832"/>
      </p:ext>
    </p:extLst>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ctr" defTabSz="457200" rtl="0" eaLnBrk="1" latinLnBrk="0" hangingPunct="1">
        <a:spcBef>
          <a:spcPct val="0"/>
        </a:spcBef>
        <a:buNone/>
        <a:defRPr sz="3000" b="1" kern="1200">
          <a:solidFill>
            <a:schemeClr val="accent2"/>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accent2"/>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accent2"/>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accent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accent2"/>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accent2"/>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Immagine 25">
            <a:extLst>
              <a:ext uri="{FF2B5EF4-FFF2-40B4-BE49-F238E27FC236}">
                <a16:creationId xmlns:a16="http://schemas.microsoft.com/office/drawing/2014/main" id="{F12369D7-436D-48DF-ACF8-81969FD2599F}"/>
              </a:ext>
            </a:extLst>
          </p:cNvPr>
          <p:cNvPicPr>
            <a:picLocks noChangeAspect="1"/>
          </p:cNvPicPr>
          <p:nvPr/>
        </p:nvPicPr>
        <p:blipFill>
          <a:blip r:embed="rId2">
            <a:alphaModFix amt="20000"/>
          </a:blip>
          <a:stretch>
            <a:fillRect/>
          </a:stretch>
        </p:blipFill>
        <p:spPr>
          <a:xfrm>
            <a:off x="0" y="645090"/>
            <a:ext cx="9144000" cy="6205027"/>
          </a:xfrm>
          <a:prstGeom prst="rect">
            <a:avLst/>
          </a:prstGeom>
        </p:spPr>
      </p:pic>
      <p:sp>
        <p:nvSpPr>
          <p:cNvPr id="6" name="Rettangolo 5">
            <a:extLst>
              <a:ext uri="{FF2B5EF4-FFF2-40B4-BE49-F238E27FC236}">
                <a16:creationId xmlns:a16="http://schemas.microsoft.com/office/drawing/2014/main" id="{3F1C9195-7387-7F45-A984-43D2C8DC6727}"/>
              </a:ext>
            </a:extLst>
          </p:cNvPr>
          <p:cNvSpPr/>
          <p:nvPr/>
        </p:nvSpPr>
        <p:spPr>
          <a:xfrm>
            <a:off x="0" y="635430"/>
            <a:ext cx="9144000" cy="5279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t-IT"/>
          </a:p>
        </p:txBody>
      </p:sp>
      <p:sp>
        <p:nvSpPr>
          <p:cNvPr id="7" name="CasellaDiTesto 6">
            <a:extLst>
              <a:ext uri="{FF2B5EF4-FFF2-40B4-BE49-F238E27FC236}">
                <a16:creationId xmlns:a16="http://schemas.microsoft.com/office/drawing/2014/main" id="{DFE5B3F3-0614-564A-8D41-7148B626CBB7}"/>
              </a:ext>
            </a:extLst>
          </p:cNvPr>
          <p:cNvSpPr txBox="1"/>
          <p:nvPr/>
        </p:nvSpPr>
        <p:spPr>
          <a:xfrm>
            <a:off x="577757" y="573439"/>
            <a:ext cx="7886017" cy="369332"/>
          </a:xfrm>
          <a:prstGeom prst="rect">
            <a:avLst/>
          </a:prstGeom>
          <a:noFill/>
        </p:spPr>
        <p:txBody>
          <a:bodyPr wrap="square" rtlCol="0">
            <a:spAutoFit/>
          </a:bodyPr>
          <a:lstStyle/>
          <a:p>
            <a:pPr algn="r"/>
            <a:r>
              <a:rPr lang="en-GB" b="1" dirty="0"/>
              <a:t>Concerted Action on Appliances </a:t>
            </a:r>
            <a:endParaRPr lang="it-IT" sz="2800" b="1" dirty="0">
              <a:solidFill>
                <a:schemeClr val="bg1"/>
              </a:solidFill>
              <a:latin typeface="Arial Rounded MT Bold" panose="020F0704030504030204" pitchFamily="34" charset="0"/>
            </a:endParaRPr>
          </a:p>
        </p:txBody>
      </p:sp>
      <p:sp>
        <p:nvSpPr>
          <p:cNvPr id="10" name="Rettangolo 9">
            <a:extLst>
              <a:ext uri="{FF2B5EF4-FFF2-40B4-BE49-F238E27FC236}">
                <a16:creationId xmlns:a16="http://schemas.microsoft.com/office/drawing/2014/main" id="{2FB33719-A444-CC47-A041-838EFA9E7F72}"/>
              </a:ext>
            </a:extLst>
          </p:cNvPr>
          <p:cNvSpPr/>
          <p:nvPr/>
        </p:nvSpPr>
        <p:spPr>
          <a:xfrm>
            <a:off x="0" y="6602278"/>
            <a:ext cx="9144000" cy="26345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35C3C0E8-632C-B44C-B9D7-2D180D906ADE}"/>
              </a:ext>
            </a:extLst>
          </p:cNvPr>
          <p:cNvSpPr/>
          <p:nvPr/>
        </p:nvSpPr>
        <p:spPr>
          <a:xfrm>
            <a:off x="7763320" y="134554"/>
            <a:ext cx="1113295" cy="29574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4" name="CasellaDiTesto 13">
            <a:extLst>
              <a:ext uri="{FF2B5EF4-FFF2-40B4-BE49-F238E27FC236}">
                <a16:creationId xmlns:a16="http://schemas.microsoft.com/office/drawing/2014/main" id="{875D6EA9-A9FE-4D40-A2F2-8663F3FAFBED}"/>
              </a:ext>
            </a:extLst>
          </p:cNvPr>
          <p:cNvSpPr txBox="1"/>
          <p:nvPr/>
        </p:nvSpPr>
        <p:spPr>
          <a:xfrm>
            <a:off x="432277" y="837784"/>
            <a:ext cx="1461169" cy="307777"/>
          </a:xfrm>
          <a:prstGeom prst="rect">
            <a:avLst/>
          </a:prstGeom>
          <a:noFill/>
        </p:spPr>
        <p:txBody>
          <a:bodyPr wrap="none" rtlCol="0">
            <a:spAutoFit/>
          </a:bodyPr>
          <a:lstStyle/>
          <a:p>
            <a:r>
              <a:rPr lang="it-IT" sz="1400" dirty="0">
                <a:solidFill>
                  <a:schemeClr val="bg1"/>
                </a:solidFill>
                <a:latin typeface="Arial Rounded MT Bold" panose="020F0704030504030204" pitchFamily="34" charset="0"/>
              </a:rPr>
              <a:t>30 March 2022</a:t>
            </a:r>
          </a:p>
        </p:txBody>
      </p:sp>
      <p:pic>
        <p:nvPicPr>
          <p:cNvPr id="15" name="Picture 2" descr="C:\Users\poggim\Desktop\download-1915749__340.png">
            <a:extLst>
              <a:ext uri="{FF2B5EF4-FFF2-40B4-BE49-F238E27FC236}">
                <a16:creationId xmlns:a16="http://schemas.microsoft.com/office/drawing/2014/main" id="{D567D0F9-614E-5044-AC9A-34D8CE662B10}"/>
              </a:ext>
            </a:extLst>
          </p:cNvPr>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8358265" y="6179825"/>
            <a:ext cx="597708" cy="597708"/>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a:extLst>
              <a:ext uri="{FF2B5EF4-FFF2-40B4-BE49-F238E27FC236}">
                <a16:creationId xmlns:a16="http://schemas.microsoft.com/office/drawing/2014/main" id="{2434A6D7-9426-4A34-B16D-1286B8D1E4AB}"/>
              </a:ext>
            </a:extLst>
          </p:cNvPr>
          <p:cNvSpPr>
            <a:spLocks noGrp="1"/>
          </p:cNvSpPr>
          <p:nvPr>
            <p:ph type="title"/>
          </p:nvPr>
        </p:nvSpPr>
        <p:spPr>
          <a:xfrm>
            <a:off x="457200" y="1144356"/>
            <a:ext cx="8229600" cy="644518"/>
          </a:xfrm>
        </p:spPr>
        <p:txBody>
          <a:bodyPr/>
          <a:lstStyle/>
          <a:p>
            <a:r>
              <a:rPr lang="fr-FR" dirty="0" err="1"/>
              <a:t>Overview</a:t>
            </a:r>
            <a:r>
              <a:rPr lang="fr-FR" dirty="0"/>
              <a:t> of the WP2</a:t>
            </a:r>
            <a:endParaRPr lang="aa-ET" dirty="0"/>
          </a:p>
        </p:txBody>
      </p:sp>
      <p:sp>
        <p:nvSpPr>
          <p:cNvPr id="13" name="Content Placeholder 2">
            <a:extLst>
              <a:ext uri="{FF2B5EF4-FFF2-40B4-BE49-F238E27FC236}">
                <a16:creationId xmlns:a16="http://schemas.microsoft.com/office/drawing/2014/main" id="{126AFF71-A0CD-493D-9C27-5D27E8C378A0}"/>
              </a:ext>
            </a:extLst>
          </p:cNvPr>
          <p:cNvSpPr>
            <a:spLocks noGrp="1"/>
          </p:cNvSpPr>
          <p:nvPr>
            <p:ph idx="1"/>
          </p:nvPr>
        </p:nvSpPr>
        <p:spPr>
          <a:xfrm>
            <a:off x="178665" y="1774438"/>
            <a:ext cx="8786669" cy="3598372"/>
          </a:xfrm>
        </p:spPr>
        <p:txBody>
          <a:bodyPr>
            <a:normAutofit/>
          </a:bodyPr>
          <a:lstStyle/>
          <a:p>
            <a:r>
              <a:rPr lang="fr-FR" sz="1600" b="1" i="1" u="sng" dirty="0"/>
              <a:t>Objectives</a:t>
            </a:r>
            <a:r>
              <a:rPr lang="fr-FR" sz="1600" i="1" u="sng" dirty="0"/>
              <a:t>:</a:t>
            </a:r>
          </a:p>
          <a:p>
            <a:pPr lvl="1"/>
            <a:r>
              <a:rPr lang="en-US" sz="1600" i="1" u="sng" dirty="0"/>
              <a:t>To enhance and structure the sharing of information and experiences, and promoting good practices of policy measures in buildings and appliances sectors. </a:t>
            </a:r>
          </a:p>
          <a:p>
            <a:pPr lvl="1"/>
            <a:r>
              <a:rPr lang="en-US" sz="1600" i="1" u="sng" dirty="0"/>
              <a:t>To develop and implement capacity building programs.</a:t>
            </a:r>
          </a:p>
          <a:p>
            <a:pPr lvl="1"/>
            <a:r>
              <a:rPr lang="en-US" sz="1600" i="1" u="sng" dirty="0"/>
              <a:t>To promote and disseminate the outcomes of the activities held in other WPs. </a:t>
            </a:r>
          </a:p>
          <a:p>
            <a:pPr marL="0" indent="0">
              <a:buNone/>
            </a:pPr>
            <a:endParaRPr lang="fr-FR" sz="500" i="1" dirty="0"/>
          </a:p>
          <a:p>
            <a:r>
              <a:rPr lang="fr-FR" sz="1600" b="1" i="1" u="sng" dirty="0" err="1"/>
              <a:t>Timeframe</a:t>
            </a:r>
            <a:r>
              <a:rPr lang="fr-FR" sz="1600" b="1" i="1" u="sng" dirty="0"/>
              <a:t> </a:t>
            </a:r>
            <a:r>
              <a:rPr lang="fr-FR" sz="1600" i="1" dirty="0"/>
              <a:t>:</a:t>
            </a:r>
            <a:endParaRPr lang="aa-ET" sz="1600" dirty="0"/>
          </a:p>
        </p:txBody>
      </p:sp>
      <p:grpSp>
        <p:nvGrpSpPr>
          <p:cNvPr id="16" name="Gruppo 15">
            <a:extLst>
              <a:ext uri="{FF2B5EF4-FFF2-40B4-BE49-F238E27FC236}">
                <a16:creationId xmlns:a16="http://schemas.microsoft.com/office/drawing/2014/main" id="{EAFDC2E9-2CB3-430C-A16F-EDF4664D8A7B}"/>
              </a:ext>
            </a:extLst>
          </p:cNvPr>
          <p:cNvGrpSpPr/>
          <p:nvPr/>
        </p:nvGrpSpPr>
        <p:grpSpPr>
          <a:xfrm>
            <a:off x="-1860997" y="3227832"/>
            <a:ext cx="10716603" cy="3310684"/>
            <a:chOff x="-1911790" y="1763640"/>
            <a:chExt cx="10716603" cy="3310684"/>
          </a:xfrm>
        </p:grpSpPr>
        <p:graphicFrame>
          <p:nvGraphicFramePr>
            <p:cNvPr id="17" name="Diagramme 4">
              <a:extLst>
                <a:ext uri="{FF2B5EF4-FFF2-40B4-BE49-F238E27FC236}">
                  <a16:creationId xmlns:a16="http://schemas.microsoft.com/office/drawing/2014/main" id="{C125ABC8-E2FF-4C2F-A455-1C1520EBD738}"/>
                </a:ext>
              </a:extLst>
            </p:cNvPr>
            <p:cNvGraphicFramePr/>
            <p:nvPr>
              <p:extLst>
                <p:ext uri="{D42A27DB-BD31-4B8C-83A1-F6EECF244321}">
                  <p14:modId xmlns:p14="http://schemas.microsoft.com/office/powerpoint/2010/main" val="3100121111"/>
                </p:ext>
              </p:extLst>
            </p:nvPr>
          </p:nvGraphicFramePr>
          <p:xfrm>
            <a:off x="2466974" y="1883670"/>
            <a:ext cx="6219825" cy="109426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8" name="Diagramme 8">
              <a:extLst>
                <a:ext uri="{FF2B5EF4-FFF2-40B4-BE49-F238E27FC236}">
                  <a16:creationId xmlns:a16="http://schemas.microsoft.com/office/drawing/2014/main" id="{3FD086BE-617E-482C-8251-360F5DE3BBBD}"/>
                </a:ext>
              </a:extLst>
            </p:cNvPr>
            <p:cNvGraphicFramePr/>
            <p:nvPr>
              <p:extLst>
                <p:ext uri="{D42A27DB-BD31-4B8C-83A1-F6EECF244321}">
                  <p14:modId xmlns:p14="http://schemas.microsoft.com/office/powerpoint/2010/main" val="1085322936"/>
                </p:ext>
              </p:extLst>
            </p:nvPr>
          </p:nvGraphicFramePr>
          <p:xfrm>
            <a:off x="-1911790" y="2705635"/>
            <a:ext cx="6096000" cy="2368689"/>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9" name="Ellipse 9">
              <a:extLst>
                <a:ext uri="{FF2B5EF4-FFF2-40B4-BE49-F238E27FC236}">
                  <a16:creationId xmlns:a16="http://schemas.microsoft.com/office/drawing/2014/main" id="{91789BCA-275B-4271-ACA4-257E364083B9}"/>
                </a:ext>
              </a:extLst>
            </p:cNvPr>
            <p:cNvSpPr/>
            <p:nvPr/>
          </p:nvSpPr>
          <p:spPr>
            <a:xfrm>
              <a:off x="2266949" y="2811549"/>
              <a:ext cx="2232000" cy="2232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Roadmaps and </a:t>
              </a:r>
              <a:r>
                <a:rPr lang="fr-FR" dirty="0" err="1"/>
                <a:t>involvement</a:t>
              </a:r>
              <a:r>
                <a:rPr lang="fr-FR" dirty="0"/>
                <a:t> of relevant stakeholders</a:t>
              </a:r>
            </a:p>
          </p:txBody>
        </p:sp>
        <p:sp>
          <p:nvSpPr>
            <p:cNvPr id="20" name="Ellipse 10">
              <a:extLst>
                <a:ext uri="{FF2B5EF4-FFF2-40B4-BE49-F238E27FC236}">
                  <a16:creationId xmlns:a16="http://schemas.microsoft.com/office/drawing/2014/main" id="{0EDF7B50-8DED-4B42-8876-F5ECC0547C4A}"/>
                </a:ext>
              </a:extLst>
            </p:cNvPr>
            <p:cNvSpPr/>
            <p:nvPr/>
          </p:nvSpPr>
          <p:spPr>
            <a:xfrm>
              <a:off x="4407622" y="2810438"/>
              <a:ext cx="2232000" cy="2232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Technical </a:t>
              </a:r>
              <a:r>
                <a:rPr lang="fr-FR" dirty="0" err="1"/>
                <a:t>working</a:t>
              </a:r>
              <a:r>
                <a:rPr lang="fr-FR" dirty="0"/>
                <a:t> groups</a:t>
              </a:r>
            </a:p>
          </p:txBody>
        </p:sp>
        <p:sp>
          <p:nvSpPr>
            <p:cNvPr id="21" name="Ellipse 11">
              <a:extLst>
                <a:ext uri="{FF2B5EF4-FFF2-40B4-BE49-F238E27FC236}">
                  <a16:creationId xmlns:a16="http://schemas.microsoft.com/office/drawing/2014/main" id="{40E139E8-68D4-4890-971A-DBB57A182939}"/>
                </a:ext>
              </a:extLst>
            </p:cNvPr>
            <p:cNvSpPr/>
            <p:nvPr/>
          </p:nvSpPr>
          <p:spPr>
            <a:xfrm>
              <a:off x="6572813" y="2809327"/>
              <a:ext cx="2232000" cy="2232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Final outputs : </a:t>
              </a:r>
            </a:p>
            <a:p>
              <a:pPr algn="ctr"/>
              <a:r>
                <a:rPr lang="fr-FR" dirty="0"/>
                <a:t>3 publications; </a:t>
              </a:r>
            </a:p>
            <a:p>
              <a:pPr algn="ctr"/>
              <a:r>
                <a:rPr lang="fr-FR" dirty="0"/>
                <a:t>Training modules and </a:t>
              </a:r>
              <a:r>
                <a:rPr lang="fr-FR" dirty="0" err="1"/>
                <a:t>databases</a:t>
              </a:r>
              <a:r>
                <a:rPr lang="fr-FR" dirty="0"/>
                <a:t>  </a:t>
              </a:r>
            </a:p>
          </p:txBody>
        </p:sp>
        <p:sp>
          <p:nvSpPr>
            <p:cNvPr id="22" name="ZoneTexte 12">
              <a:extLst>
                <a:ext uri="{FF2B5EF4-FFF2-40B4-BE49-F238E27FC236}">
                  <a16:creationId xmlns:a16="http://schemas.microsoft.com/office/drawing/2014/main" id="{FC601886-E0D1-4A1D-BAA5-21FF24FF5D62}"/>
                </a:ext>
              </a:extLst>
            </p:cNvPr>
            <p:cNvSpPr txBox="1"/>
            <p:nvPr/>
          </p:nvSpPr>
          <p:spPr>
            <a:xfrm>
              <a:off x="2757955" y="1806356"/>
              <a:ext cx="767326" cy="369332"/>
            </a:xfrm>
            <a:prstGeom prst="rect">
              <a:avLst/>
            </a:prstGeom>
            <a:noFill/>
          </p:spPr>
          <p:txBody>
            <a:bodyPr wrap="none" rtlCol="0">
              <a:spAutoFit/>
            </a:bodyPr>
            <a:lstStyle/>
            <a:p>
              <a:r>
                <a:rPr lang="fr-FR" b="1" dirty="0" err="1"/>
                <a:t>Year</a:t>
              </a:r>
              <a:r>
                <a:rPr lang="fr-FR" b="1" dirty="0"/>
                <a:t> 1</a:t>
              </a:r>
            </a:p>
          </p:txBody>
        </p:sp>
        <p:sp>
          <p:nvSpPr>
            <p:cNvPr id="23" name="ZoneTexte 13">
              <a:extLst>
                <a:ext uri="{FF2B5EF4-FFF2-40B4-BE49-F238E27FC236}">
                  <a16:creationId xmlns:a16="http://schemas.microsoft.com/office/drawing/2014/main" id="{6BAECAEA-6E97-4293-A74D-CDE69462E330}"/>
                </a:ext>
              </a:extLst>
            </p:cNvPr>
            <p:cNvSpPr txBox="1"/>
            <p:nvPr/>
          </p:nvSpPr>
          <p:spPr>
            <a:xfrm>
              <a:off x="4370820" y="1774279"/>
              <a:ext cx="767326" cy="369332"/>
            </a:xfrm>
            <a:prstGeom prst="rect">
              <a:avLst/>
            </a:prstGeom>
            <a:noFill/>
          </p:spPr>
          <p:txBody>
            <a:bodyPr wrap="none" rtlCol="0">
              <a:spAutoFit/>
            </a:bodyPr>
            <a:lstStyle/>
            <a:p>
              <a:r>
                <a:rPr lang="fr-FR" b="1" dirty="0" err="1"/>
                <a:t>Year</a:t>
              </a:r>
              <a:r>
                <a:rPr lang="fr-FR" b="1" dirty="0"/>
                <a:t> 2</a:t>
              </a:r>
            </a:p>
          </p:txBody>
        </p:sp>
        <p:sp>
          <p:nvSpPr>
            <p:cNvPr id="24" name="ZoneTexte 14">
              <a:extLst>
                <a:ext uri="{FF2B5EF4-FFF2-40B4-BE49-F238E27FC236}">
                  <a16:creationId xmlns:a16="http://schemas.microsoft.com/office/drawing/2014/main" id="{C2DAAB0E-740C-45AE-891E-6BF4DA1AEA82}"/>
                </a:ext>
              </a:extLst>
            </p:cNvPr>
            <p:cNvSpPr txBox="1"/>
            <p:nvPr/>
          </p:nvSpPr>
          <p:spPr>
            <a:xfrm>
              <a:off x="5861473" y="1763640"/>
              <a:ext cx="767326" cy="369332"/>
            </a:xfrm>
            <a:prstGeom prst="rect">
              <a:avLst/>
            </a:prstGeom>
            <a:noFill/>
          </p:spPr>
          <p:txBody>
            <a:bodyPr wrap="none" rtlCol="0">
              <a:spAutoFit/>
            </a:bodyPr>
            <a:lstStyle/>
            <a:p>
              <a:r>
                <a:rPr lang="fr-FR" b="1" dirty="0" err="1"/>
                <a:t>Year</a:t>
              </a:r>
              <a:r>
                <a:rPr lang="fr-FR" b="1" dirty="0"/>
                <a:t> 3</a:t>
              </a:r>
            </a:p>
          </p:txBody>
        </p:sp>
        <p:sp>
          <p:nvSpPr>
            <p:cNvPr id="25" name="ZoneTexte 15">
              <a:extLst>
                <a:ext uri="{FF2B5EF4-FFF2-40B4-BE49-F238E27FC236}">
                  <a16:creationId xmlns:a16="http://schemas.microsoft.com/office/drawing/2014/main" id="{107880B0-A620-4458-A548-38F499B4C7C6}"/>
                </a:ext>
              </a:extLst>
            </p:cNvPr>
            <p:cNvSpPr txBox="1"/>
            <p:nvPr/>
          </p:nvSpPr>
          <p:spPr>
            <a:xfrm>
              <a:off x="7475149" y="1784220"/>
              <a:ext cx="767326" cy="369332"/>
            </a:xfrm>
            <a:prstGeom prst="rect">
              <a:avLst/>
            </a:prstGeom>
            <a:noFill/>
          </p:spPr>
          <p:txBody>
            <a:bodyPr wrap="none" rtlCol="0">
              <a:spAutoFit/>
            </a:bodyPr>
            <a:lstStyle/>
            <a:p>
              <a:r>
                <a:rPr lang="fr-FR" b="1" dirty="0" err="1"/>
                <a:t>Year</a:t>
              </a:r>
              <a:r>
                <a:rPr lang="fr-FR" b="1" dirty="0"/>
                <a:t> 4</a:t>
              </a:r>
            </a:p>
          </p:txBody>
        </p:sp>
      </p:grpSp>
    </p:spTree>
    <p:extLst>
      <p:ext uri="{BB962C8B-B14F-4D97-AF65-F5344CB8AC3E}">
        <p14:creationId xmlns:p14="http://schemas.microsoft.com/office/powerpoint/2010/main" val="363887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D3FD1742-8A8E-BE4E-9212-0FD2BC8FCCB5}"/>
              </a:ext>
            </a:extLst>
          </p:cNvPr>
          <p:cNvSpPr txBox="1"/>
          <p:nvPr/>
        </p:nvSpPr>
        <p:spPr>
          <a:xfrm>
            <a:off x="5297214" y="181303"/>
            <a:ext cx="3263462" cy="646331"/>
          </a:xfrm>
          <a:prstGeom prst="rect">
            <a:avLst/>
          </a:prstGeom>
          <a:noFill/>
        </p:spPr>
        <p:txBody>
          <a:bodyPr wrap="square" rtlCol="0">
            <a:spAutoFit/>
          </a:bodyPr>
          <a:lstStyle/>
          <a:p>
            <a:r>
              <a:rPr lang="en-GB" b="1" dirty="0"/>
              <a:t>Concerted Action on Appliances </a:t>
            </a:r>
            <a:endParaRPr lang="it-IT" sz="2800" b="1" dirty="0">
              <a:solidFill>
                <a:schemeClr val="bg1"/>
              </a:solidFill>
              <a:latin typeface="Arial Rounded MT Bold" panose="020F0704030504030204" pitchFamily="34" charset="0"/>
            </a:endParaRPr>
          </a:p>
          <a:p>
            <a:endParaRPr lang="it-IT" dirty="0"/>
          </a:p>
        </p:txBody>
      </p:sp>
      <p:sp>
        <p:nvSpPr>
          <p:cNvPr id="14" name="Content Placeholder 2">
            <a:extLst>
              <a:ext uri="{FF2B5EF4-FFF2-40B4-BE49-F238E27FC236}">
                <a16:creationId xmlns:a16="http://schemas.microsoft.com/office/drawing/2014/main" id="{0E069BD3-A432-41E3-8337-3B9A3FB81D5C}"/>
              </a:ext>
            </a:extLst>
          </p:cNvPr>
          <p:cNvSpPr txBox="1">
            <a:spLocks/>
          </p:cNvSpPr>
          <p:nvPr/>
        </p:nvSpPr>
        <p:spPr>
          <a:xfrm>
            <a:off x="90435" y="858471"/>
            <a:ext cx="5128109" cy="6148634"/>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rgbClr val="08224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08224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08224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08224F"/>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08224F"/>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endParaRPr lang="en-US" sz="400" b="1" u="sng">
              <a:solidFill>
                <a:schemeClr val="accent1"/>
              </a:solidFill>
            </a:endParaRPr>
          </a:p>
          <a:p>
            <a:pPr marL="0" indent="0" algn="just">
              <a:lnSpc>
                <a:spcPct val="120000"/>
              </a:lnSpc>
              <a:buFont typeface="Arial"/>
              <a:buNone/>
            </a:pPr>
            <a:r>
              <a:rPr lang="en-US" sz="1100" b="1" u="sng">
                <a:solidFill>
                  <a:schemeClr val="accent1"/>
                </a:solidFill>
              </a:rPr>
              <a:t>2.1. Engagement and dissemination activities</a:t>
            </a:r>
            <a:r>
              <a:rPr lang="en-US" sz="1100" b="1">
                <a:solidFill>
                  <a:schemeClr val="accent1"/>
                </a:solidFill>
              </a:rPr>
              <a:t> </a:t>
            </a:r>
          </a:p>
          <a:p>
            <a:pPr marL="0" indent="0" algn="just">
              <a:lnSpc>
                <a:spcPct val="120000"/>
              </a:lnSpc>
              <a:buFont typeface="Arial"/>
              <a:buNone/>
            </a:pPr>
            <a:r>
              <a:rPr lang="en-US" sz="1100">
                <a:solidFill>
                  <a:schemeClr val="tx1"/>
                </a:solidFill>
              </a:rPr>
              <a:t>(Coordinator of the activity: </a:t>
            </a:r>
            <a:r>
              <a:rPr lang="en-US" sz="1100" b="1">
                <a:solidFill>
                  <a:schemeClr val="tx1"/>
                </a:solidFill>
              </a:rPr>
              <a:t>ENEA</a:t>
            </a:r>
            <a:r>
              <a:rPr lang="en-US" sz="1100">
                <a:solidFill>
                  <a:schemeClr val="tx1"/>
                </a:solidFill>
              </a:rPr>
              <a:t>) </a:t>
            </a:r>
          </a:p>
          <a:p>
            <a:pPr marL="0" indent="0" algn="just">
              <a:lnSpc>
                <a:spcPct val="120000"/>
              </a:lnSpc>
              <a:buFont typeface="Arial"/>
              <a:buNone/>
            </a:pPr>
            <a:r>
              <a:rPr lang="en-US" sz="1100" b="1"/>
              <a:t>Aim</a:t>
            </a:r>
            <a:r>
              <a:rPr lang="en-US" sz="1100"/>
              <a:t>: Enhance and structure the sharing of information and experiences and good practices in the Region, as preliminary steps to improve the enforcement of relevant energy policy measures in buildings and appliances sectors. </a:t>
            </a:r>
          </a:p>
          <a:p>
            <a:pPr marL="0" indent="0" algn="just">
              <a:lnSpc>
                <a:spcPct val="120000"/>
              </a:lnSpc>
              <a:buFont typeface="Arial"/>
              <a:buNone/>
            </a:pPr>
            <a:endParaRPr lang="en-US" sz="1100"/>
          </a:p>
          <a:p>
            <a:pPr marL="0" indent="0" algn="just">
              <a:lnSpc>
                <a:spcPct val="120000"/>
              </a:lnSpc>
              <a:buFont typeface="Arial"/>
              <a:buNone/>
            </a:pPr>
            <a:endParaRPr lang="en-US" sz="400"/>
          </a:p>
          <a:p>
            <a:pPr marL="0" indent="0" algn="just">
              <a:lnSpc>
                <a:spcPct val="120000"/>
              </a:lnSpc>
              <a:buFont typeface="Arial"/>
              <a:buNone/>
            </a:pPr>
            <a:endParaRPr lang="en-US" sz="400"/>
          </a:p>
          <a:p>
            <a:pPr marL="0" indent="0" algn="just">
              <a:lnSpc>
                <a:spcPct val="120000"/>
              </a:lnSpc>
              <a:buFont typeface="Arial"/>
              <a:buNone/>
            </a:pPr>
            <a:r>
              <a:rPr lang="en-US" sz="1100" b="1" u="sng">
                <a:solidFill>
                  <a:schemeClr val="accent1"/>
                </a:solidFill>
              </a:rPr>
              <a:t>2.2. Support to policy / decision makers on harmonization of legislation, regulations and standards in buildings’ sector</a:t>
            </a:r>
            <a:r>
              <a:rPr lang="en-US" sz="1100">
                <a:solidFill>
                  <a:schemeClr val="accent1"/>
                </a:solidFill>
              </a:rPr>
              <a:t> </a:t>
            </a:r>
          </a:p>
          <a:p>
            <a:pPr marL="0" indent="0" algn="just">
              <a:lnSpc>
                <a:spcPct val="120000"/>
              </a:lnSpc>
              <a:buFont typeface="Arial"/>
              <a:buNone/>
            </a:pPr>
            <a:r>
              <a:rPr lang="en-US" sz="1100"/>
              <a:t>(Coordinator of the activity: </a:t>
            </a:r>
            <a:r>
              <a:rPr lang="en-US" sz="1100" b="1"/>
              <a:t>ADENE</a:t>
            </a:r>
            <a:r>
              <a:rPr lang="en-US" sz="1100"/>
              <a:t>) </a:t>
            </a:r>
          </a:p>
          <a:p>
            <a:pPr marL="0" indent="0" algn="just">
              <a:lnSpc>
                <a:spcPct val="120000"/>
              </a:lnSpc>
              <a:buFont typeface="Arial"/>
              <a:buNone/>
            </a:pPr>
            <a:r>
              <a:rPr lang="en-US" sz="1100" b="1"/>
              <a:t>Aim</a:t>
            </a:r>
            <a:r>
              <a:rPr lang="en-US" sz="1100"/>
              <a:t>: Facilitate dialogue and sharing of experiences for enforcing EEBC and EE measures in buildings with support of the meetMED REN task force on EE in Buildings. </a:t>
            </a:r>
          </a:p>
          <a:p>
            <a:pPr marL="0" indent="0" algn="just">
              <a:lnSpc>
                <a:spcPct val="120000"/>
              </a:lnSpc>
              <a:buFont typeface="Arial"/>
              <a:buNone/>
            </a:pPr>
            <a:endParaRPr lang="en-US" sz="400"/>
          </a:p>
          <a:p>
            <a:pPr marL="0" indent="0" algn="just">
              <a:lnSpc>
                <a:spcPct val="120000"/>
              </a:lnSpc>
              <a:buFont typeface="Arial"/>
              <a:buNone/>
            </a:pPr>
            <a:r>
              <a:rPr lang="en-US" sz="1100" b="1" u="sng">
                <a:solidFill>
                  <a:schemeClr val="accent1"/>
                </a:solidFill>
              </a:rPr>
              <a:t>2.3. Support to policy / decision makers on harmonization of legislation, regulations and standards in appliances’ sector</a:t>
            </a:r>
            <a:r>
              <a:rPr lang="en-US" sz="1100">
                <a:solidFill>
                  <a:schemeClr val="accent1"/>
                </a:solidFill>
              </a:rPr>
              <a:t> </a:t>
            </a:r>
          </a:p>
          <a:p>
            <a:pPr marL="0" indent="0" algn="just">
              <a:lnSpc>
                <a:spcPct val="120000"/>
              </a:lnSpc>
              <a:buFont typeface="Arial"/>
              <a:buNone/>
            </a:pPr>
            <a:r>
              <a:rPr lang="en-US" sz="1100"/>
              <a:t>(Coordinator of the activity: </a:t>
            </a:r>
            <a:r>
              <a:rPr lang="en-US" sz="1100" b="1"/>
              <a:t>RCREEE</a:t>
            </a:r>
            <a:r>
              <a:rPr lang="en-US" sz="1100"/>
              <a:t>) </a:t>
            </a:r>
          </a:p>
          <a:p>
            <a:pPr marL="0" indent="0" algn="just">
              <a:lnSpc>
                <a:spcPct val="120000"/>
              </a:lnSpc>
              <a:buFont typeface="Arial"/>
              <a:buNone/>
            </a:pPr>
            <a:r>
              <a:rPr lang="en-US" sz="1100" b="1"/>
              <a:t>Aim</a:t>
            </a:r>
            <a:r>
              <a:rPr lang="en-US" sz="1100"/>
              <a:t>: Facilitate dialogue and sharing of experiences for enforcing MEPS and efficient appliances with support of the meetMED REN task force on appliances.</a:t>
            </a:r>
          </a:p>
          <a:p>
            <a:pPr marL="0" indent="0" algn="just">
              <a:lnSpc>
                <a:spcPct val="120000"/>
              </a:lnSpc>
              <a:buFont typeface="Arial"/>
              <a:buNone/>
            </a:pPr>
            <a:endParaRPr lang="en-US" sz="1100"/>
          </a:p>
          <a:p>
            <a:pPr marL="0" indent="0" algn="just">
              <a:lnSpc>
                <a:spcPct val="120000"/>
              </a:lnSpc>
              <a:buFont typeface="Arial"/>
              <a:buNone/>
            </a:pPr>
            <a:endParaRPr lang="en-US" sz="400"/>
          </a:p>
          <a:p>
            <a:pPr marL="0" indent="0" algn="just">
              <a:lnSpc>
                <a:spcPct val="120000"/>
              </a:lnSpc>
              <a:buFont typeface="Arial"/>
              <a:buNone/>
            </a:pPr>
            <a:r>
              <a:rPr lang="en-US" sz="1100" b="1" u="sng">
                <a:solidFill>
                  <a:schemeClr val="accent1"/>
                </a:solidFill>
              </a:rPr>
              <a:t>2.4. Support to policy/decision makers on Monitoring and Evaluation (with a focus on buildings and appliances)</a:t>
            </a:r>
            <a:r>
              <a:rPr lang="en-US" sz="1100" b="1">
                <a:solidFill>
                  <a:schemeClr val="accent1"/>
                </a:solidFill>
              </a:rPr>
              <a:t> </a:t>
            </a:r>
          </a:p>
          <a:p>
            <a:pPr marL="0" indent="0" algn="just">
              <a:lnSpc>
                <a:spcPct val="120000"/>
              </a:lnSpc>
              <a:buFont typeface="Arial"/>
              <a:buNone/>
            </a:pPr>
            <a:r>
              <a:rPr lang="en-US" sz="1100"/>
              <a:t>(Coordinator of the activity: </a:t>
            </a:r>
            <a:r>
              <a:rPr lang="en-US" sz="1100" b="1"/>
              <a:t>ADEME</a:t>
            </a:r>
            <a:r>
              <a:rPr lang="en-US" sz="1100"/>
              <a:t>) </a:t>
            </a:r>
          </a:p>
          <a:p>
            <a:pPr marL="0" indent="0" algn="just">
              <a:lnSpc>
                <a:spcPct val="120000"/>
              </a:lnSpc>
              <a:buFont typeface="Arial"/>
              <a:buNone/>
            </a:pPr>
            <a:r>
              <a:rPr lang="en-US" sz="1100" b="1"/>
              <a:t>Aim</a:t>
            </a:r>
            <a:r>
              <a:rPr lang="en-US" sz="1100"/>
              <a:t>: To implement a common Regional Energy Observatory Database on energy efficiency indicators and complete / update data on buildings and appliances, in order to follow up NEEAPs and national strategies’ implementation. </a:t>
            </a:r>
            <a:endParaRPr lang="en-US" sz="1100" dirty="0"/>
          </a:p>
        </p:txBody>
      </p:sp>
      <p:sp>
        <p:nvSpPr>
          <p:cNvPr id="15" name="Rectangle 1">
            <a:extLst>
              <a:ext uri="{FF2B5EF4-FFF2-40B4-BE49-F238E27FC236}">
                <a16:creationId xmlns:a16="http://schemas.microsoft.com/office/drawing/2014/main" id="{F7EF7E83-DA62-4A65-8801-979DECCA3F17}"/>
              </a:ext>
            </a:extLst>
          </p:cNvPr>
          <p:cNvSpPr/>
          <p:nvPr/>
        </p:nvSpPr>
        <p:spPr>
          <a:xfrm>
            <a:off x="5301673" y="995519"/>
            <a:ext cx="3661352" cy="1107996"/>
          </a:xfrm>
          <a:prstGeom prst="rect">
            <a:avLst/>
          </a:prstGeom>
        </p:spPr>
        <p:txBody>
          <a:bodyPr wrap="square">
            <a:spAutoFit/>
          </a:bodyPr>
          <a:lstStyle/>
          <a:p>
            <a:pPr algn="just">
              <a:spcBef>
                <a:spcPts val="0"/>
              </a:spcBef>
            </a:pPr>
            <a:r>
              <a:rPr lang="en-US" sz="1100" b="1" i="1" dirty="0">
                <a:solidFill>
                  <a:schemeClr val="tx2"/>
                </a:solidFill>
                <a:latin typeface="Arial" panose="020B0604020202020204" pitchFamily="34" charset="0"/>
                <a:cs typeface="Arial" panose="020B0604020202020204" pitchFamily="34" charset="0"/>
              </a:rPr>
              <a:t>Mapping and engagement</a:t>
            </a:r>
            <a:r>
              <a:rPr lang="en-US" sz="1100" b="1" dirty="0">
                <a:solidFill>
                  <a:schemeClr val="tx2"/>
                </a:solidFill>
                <a:latin typeface="Arial" panose="020B0604020202020204" pitchFamily="34" charset="0"/>
                <a:cs typeface="Arial" panose="020B0604020202020204" pitchFamily="34" charset="0"/>
              </a:rPr>
              <a:t> </a:t>
            </a:r>
            <a:r>
              <a:rPr lang="en-US" sz="1100" dirty="0">
                <a:solidFill>
                  <a:schemeClr val="tx2"/>
                </a:solidFill>
                <a:latin typeface="Arial" panose="020B0604020202020204" pitchFamily="34" charset="0"/>
                <a:cs typeface="Arial" panose="020B0604020202020204" pitchFamily="34" charset="0"/>
              </a:rPr>
              <a:t>of all the relevant public and private stakeholders by target country</a:t>
            </a:r>
          </a:p>
          <a:p>
            <a:pPr algn="just">
              <a:spcBef>
                <a:spcPts val="0"/>
              </a:spcBef>
            </a:pPr>
            <a:endParaRPr lang="en-US" sz="1100" dirty="0">
              <a:solidFill>
                <a:schemeClr val="tx2"/>
              </a:solidFill>
              <a:latin typeface="Arial" panose="020B0604020202020204" pitchFamily="34" charset="0"/>
              <a:cs typeface="Arial" panose="020B0604020202020204" pitchFamily="34" charset="0"/>
            </a:endParaRPr>
          </a:p>
          <a:p>
            <a:pPr algn="just">
              <a:spcBef>
                <a:spcPts val="0"/>
              </a:spcBef>
            </a:pPr>
            <a:r>
              <a:rPr lang="en-US" sz="1100" b="1" i="1" dirty="0">
                <a:solidFill>
                  <a:schemeClr val="tx2"/>
                </a:solidFill>
                <a:latin typeface="Arial" panose="020B0604020202020204" pitchFamily="34" charset="0"/>
                <a:cs typeface="Arial" panose="020B0604020202020204" pitchFamily="34" charset="0"/>
              </a:rPr>
              <a:t>Establishment of a permanent and high-level international forum </a:t>
            </a:r>
            <a:r>
              <a:rPr lang="en-US" sz="1100" dirty="0">
                <a:solidFill>
                  <a:schemeClr val="tx2"/>
                </a:solidFill>
                <a:latin typeface="Arial" panose="020B0604020202020204" pitchFamily="34" charset="0"/>
                <a:cs typeface="Arial" panose="020B0604020202020204" pitchFamily="34" charset="0"/>
              </a:rPr>
              <a:t>of discussion and exchange of information, experiences and good practices </a:t>
            </a:r>
          </a:p>
        </p:txBody>
      </p:sp>
      <p:sp>
        <p:nvSpPr>
          <p:cNvPr id="16" name="Rectangle 4">
            <a:extLst>
              <a:ext uri="{FF2B5EF4-FFF2-40B4-BE49-F238E27FC236}">
                <a16:creationId xmlns:a16="http://schemas.microsoft.com/office/drawing/2014/main" id="{9E1B5E7B-FEDE-4818-9C29-A744304F1E08}"/>
              </a:ext>
            </a:extLst>
          </p:cNvPr>
          <p:cNvSpPr/>
          <p:nvPr/>
        </p:nvSpPr>
        <p:spPr>
          <a:xfrm>
            <a:off x="5287385" y="3179297"/>
            <a:ext cx="3689927" cy="1107996"/>
          </a:xfrm>
          <a:prstGeom prst="rect">
            <a:avLst/>
          </a:prstGeom>
        </p:spPr>
        <p:txBody>
          <a:bodyPr wrap="square">
            <a:spAutoFit/>
          </a:bodyPr>
          <a:lstStyle/>
          <a:p>
            <a:pPr algn="just">
              <a:spcBef>
                <a:spcPts val="0"/>
              </a:spcBef>
            </a:pPr>
            <a:r>
              <a:rPr lang="en-US" sz="1100" b="1" i="1" dirty="0">
                <a:solidFill>
                  <a:schemeClr val="tx2"/>
                </a:solidFill>
                <a:latin typeface="Arial" panose="020B0604020202020204" pitchFamily="34" charset="0"/>
                <a:cs typeface="Arial" panose="020B0604020202020204" pitchFamily="34" charset="0"/>
              </a:rPr>
              <a:t>At least 10 policies</a:t>
            </a:r>
            <a:r>
              <a:rPr lang="en-US" sz="1100" b="1" dirty="0">
                <a:solidFill>
                  <a:schemeClr val="tx2"/>
                </a:solidFill>
                <a:latin typeface="Arial" panose="020B0604020202020204" pitchFamily="34" charset="0"/>
                <a:cs typeface="Arial" panose="020B0604020202020204" pitchFamily="34" charset="0"/>
              </a:rPr>
              <a:t> </a:t>
            </a:r>
            <a:r>
              <a:rPr lang="en-US" sz="1100" dirty="0">
                <a:solidFill>
                  <a:schemeClr val="tx2"/>
                </a:solidFill>
                <a:latin typeface="Arial" panose="020B0604020202020204" pitchFamily="34" charset="0"/>
                <a:cs typeface="Arial" panose="020B0604020202020204" pitchFamily="34" charset="0"/>
              </a:rPr>
              <a:t>adjusted and tested in the 8 targeted countries </a:t>
            </a:r>
          </a:p>
          <a:p>
            <a:pPr algn="just">
              <a:spcBef>
                <a:spcPts val="0"/>
              </a:spcBef>
            </a:pPr>
            <a:endParaRPr lang="en-US" sz="1100" dirty="0">
              <a:solidFill>
                <a:schemeClr val="tx2"/>
              </a:solidFill>
              <a:latin typeface="Arial" panose="020B0604020202020204" pitchFamily="34" charset="0"/>
              <a:cs typeface="Arial" panose="020B0604020202020204" pitchFamily="34" charset="0"/>
            </a:endParaRPr>
          </a:p>
          <a:p>
            <a:pPr algn="just">
              <a:spcBef>
                <a:spcPts val="0"/>
              </a:spcBef>
            </a:pPr>
            <a:r>
              <a:rPr lang="en-US" sz="1100" b="1" i="1" dirty="0">
                <a:solidFill>
                  <a:schemeClr val="tx2"/>
                </a:solidFill>
                <a:latin typeface="Arial" panose="020B0604020202020204" pitchFamily="34" charset="0"/>
                <a:cs typeface="Arial" panose="020B0604020202020204" pitchFamily="34" charset="0"/>
              </a:rPr>
              <a:t>3 publications </a:t>
            </a:r>
            <a:r>
              <a:rPr lang="en-US" sz="1100" dirty="0">
                <a:solidFill>
                  <a:schemeClr val="tx2"/>
                </a:solidFill>
                <a:latin typeface="Arial" panose="020B0604020202020204" pitchFamily="34" charset="0"/>
                <a:cs typeface="Arial" panose="020B0604020202020204" pitchFamily="34" charset="0"/>
              </a:rPr>
              <a:t>and</a:t>
            </a:r>
            <a:r>
              <a:rPr lang="en-US" sz="1100" i="1" dirty="0">
                <a:solidFill>
                  <a:schemeClr val="tx2"/>
                </a:solidFill>
                <a:latin typeface="Arial" panose="020B0604020202020204" pitchFamily="34" charset="0"/>
                <a:cs typeface="Arial" panose="020B0604020202020204" pitchFamily="34" charset="0"/>
              </a:rPr>
              <a:t> </a:t>
            </a:r>
            <a:r>
              <a:rPr lang="en-US" sz="1100" b="1" i="1" dirty="0">
                <a:solidFill>
                  <a:schemeClr val="tx2"/>
                </a:solidFill>
                <a:latin typeface="Arial" panose="020B0604020202020204" pitchFamily="34" charset="0"/>
                <a:cs typeface="Arial" panose="020B0604020202020204" pitchFamily="34" charset="0"/>
              </a:rPr>
              <a:t>favorable conditions to fasten the convergence of national procedures </a:t>
            </a:r>
            <a:r>
              <a:rPr lang="en-US" sz="1100" dirty="0">
                <a:solidFill>
                  <a:schemeClr val="tx2"/>
                </a:solidFill>
                <a:latin typeface="Arial" panose="020B0604020202020204" pitchFamily="34" charset="0"/>
                <a:cs typeface="Arial" panose="020B0604020202020204" pitchFamily="34" charset="0"/>
              </a:rPr>
              <a:t>on EE in buildings and appliances related matters.</a:t>
            </a:r>
          </a:p>
        </p:txBody>
      </p:sp>
      <p:sp>
        <p:nvSpPr>
          <p:cNvPr id="17" name="Rectangle 7">
            <a:extLst>
              <a:ext uri="{FF2B5EF4-FFF2-40B4-BE49-F238E27FC236}">
                <a16:creationId xmlns:a16="http://schemas.microsoft.com/office/drawing/2014/main" id="{685EDC32-8EE2-4445-8F68-786C668E9246}"/>
              </a:ext>
            </a:extLst>
          </p:cNvPr>
          <p:cNvSpPr/>
          <p:nvPr/>
        </p:nvSpPr>
        <p:spPr>
          <a:xfrm>
            <a:off x="5218544" y="5367221"/>
            <a:ext cx="3887355" cy="1277273"/>
          </a:xfrm>
          <a:prstGeom prst="rect">
            <a:avLst/>
          </a:prstGeom>
        </p:spPr>
        <p:txBody>
          <a:bodyPr wrap="square">
            <a:spAutoFit/>
          </a:bodyPr>
          <a:lstStyle/>
          <a:p>
            <a:pPr algn="just">
              <a:spcBef>
                <a:spcPts val="0"/>
              </a:spcBef>
            </a:pPr>
            <a:r>
              <a:rPr lang="en-US" sz="1100" dirty="0">
                <a:solidFill>
                  <a:schemeClr val="tx2"/>
                </a:solidFill>
                <a:latin typeface="Arial" panose="020B0604020202020204" pitchFamily="34" charset="0"/>
                <a:cs typeface="Arial" panose="020B0604020202020204" pitchFamily="34" charset="0"/>
              </a:rPr>
              <a:t>A </a:t>
            </a:r>
            <a:r>
              <a:rPr lang="en-US" sz="1100" b="1" i="1" dirty="0">
                <a:solidFill>
                  <a:schemeClr val="tx2"/>
                </a:solidFill>
                <a:latin typeface="Arial" panose="020B0604020202020204" pitchFamily="34" charset="0"/>
                <a:cs typeface="Arial" panose="020B0604020202020204" pitchFamily="34" charset="0"/>
              </a:rPr>
              <a:t>national monitoring system </a:t>
            </a:r>
            <a:r>
              <a:rPr lang="en-US" sz="1100" dirty="0">
                <a:solidFill>
                  <a:schemeClr val="tx2"/>
                </a:solidFill>
                <a:latin typeface="Arial" panose="020B0604020202020204" pitchFamily="34" charset="0"/>
                <a:cs typeface="Arial" panose="020B0604020202020204" pitchFamily="34" charset="0"/>
              </a:rPr>
              <a:t>established at national level for evaluating energy efficiency policy impacts and energy saving calculations in particular for the building sector and electrical appliances. </a:t>
            </a:r>
          </a:p>
          <a:p>
            <a:pPr algn="just">
              <a:spcBef>
                <a:spcPts val="0"/>
              </a:spcBef>
            </a:pPr>
            <a:endParaRPr lang="en-US" sz="1100" dirty="0">
              <a:solidFill>
                <a:schemeClr val="tx2"/>
              </a:solidFill>
              <a:latin typeface="Arial" panose="020B0604020202020204" pitchFamily="34" charset="0"/>
              <a:cs typeface="Arial" panose="020B0604020202020204" pitchFamily="34" charset="0"/>
            </a:endParaRPr>
          </a:p>
          <a:p>
            <a:pPr algn="just">
              <a:spcBef>
                <a:spcPts val="0"/>
              </a:spcBef>
            </a:pPr>
            <a:r>
              <a:rPr lang="en-US" sz="1100" dirty="0">
                <a:solidFill>
                  <a:schemeClr val="tx2"/>
                </a:solidFill>
                <a:latin typeface="Arial" panose="020B0604020202020204" pitchFamily="34" charset="0"/>
                <a:cs typeface="Arial" panose="020B0604020202020204" pitchFamily="34" charset="0"/>
              </a:rPr>
              <a:t>Exchange on information of practices on </a:t>
            </a:r>
            <a:r>
              <a:rPr lang="en-US" sz="1100" b="1" dirty="0">
                <a:solidFill>
                  <a:schemeClr val="tx2"/>
                </a:solidFill>
                <a:latin typeface="Arial" panose="020B0604020202020204" pitchFamily="34" charset="0"/>
                <a:cs typeface="Arial" panose="020B0604020202020204" pitchFamily="34" charset="0"/>
              </a:rPr>
              <a:t>energy modelling practices</a:t>
            </a:r>
            <a:r>
              <a:rPr lang="en-US" sz="1100" dirty="0">
                <a:solidFill>
                  <a:schemeClr val="tx2"/>
                </a:solidFill>
                <a:latin typeface="Arial" panose="020B0604020202020204" pitchFamily="34" charset="0"/>
                <a:cs typeface="Arial" panose="020B0604020202020204" pitchFamily="34" charset="0"/>
              </a:rPr>
              <a:t> and NEEAP development and implementation</a:t>
            </a:r>
            <a:r>
              <a:rPr lang="en-US" sz="1100" i="1" dirty="0">
                <a:solidFill>
                  <a:schemeClr val="tx2"/>
                </a:solidFill>
                <a:latin typeface="Arial" panose="020B0604020202020204" pitchFamily="34" charset="0"/>
                <a:cs typeface="Arial" panose="020B0604020202020204" pitchFamily="34" charset="0"/>
              </a:rPr>
              <a:t>. </a:t>
            </a:r>
          </a:p>
        </p:txBody>
      </p:sp>
      <p:sp>
        <p:nvSpPr>
          <p:cNvPr id="18" name="ZoneTexte 8">
            <a:extLst>
              <a:ext uri="{FF2B5EF4-FFF2-40B4-BE49-F238E27FC236}">
                <a16:creationId xmlns:a16="http://schemas.microsoft.com/office/drawing/2014/main" id="{083A90D6-BFFC-4758-A728-4C727BEEF5AC}"/>
              </a:ext>
            </a:extLst>
          </p:cNvPr>
          <p:cNvSpPr txBox="1"/>
          <p:nvPr/>
        </p:nvSpPr>
        <p:spPr>
          <a:xfrm>
            <a:off x="5291854" y="603241"/>
            <a:ext cx="2025298" cy="369332"/>
          </a:xfrm>
          <a:prstGeom prst="rect">
            <a:avLst/>
          </a:prstGeom>
          <a:noFill/>
        </p:spPr>
        <p:txBody>
          <a:bodyPr wrap="none" rtlCol="0">
            <a:spAutoFit/>
          </a:bodyPr>
          <a:lstStyle/>
          <a:p>
            <a:r>
              <a:rPr lang="fr-FR" b="1" dirty="0" err="1">
                <a:solidFill>
                  <a:schemeClr val="accent1"/>
                </a:solidFill>
              </a:rPr>
              <a:t>Expected</a:t>
            </a:r>
            <a:r>
              <a:rPr lang="fr-FR" b="1" dirty="0">
                <a:solidFill>
                  <a:schemeClr val="accent1"/>
                </a:solidFill>
              </a:rPr>
              <a:t> impacts : </a:t>
            </a:r>
          </a:p>
        </p:txBody>
      </p:sp>
      <p:cxnSp>
        <p:nvCxnSpPr>
          <p:cNvPr id="19" name="Connettore diritto 18">
            <a:extLst>
              <a:ext uri="{FF2B5EF4-FFF2-40B4-BE49-F238E27FC236}">
                <a16:creationId xmlns:a16="http://schemas.microsoft.com/office/drawing/2014/main" id="{2D8686FD-7EFE-493C-8257-71FB3EA6AFDA}"/>
              </a:ext>
            </a:extLst>
          </p:cNvPr>
          <p:cNvCxnSpPr>
            <a:cxnSpLocks/>
          </p:cNvCxnSpPr>
          <p:nvPr/>
        </p:nvCxnSpPr>
        <p:spPr>
          <a:xfrm flipH="1">
            <a:off x="64268" y="2360648"/>
            <a:ext cx="9015464" cy="0"/>
          </a:xfrm>
          <a:prstGeom prst="line">
            <a:avLst/>
          </a:prstGeom>
          <a:ln>
            <a:prstDash val="sysDash"/>
          </a:ln>
        </p:spPr>
        <p:style>
          <a:lnRef idx="2">
            <a:schemeClr val="accent1"/>
          </a:lnRef>
          <a:fillRef idx="0">
            <a:schemeClr val="accent1"/>
          </a:fillRef>
          <a:effectRef idx="1">
            <a:schemeClr val="accent1"/>
          </a:effectRef>
          <a:fontRef idx="minor">
            <a:schemeClr val="tx1"/>
          </a:fontRef>
        </p:style>
      </p:cxnSp>
      <p:cxnSp>
        <p:nvCxnSpPr>
          <p:cNvPr id="20" name="Connettore diritto 19">
            <a:extLst>
              <a:ext uri="{FF2B5EF4-FFF2-40B4-BE49-F238E27FC236}">
                <a16:creationId xmlns:a16="http://schemas.microsoft.com/office/drawing/2014/main" id="{2269B4F6-9307-4905-84D6-427F5DFC9F07}"/>
              </a:ext>
            </a:extLst>
          </p:cNvPr>
          <p:cNvCxnSpPr>
            <a:cxnSpLocks/>
          </p:cNvCxnSpPr>
          <p:nvPr/>
        </p:nvCxnSpPr>
        <p:spPr>
          <a:xfrm flipH="1">
            <a:off x="64268" y="5136799"/>
            <a:ext cx="9015464" cy="0"/>
          </a:xfrm>
          <a:prstGeom prst="line">
            <a:avLst/>
          </a:prstGeom>
          <a:ln>
            <a:prstDash val="sysDash"/>
          </a:ln>
        </p:spPr>
        <p:style>
          <a:lnRef idx="2">
            <a:schemeClr val="accent1"/>
          </a:lnRef>
          <a:fillRef idx="0">
            <a:schemeClr val="accent1"/>
          </a:fillRef>
          <a:effectRef idx="1">
            <a:schemeClr val="accent1"/>
          </a:effectRef>
          <a:fontRef idx="minor">
            <a:schemeClr val="tx1"/>
          </a:fontRef>
        </p:style>
      </p:cxnSp>
      <p:sp>
        <p:nvSpPr>
          <p:cNvPr id="21" name="ZoneTexte 8">
            <a:extLst>
              <a:ext uri="{FF2B5EF4-FFF2-40B4-BE49-F238E27FC236}">
                <a16:creationId xmlns:a16="http://schemas.microsoft.com/office/drawing/2014/main" id="{432B5C70-EF9F-43D8-AE5C-FF06D0D7F1C6}"/>
              </a:ext>
            </a:extLst>
          </p:cNvPr>
          <p:cNvSpPr txBox="1"/>
          <p:nvPr/>
        </p:nvSpPr>
        <p:spPr>
          <a:xfrm>
            <a:off x="64268" y="603241"/>
            <a:ext cx="803297" cy="369332"/>
          </a:xfrm>
          <a:prstGeom prst="rect">
            <a:avLst/>
          </a:prstGeom>
          <a:noFill/>
        </p:spPr>
        <p:txBody>
          <a:bodyPr wrap="none" rtlCol="0">
            <a:spAutoFit/>
          </a:bodyPr>
          <a:lstStyle/>
          <a:p>
            <a:r>
              <a:rPr lang="fr-FR" b="1" dirty="0" err="1">
                <a:solidFill>
                  <a:schemeClr val="accent1"/>
                </a:solidFill>
              </a:rPr>
              <a:t>Tasks</a:t>
            </a:r>
            <a:r>
              <a:rPr lang="fr-FR" b="1" dirty="0">
                <a:solidFill>
                  <a:schemeClr val="accent1"/>
                </a:solidFill>
              </a:rPr>
              <a:t> :</a:t>
            </a:r>
          </a:p>
        </p:txBody>
      </p:sp>
      <p:pic>
        <p:nvPicPr>
          <p:cNvPr id="22" name="Immagine 21">
            <a:extLst>
              <a:ext uri="{FF2B5EF4-FFF2-40B4-BE49-F238E27FC236}">
                <a16:creationId xmlns:a16="http://schemas.microsoft.com/office/drawing/2014/main" id="{DC133C3B-7675-46B2-9586-93454CD7B413}"/>
              </a:ext>
            </a:extLst>
          </p:cNvPr>
          <p:cNvPicPr>
            <a:picLocks noChangeAspect="1"/>
          </p:cNvPicPr>
          <p:nvPr/>
        </p:nvPicPr>
        <p:blipFill>
          <a:blip r:embed="rId2">
            <a:alphaModFix amt="20000"/>
          </a:blip>
          <a:stretch>
            <a:fillRect/>
          </a:stretch>
        </p:blipFill>
        <p:spPr>
          <a:xfrm>
            <a:off x="0" y="645090"/>
            <a:ext cx="9144000" cy="6205027"/>
          </a:xfrm>
          <a:prstGeom prst="rect">
            <a:avLst/>
          </a:prstGeom>
        </p:spPr>
      </p:pic>
    </p:spTree>
    <p:extLst>
      <p:ext uri="{BB962C8B-B14F-4D97-AF65-F5344CB8AC3E}">
        <p14:creationId xmlns:p14="http://schemas.microsoft.com/office/powerpoint/2010/main" val="79745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Immagine 24">
            <a:extLst>
              <a:ext uri="{FF2B5EF4-FFF2-40B4-BE49-F238E27FC236}">
                <a16:creationId xmlns:a16="http://schemas.microsoft.com/office/drawing/2014/main" id="{6981937A-88C0-4A2C-894E-E188CFD69B0C}"/>
              </a:ext>
            </a:extLst>
          </p:cNvPr>
          <p:cNvPicPr>
            <a:picLocks noChangeAspect="1"/>
          </p:cNvPicPr>
          <p:nvPr/>
        </p:nvPicPr>
        <p:blipFill>
          <a:blip r:embed="rId2">
            <a:alphaModFix amt="20000"/>
          </a:blip>
          <a:stretch>
            <a:fillRect/>
          </a:stretch>
        </p:blipFill>
        <p:spPr>
          <a:xfrm>
            <a:off x="0" y="635946"/>
            <a:ext cx="9144000" cy="6205027"/>
          </a:xfrm>
          <a:prstGeom prst="rect">
            <a:avLst/>
          </a:prstGeom>
        </p:spPr>
      </p:pic>
      <p:sp>
        <p:nvSpPr>
          <p:cNvPr id="6" name="CasellaDiTesto 5">
            <a:extLst>
              <a:ext uri="{FF2B5EF4-FFF2-40B4-BE49-F238E27FC236}">
                <a16:creationId xmlns:a16="http://schemas.microsoft.com/office/drawing/2014/main" id="{D3FD1742-8A8E-BE4E-9212-0FD2BC8FCCB5}"/>
              </a:ext>
            </a:extLst>
          </p:cNvPr>
          <p:cNvSpPr txBox="1"/>
          <p:nvPr/>
        </p:nvSpPr>
        <p:spPr>
          <a:xfrm>
            <a:off x="5297214" y="181303"/>
            <a:ext cx="3263462" cy="646331"/>
          </a:xfrm>
          <a:prstGeom prst="rect">
            <a:avLst/>
          </a:prstGeom>
          <a:noFill/>
        </p:spPr>
        <p:txBody>
          <a:bodyPr wrap="square" rtlCol="0">
            <a:spAutoFit/>
          </a:bodyPr>
          <a:lstStyle/>
          <a:p>
            <a:r>
              <a:rPr lang="en-GB" b="1" dirty="0"/>
              <a:t>Concerted Action on Appliances </a:t>
            </a:r>
            <a:endParaRPr lang="it-IT" sz="2800" b="1" dirty="0">
              <a:solidFill>
                <a:schemeClr val="bg1"/>
              </a:solidFill>
              <a:latin typeface="Arial Rounded MT Bold" panose="020F0704030504030204" pitchFamily="34" charset="0"/>
            </a:endParaRPr>
          </a:p>
          <a:p>
            <a:endParaRPr lang="it-IT" dirty="0"/>
          </a:p>
        </p:txBody>
      </p:sp>
      <p:sp>
        <p:nvSpPr>
          <p:cNvPr id="13" name="CasellaDiTesto 12">
            <a:extLst>
              <a:ext uri="{FF2B5EF4-FFF2-40B4-BE49-F238E27FC236}">
                <a16:creationId xmlns:a16="http://schemas.microsoft.com/office/drawing/2014/main" id="{82BABBC2-4BB6-4257-8B0B-65C8F4F294B4}"/>
              </a:ext>
            </a:extLst>
          </p:cNvPr>
          <p:cNvSpPr txBox="1"/>
          <p:nvPr/>
        </p:nvSpPr>
        <p:spPr>
          <a:xfrm>
            <a:off x="395478" y="1615347"/>
            <a:ext cx="9000000" cy="5016758"/>
          </a:xfrm>
          <a:prstGeom prst="rect">
            <a:avLst/>
          </a:prstGeom>
          <a:noFill/>
        </p:spPr>
        <p:txBody>
          <a:bodyPr wrap="square">
            <a:spAutoFit/>
          </a:bodyPr>
          <a:lstStyle/>
          <a:p>
            <a:pPr marL="0" indent="0" algn="just">
              <a:buNone/>
            </a:pPr>
            <a:r>
              <a:rPr lang="en-US" sz="2000" b="1" u="sng" dirty="0">
                <a:solidFill>
                  <a:schemeClr val="accent1"/>
                </a:solidFill>
              </a:rPr>
              <a:t>Concerted Action on Buildings :</a:t>
            </a:r>
            <a:endParaRPr lang="en-US" sz="2000" dirty="0"/>
          </a:p>
          <a:p>
            <a:pPr lvl="1" algn="just">
              <a:spcBef>
                <a:spcPts val="0"/>
              </a:spcBef>
            </a:pPr>
            <a:r>
              <a:rPr lang="en-US" sz="2000" dirty="0"/>
              <a:t>Energy Efficiency Building Codes</a:t>
            </a:r>
          </a:p>
          <a:p>
            <a:pPr lvl="1" algn="just">
              <a:spcBef>
                <a:spcPts val="0"/>
              </a:spcBef>
            </a:pPr>
            <a:r>
              <a:rPr lang="en-US" sz="2000" dirty="0"/>
              <a:t>Building Renovation</a:t>
            </a:r>
          </a:p>
          <a:p>
            <a:pPr lvl="1" algn="just">
              <a:spcBef>
                <a:spcPts val="0"/>
              </a:spcBef>
            </a:pPr>
            <a:r>
              <a:rPr lang="en-US" sz="2000" dirty="0"/>
              <a:t>Labelling and Training</a:t>
            </a:r>
          </a:p>
          <a:p>
            <a:pPr lvl="1" algn="just">
              <a:spcBef>
                <a:spcPts val="0"/>
              </a:spcBef>
            </a:pPr>
            <a:r>
              <a:rPr lang="en-US" sz="2000" dirty="0"/>
              <a:t>Financing</a:t>
            </a:r>
          </a:p>
          <a:p>
            <a:pPr marL="0" indent="0" algn="just">
              <a:buNone/>
            </a:pPr>
            <a:r>
              <a:rPr lang="en-US" sz="2000" b="1" u="sng" dirty="0">
                <a:solidFill>
                  <a:schemeClr val="accent1"/>
                </a:solidFill>
              </a:rPr>
              <a:t>Concerted Action on Appliances :</a:t>
            </a:r>
            <a:endParaRPr lang="en-US" sz="2000" dirty="0"/>
          </a:p>
          <a:p>
            <a:pPr lvl="1" algn="just">
              <a:spcBef>
                <a:spcPts val="0"/>
              </a:spcBef>
            </a:pPr>
            <a:r>
              <a:rPr lang="en-US" sz="2000" dirty="0"/>
              <a:t>MEPS and standards</a:t>
            </a:r>
          </a:p>
          <a:p>
            <a:pPr lvl="1" algn="just">
              <a:spcBef>
                <a:spcPts val="0"/>
              </a:spcBef>
            </a:pPr>
            <a:r>
              <a:rPr lang="en-US" sz="2000" dirty="0"/>
              <a:t>Market surveillance and testing</a:t>
            </a:r>
          </a:p>
          <a:p>
            <a:pPr lvl="1" algn="just">
              <a:spcBef>
                <a:spcPts val="0"/>
              </a:spcBef>
            </a:pPr>
            <a:r>
              <a:rPr lang="en-US" sz="2000" dirty="0"/>
              <a:t>Scrapping campaigns</a:t>
            </a:r>
          </a:p>
          <a:p>
            <a:pPr lvl="1" algn="just">
              <a:spcBef>
                <a:spcPts val="0"/>
              </a:spcBef>
            </a:pPr>
            <a:r>
              <a:rPr lang="en-US" sz="2000" dirty="0"/>
              <a:t>Awareness raising and training</a:t>
            </a:r>
          </a:p>
          <a:p>
            <a:pPr lvl="1" algn="just">
              <a:spcBef>
                <a:spcPts val="0"/>
              </a:spcBef>
            </a:pPr>
            <a:r>
              <a:rPr lang="en-US" sz="2000" dirty="0"/>
              <a:t>Financing</a:t>
            </a:r>
          </a:p>
          <a:p>
            <a:pPr marL="0" indent="0" algn="just">
              <a:buNone/>
            </a:pPr>
            <a:r>
              <a:rPr lang="en-US" sz="2000" b="1" u="sng" dirty="0">
                <a:solidFill>
                  <a:schemeClr val="accent1"/>
                </a:solidFill>
              </a:rPr>
              <a:t>Monitoring &amp; Evaluation :</a:t>
            </a:r>
            <a:endParaRPr lang="en-US" sz="2000" dirty="0"/>
          </a:p>
          <a:p>
            <a:pPr lvl="1" algn="just">
              <a:spcBef>
                <a:spcPts val="0"/>
              </a:spcBef>
            </a:pPr>
            <a:r>
              <a:rPr lang="en-US" sz="2000" dirty="0"/>
              <a:t>Energy efficiency indicators implementation</a:t>
            </a:r>
          </a:p>
          <a:p>
            <a:pPr lvl="1" algn="just">
              <a:spcBef>
                <a:spcPts val="0"/>
              </a:spcBef>
            </a:pPr>
            <a:r>
              <a:rPr lang="en-US" sz="2000" dirty="0"/>
              <a:t>Energy demand modelling and prospective tools</a:t>
            </a:r>
          </a:p>
          <a:p>
            <a:pPr lvl="1" algn="just">
              <a:spcBef>
                <a:spcPts val="0"/>
              </a:spcBef>
            </a:pPr>
            <a:r>
              <a:rPr lang="en-US" sz="2000" dirty="0"/>
              <a:t>NEEAPs and national strategies implementation</a:t>
            </a:r>
          </a:p>
          <a:p>
            <a:pPr lvl="1" algn="just">
              <a:spcBef>
                <a:spcPts val="0"/>
              </a:spcBef>
            </a:pPr>
            <a:r>
              <a:rPr lang="en-US" sz="2000" dirty="0"/>
              <a:t>Specific Energy Efficiency indicators in buildings and appliances</a:t>
            </a:r>
          </a:p>
        </p:txBody>
      </p:sp>
      <p:sp>
        <p:nvSpPr>
          <p:cNvPr id="22" name="Title 1">
            <a:extLst>
              <a:ext uri="{FF2B5EF4-FFF2-40B4-BE49-F238E27FC236}">
                <a16:creationId xmlns:a16="http://schemas.microsoft.com/office/drawing/2014/main" id="{42A733AF-73C3-4669-9518-2BDA5D4DF330}"/>
              </a:ext>
            </a:extLst>
          </p:cNvPr>
          <p:cNvSpPr txBox="1">
            <a:spLocks/>
          </p:cNvSpPr>
          <p:nvPr/>
        </p:nvSpPr>
        <p:spPr>
          <a:xfrm>
            <a:off x="331076" y="885535"/>
            <a:ext cx="8229600" cy="54652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3000" b="1" kern="1200">
                <a:solidFill>
                  <a:schemeClr val="tx2"/>
                </a:solidFill>
                <a:latin typeface="Arial"/>
                <a:ea typeface="+mj-ea"/>
                <a:cs typeface="Arial"/>
              </a:defRPr>
            </a:lvl1pPr>
          </a:lstStyle>
          <a:p>
            <a:pPr algn="just"/>
            <a:r>
              <a:rPr lang="fr-FR" dirty="0" err="1"/>
              <a:t>Technical</a:t>
            </a:r>
            <a:r>
              <a:rPr lang="fr-FR" dirty="0"/>
              <a:t> </a:t>
            </a:r>
            <a:r>
              <a:rPr lang="fr-FR" dirty="0" err="1"/>
              <a:t>working</a:t>
            </a:r>
            <a:r>
              <a:rPr lang="fr-FR"/>
              <a:t> groups:</a:t>
            </a:r>
            <a:endParaRPr lang="aa-ET" dirty="0"/>
          </a:p>
        </p:txBody>
      </p:sp>
    </p:spTree>
    <p:extLst>
      <p:ext uri="{BB962C8B-B14F-4D97-AF65-F5344CB8AC3E}">
        <p14:creationId xmlns:p14="http://schemas.microsoft.com/office/powerpoint/2010/main" val="2866108342"/>
      </p:ext>
    </p:extLst>
  </p:cSld>
  <p:clrMapOvr>
    <a:masterClrMapping/>
  </p:clrMapOvr>
</p:sld>
</file>

<file path=ppt/theme/theme1.xml><?xml version="1.0" encoding="utf-8"?>
<a:theme xmlns:a="http://schemas.openxmlformats.org/drawingml/2006/main" name="meetMED_Theme_2">
  <a:themeElements>
    <a:clrScheme name="meetMED color theme">
      <a:dk1>
        <a:sysClr val="windowText" lastClr="000000"/>
      </a:dk1>
      <a:lt1>
        <a:sysClr val="window" lastClr="FFFFFF"/>
      </a:lt1>
      <a:dk2>
        <a:srgbClr val="08224F"/>
      </a:dk2>
      <a:lt2>
        <a:srgbClr val="E0E0E0"/>
      </a:lt2>
      <a:accent1>
        <a:srgbClr val="189A3A"/>
      </a:accent1>
      <a:accent2>
        <a:srgbClr val="08224F"/>
      </a:accent2>
      <a:accent3>
        <a:srgbClr val="FECD09"/>
      </a:accent3>
      <a:accent4>
        <a:srgbClr val="0C6374"/>
      </a:accent4>
      <a:accent5>
        <a:srgbClr val="F06E2E"/>
      </a:accent5>
      <a:accent6>
        <a:srgbClr val="8DCB8C"/>
      </a:accent6>
      <a:hlink>
        <a:srgbClr val="0C6374"/>
      </a:hlink>
      <a:folHlink>
        <a:srgbClr val="F06E2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meetMED color theme">
      <a:dk1>
        <a:sysClr val="windowText" lastClr="000000"/>
      </a:dk1>
      <a:lt1>
        <a:sysClr val="window" lastClr="FFFFFF"/>
      </a:lt1>
      <a:dk2>
        <a:srgbClr val="08224F"/>
      </a:dk2>
      <a:lt2>
        <a:srgbClr val="E0E0E0"/>
      </a:lt2>
      <a:accent1>
        <a:srgbClr val="189A3A"/>
      </a:accent1>
      <a:accent2>
        <a:srgbClr val="08224F"/>
      </a:accent2>
      <a:accent3>
        <a:srgbClr val="FECD09"/>
      </a:accent3>
      <a:accent4>
        <a:srgbClr val="0C6374"/>
      </a:accent4>
      <a:accent5>
        <a:srgbClr val="F06E2E"/>
      </a:accent5>
      <a:accent6>
        <a:srgbClr val="8DCB8C"/>
      </a:accent6>
      <a:hlink>
        <a:srgbClr val="0C6374"/>
      </a:hlink>
      <a:folHlink>
        <a:srgbClr val="F06E2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meetMED_Theme_2.thmx</Template>
  <TotalTime>1577</TotalTime>
  <Words>529</Words>
  <Application>Microsoft Office PowerPoint</Application>
  <PresentationFormat>Presentazione su schermo (4:3)</PresentationFormat>
  <Paragraphs>73</Paragraphs>
  <Slides>3</Slides>
  <Notes>0</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3</vt:i4>
      </vt:variant>
    </vt:vector>
  </HeadingPairs>
  <TitlesOfParts>
    <vt:vector size="9" baseType="lpstr">
      <vt:lpstr>Arial</vt:lpstr>
      <vt:lpstr>Arial Rounded MT Bold</vt:lpstr>
      <vt:lpstr>Calibri</vt:lpstr>
      <vt:lpstr>Proxima Nova Extra Bold</vt:lpstr>
      <vt:lpstr>meetMED_Theme_2</vt:lpstr>
      <vt:lpstr>Custom Design</vt:lpstr>
      <vt:lpstr>Overview of the WP2</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Filipa</dc:creator>
  <cp:lastModifiedBy>Alessandro Federici</cp:lastModifiedBy>
  <cp:revision>113</cp:revision>
  <cp:lastPrinted>2021-04-07T10:49:43Z</cp:lastPrinted>
  <dcterms:created xsi:type="dcterms:W3CDTF">2018-09-19T13:21:33Z</dcterms:created>
  <dcterms:modified xsi:type="dcterms:W3CDTF">2022-03-29T07:04:29Z</dcterms:modified>
</cp:coreProperties>
</file>