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83" r:id="rId3"/>
    <p:sldId id="291" r:id="rId4"/>
    <p:sldId id="290" r:id="rId5"/>
    <p:sldId id="287" r:id="rId6"/>
    <p:sldId id="292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Giallombardo" initials="AG" lastIdx="3" clrIdx="0">
    <p:extLst>
      <p:ext uri="{19B8F6BF-5375-455C-9EA6-DF929625EA0E}">
        <p15:presenceInfo xmlns:p15="http://schemas.microsoft.com/office/powerpoint/2012/main" userId="8eaf304e2ee27c72" providerId="Windows Live"/>
      </p:ext>
    </p:extLst>
  </p:cmAuthor>
  <p:cmAuthor id="2" name="yasmeen.oraby@rcreee.org" initials="y" lastIdx="1" clrIdx="1">
    <p:extLst>
      <p:ext uri="{19B8F6BF-5375-455C-9EA6-DF929625EA0E}">
        <p15:presenceInfo xmlns:p15="http://schemas.microsoft.com/office/powerpoint/2012/main" userId="yasmeen.oraby@rcreee.o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B12"/>
    <a:srgbClr val="FF6600"/>
    <a:srgbClr val="F57345"/>
    <a:srgbClr val="F28148"/>
    <a:srgbClr val="FFCC99"/>
    <a:srgbClr val="18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89939" autoAdjust="0"/>
  </p:normalViewPr>
  <p:slideViewPr>
    <p:cSldViewPr snapToGrid="0" snapToObjects="1">
      <p:cViewPr varScale="1">
        <p:scale>
          <a:sx n="83" d="100"/>
          <a:sy n="83" d="100"/>
        </p:scale>
        <p:origin x="60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0262A-7086-4B7C-BDEE-003E342253A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6045705-DA2C-496A-B74C-5BFB571BF5E9}">
      <dgm:prSet phldrT="[Testo]" custT="1"/>
      <dgm:spPr/>
      <dgm:t>
        <a:bodyPr/>
        <a:lstStyle/>
        <a:p>
          <a:r>
            <a:rPr lang="en-US" sz="20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Stakeholders’ identification in targeted countries</a:t>
          </a:r>
          <a:endParaRPr lang="it-IT" sz="20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E3FF5E2-EEF6-4307-8753-2EA786E199B1}" type="parTrans" cxnId="{7CC09910-403D-42F1-B10C-C7335E1D771C}">
      <dgm:prSet/>
      <dgm:spPr/>
      <dgm:t>
        <a:bodyPr/>
        <a:lstStyle/>
        <a:p>
          <a:endParaRPr lang="it-IT"/>
        </a:p>
      </dgm:t>
    </dgm:pt>
    <dgm:pt modelId="{8D33BC6D-6DFC-423E-98A8-C246C943A7AA}" type="sibTrans" cxnId="{7CC09910-403D-42F1-B10C-C7335E1D771C}">
      <dgm:prSet/>
      <dgm:spPr/>
      <dgm:t>
        <a:bodyPr/>
        <a:lstStyle/>
        <a:p>
          <a:endParaRPr lang="it-IT"/>
        </a:p>
      </dgm:t>
    </dgm:pt>
    <dgm:pt modelId="{8661EAA1-036F-44C3-9747-6C608FF12721}">
      <dgm:prSet phldrT="[Testo]" custT="1"/>
      <dgm:spPr/>
      <dgm:t>
        <a:bodyPr/>
        <a:lstStyle/>
        <a:p>
          <a:pPr algn="just"/>
          <a:r>
            <a:rPr lang="en-US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Selection of </a:t>
          </a:r>
          <a:r>
            <a:rPr lang="en-US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National Contact Points </a:t>
          </a:r>
          <a:r>
            <a:rPr lang="en-US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and </a:t>
          </a:r>
          <a:r>
            <a:rPr lang="en-US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network of experts </a:t>
          </a:r>
          <a:r>
            <a:rPr lang="en-US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within each country</a:t>
          </a:r>
          <a:endParaRPr lang="it-IT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70A4745-48F5-46F4-924F-C6F3F3FE98A9}" type="parTrans" cxnId="{37183BDC-27B5-4588-8D56-EF853AF1213C}">
      <dgm:prSet/>
      <dgm:spPr/>
      <dgm:t>
        <a:bodyPr/>
        <a:lstStyle/>
        <a:p>
          <a:endParaRPr lang="it-IT"/>
        </a:p>
      </dgm:t>
    </dgm:pt>
    <dgm:pt modelId="{4BBE4ACE-E402-49FD-AB7C-27F087B3CDBF}" type="sibTrans" cxnId="{37183BDC-27B5-4588-8D56-EF853AF1213C}">
      <dgm:prSet/>
      <dgm:spPr/>
      <dgm:t>
        <a:bodyPr/>
        <a:lstStyle/>
        <a:p>
          <a:endParaRPr lang="it-IT"/>
        </a:p>
      </dgm:t>
    </dgm:pt>
    <dgm:pt modelId="{F84ACA2E-529C-49C6-8AAB-22A02832CBB0}">
      <dgm:prSet phldrT="[Testo]" custT="1"/>
      <dgm:spPr/>
      <dgm:t>
        <a:bodyPr/>
        <a:lstStyle/>
        <a:p>
          <a:pPr algn="ctr"/>
          <a:r>
            <a:rPr lang="it-IT" sz="20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Data and information </a:t>
          </a:r>
          <a:r>
            <a:rPr lang="it-IT" sz="2000" b="1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collection</a:t>
          </a:r>
          <a:endParaRPr lang="it-IT" sz="25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19B2A14-74F8-45E6-AF15-867F6893B5C3}" type="parTrans" cxnId="{F54C74B0-9F28-45B2-A0E2-9019008DFCD9}">
      <dgm:prSet/>
      <dgm:spPr/>
      <dgm:t>
        <a:bodyPr/>
        <a:lstStyle/>
        <a:p>
          <a:endParaRPr lang="it-IT"/>
        </a:p>
      </dgm:t>
    </dgm:pt>
    <dgm:pt modelId="{6B7F6159-6C99-43DD-B770-8FD3ECBA4581}" type="sibTrans" cxnId="{F54C74B0-9F28-45B2-A0E2-9019008DFCD9}">
      <dgm:prSet/>
      <dgm:spPr/>
      <dgm:t>
        <a:bodyPr/>
        <a:lstStyle/>
        <a:p>
          <a:endParaRPr lang="it-IT"/>
        </a:p>
      </dgm:t>
    </dgm:pt>
    <dgm:pt modelId="{B23C12FD-8768-49B0-9E8D-0F61973CCC51}">
      <dgm:prSet phldrT="[Testo]" custT="1"/>
      <dgm:spPr/>
      <dgm:t>
        <a:bodyPr/>
        <a:lstStyle/>
        <a:p>
          <a:pPr algn="just">
            <a:spcAft>
              <a:spcPts val="600"/>
            </a:spcAft>
          </a:pPr>
          <a:r>
            <a:rPr lang="en-US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Communication &amp; networking activities with stakeholders </a:t>
          </a:r>
          <a:r>
            <a:rPr lang="en-US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for discussing their expectations and proposed input for national roundtables</a:t>
          </a:r>
          <a:endParaRPr lang="it-IT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5B0DB0B-477F-4723-A41A-7BA5B8F19D4E}" type="parTrans" cxnId="{2BB86209-4444-4801-A3A2-F03E3EFB6BB7}">
      <dgm:prSet/>
      <dgm:spPr/>
      <dgm:t>
        <a:bodyPr/>
        <a:lstStyle/>
        <a:p>
          <a:endParaRPr lang="it-IT"/>
        </a:p>
      </dgm:t>
    </dgm:pt>
    <dgm:pt modelId="{A1E52965-B88C-4B8E-9C1B-347678D553FC}" type="sibTrans" cxnId="{2BB86209-4444-4801-A3A2-F03E3EFB6BB7}">
      <dgm:prSet/>
      <dgm:spPr/>
      <dgm:t>
        <a:bodyPr/>
        <a:lstStyle/>
        <a:p>
          <a:endParaRPr lang="it-IT"/>
        </a:p>
      </dgm:t>
    </dgm:pt>
    <dgm:pt modelId="{1352310F-E0DC-4680-B861-68DE74DA2A07}">
      <dgm:prSet phldrT="[Testo]" custT="1"/>
      <dgm:spPr/>
      <dgm:t>
        <a:bodyPr/>
        <a:lstStyle/>
        <a:p>
          <a:r>
            <a:rPr lang="en-US" sz="20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Selection of the host country</a:t>
          </a:r>
          <a:endParaRPr lang="it-IT" sz="20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0C9237D-63A5-475F-9CBC-434346ECFC38}" type="parTrans" cxnId="{DAB78034-30DA-487C-B8A6-6ADEBEFFBFAB}">
      <dgm:prSet/>
      <dgm:spPr/>
      <dgm:t>
        <a:bodyPr/>
        <a:lstStyle/>
        <a:p>
          <a:endParaRPr lang="it-IT"/>
        </a:p>
      </dgm:t>
    </dgm:pt>
    <dgm:pt modelId="{F600DF2C-2DB7-43F8-BC48-4AC7FC27223B}" type="sibTrans" cxnId="{DAB78034-30DA-487C-B8A6-6ADEBEFFBFAB}">
      <dgm:prSet/>
      <dgm:spPr/>
      <dgm:t>
        <a:bodyPr/>
        <a:lstStyle/>
        <a:p>
          <a:endParaRPr lang="it-IT"/>
        </a:p>
      </dgm:t>
    </dgm:pt>
    <dgm:pt modelId="{774D7405-E193-47E1-AC24-F49B1F37B160}">
      <dgm:prSet phldrT="[Testo]" custT="1"/>
      <dgm:spPr/>
      <dgm:t>
        <a:bodyPr/>
        <a:lstStyle/>
        <a:p>
          <a:r>
            <a:rPr lang="it-IT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Algeria, </a:t>
          </a:r>
          <a:r>
            <a:rPr lang="it-IT" sz="1800" b="1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Egypt</a:t>
          </a:r>
          <a:r>
            <a:rPr lang="it-IT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, Jordan</a:t>
          </a:r>
          <a:r>
            <a:rPr lang="it-IT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, Lebanon</a:t>
          </a:r>
          <a:r>
            <a:rPr lang="it-IT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, Libya, Morocco, Palestine, Tunisia</a:t>
          </a:r>
          <a:endParaRPr lang="it-IT" sz="18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4DD9D91-E560-4CBC-B1BD-98BC085E3B68}" type="parTrans" cxnId="{7ACFDA63-2AA3-43F3-9A06-43CA5DD457BA}">
      <dgm:prSet/>
      <dgm:spPr/>
      <dgm:t>
        <a:bodyPr/>
        <a:lstStyle/>
        <a:p>
          <a:endParaRPr lang="it-IT"/>
        </a:p>
      </dgm:t>
    </dgm:pt>
    <dgm:pt modelId="{7EEA6EE5-1908-48DD-BF70-5771CD49D07E}" type="sibTrans" cxnId="{7ACFDA63-2AA3-43F3-9A06-43CA5DD457BA}">
      <dgm:prSet/>
      <dgm:spPr/>
      <dgm:t>
        <a:bodyPr/>
        <a:lstStyle/>
        <a:p>
          <a:endParaRPr lang="it-IT"/>
        </a:p>
      </dgm:t>
    </dgm:pt>
    <dgm:pt modelId="{1E614F19-03ED-43BE-A9F3-2FC24386B79C}">
      <dgm:prSet custT="1"/>
      <dgm:spPr/>
      <dgm:t>
        <a:bodyPr/>
        <a:lstStyle/>
        <a:p>
          <a:pPr algn="just">
            <a:spcAft>
              <a:spcPct val="15000"/>
            </a:spcAft>
          </a:pPr>
          <a:r>
            <a:rPr lang="it-IT" sz="1800" b="1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Interviews</a:t>
          </a:r>
          <a:r>
            <a:rPr lang="it-IT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with </a:t>
          </a:r>
          <a:r>
            <a:rPr lang="it-IT" sz="1800" b="1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key</a:t>
          </a:r>
          <a:r>
            <a:rPr lang="it-IT" sz="1800" b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1800" b="1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stakeholders</a:t>
          </a:r>
          <a:endParaRPr lang="it-IT" sz="18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4A5E16D-AA54-4755-B755-1E97A4AF4A58}" type="parTrans" cxnId="{3B3804D9-1C24-4C12-BC9F-05A6CA473DFC}">
      <dgm:prSet/>
      <dgm:spPr/>
      <dgm:t>
        <a:bodyPr/>
        <a:lstStyle/>
        <a:p>
          <a:endParaRPr lang="it-IT"/>
        </a:p>
      </dgm:t>
    </dgm:pt>
    <dgm:pt modelId="{CB5E8808-16B0-4A9B-89F9-DD4FDA739809}" type="sibTrans" cxnId="{3B3804D9-1C24-4C12-BC9F-05A6CA473DFC}">
      <dgm:prSet/>
      <dgm:spPr/>
      <dgm:t>
        <a:bodyPr/>
        <a:lstStyle/>
        <a:p>
          <a:endParaRPr lang="it-IT"/>
        </a:p>
      </dgm:t>
    </dgm:pt>
    <dgm:pt modelId="{971E03B0-CA42-40A4-9763-84FE14E5F7F7}" type="pres">
      <dgm:prSet presAssocID="{67C0262A-7086-4B7C-BDEE-003E342253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D100293-97E1-4EF4-B3ED-143AAF7A8227}" type="pres">
      <dgm:prSet presAssocID="{96045705-DA2C-496A-B74C-5BFB571BF5E9}" presName="linNode" presStyleCnt="0"/>
      <dgm:spPr/>
      <dgm:t>
        <a:bodyPr/>
        <a:lstStyle/>
        <a:p>
          <a:endParaRPr lang="it-IT"/>
        </a:p>
      </dgm:t>
    </dgm:pt>
    <dgm:pt modelId="{6AA50412-0163-4859-9A36-D7877C3AE6AF}" type="pres">
      <dgm:prSet presAssocID="{96045705-DA2C-496A-B74C-5BFB571BF5E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1A3CB6-D97A-4CDD-8CBD-074CC284300E}" type="pres">
      <dgm:prSet presAssocID="{96045705-DA2C-496A-B74C-5BFB571BF5E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0875A5-DA90-4319-A414-4E165561AE4D}" type="pres">
      <dgm:prSet presAssocID="{8D33BC6D-6DFC-423E-98A8-C246C943A7AA}" presName="sp" presStyleCnt="0"/>
      <dgm:spPr/>
      <dgm:t>
        <a:bodyPr/>
        <a:lstStyle/>
        <a:p>
          <a:endParaRPr lang="it-IT"/>
        </a:p>
      </dgm:t>
    </dgm:pt>
    <dgm:pt modelId="{07D3B0AA-A2EB-457D-B7CA-E2D54E594837}" type="pres">
      <dgm:prSet presAssocID="{F84ACA2E-529C-49C6-8AAB-22A02832CBB0}" presName="linNode" presStyleCnt="0"/>
      <dgm:spPr/>
      <dgm:t>
        <a:bodyPr/>
        <a:lstStyle/>
        <a:p>
          <a:endParaRPr lang="it-IT"/>
        </a:p>
      </dgm:t>
    </dgm:pt>
    <dgm:pt modelId="{60AAB638-5251-4D6A-8082-4B307BDFA56E}" type="pres">
      <dgm:prSet presAssocID="{F84ACA2E-529C-49C6-8AAB-22A02832CBB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8A6A94-2742-4786-8B10-59DB33288184}" type="pres">
      <dgm:prSet presAssocID="{F84ACA2E-529C-49C6-8AAB-22A02832CBB0}" presName="descendantText" presStyleLbl="alignAccFollowNode1" presStyleIdx="1" presStyleCnt="3" custScaleY="1141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F0E0C9-8F96-4B77-B3EA-B7A9643BDBEE}" type="pres">
      <dgm:prSet presAssocID="{6B7F6159-6C99-43DD-B770-8FD3ECBA4581}" presName="sp" presStyleCnt="0"/>
      <dgm:spPr/>
      <dgm:t>
        <a:bodyPr/>
        <a:lstStyle/>
        <a:p>
          <a:endParaRPr lang="it-IT"/>
        </a:p>
      </dgm:t>
    </dgm:pt>
    <dgm:pt modelId="{044A1423-9DBB-4D1D-91F4-695CBB61D083}" type="pres">
      <dgm:prSet presAssocID="{1352310F-E0DC-4680-B861-68DE74DA2A07}" presName="linNode" presStyleCnt="0"/>
      <dgm:spPr/>
      <dgm:t>
        <a:bodyPr/>
        <a:lstStyle/>
        <a:p>
          <a:endParaRPr lang="it-IT"/>
        </a:p>
      </dgm:t>
    </dgm:pt>
    <dgm:pt modelId="{3123002D-9C3B-470F-A030-576C4ECD4D15}" type="pres">
      <dgm:prSet presAssocID="{1352310F-E0DC-4680-B861-68DE74DA2A0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773968-9D91-4241-8566-91C52836E9F0}" type="pres">
      <dgm:prSet presAssocID="{1352310F-E0DC-4680-B861-68DE74DA2A0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CC09910-403D-42F1-B10C-C7335E1D771C}" srcId="{67C0262A-7086-4B7C-BDEE-003E342253A5}" destId="{96045705-DA2C-496A-B74C-5BFB571BF5E9}" srcOrd="0" destOrd="0" parTransId="{5E3FF5E2-EEF6-4307-8753-2EA786E199B1}" sibTransId="{8D33BC6D-6DFC-423E-98A8-C246C943A7AA}"/>
    <dgm:cxn modelId="{DB92F59C-B19E-4E26-B951-C0DE013FFCD3}" type="presOf" srcId="{8661EAA1-036F-44C3-9747-6C608FF12721}" destId="{791A3CB6-D97A-4CDD-8CBD-074CC284300E}" srcOrd="0" destOrd="0" presId="urn:microsoft.com/office/officeart/2005/8/layout/vList5"/>
    <dgm:cxn modelId="{3B3804D9-1C24-4C12-BC9F-05A6CA473DFC}" srcId="{F84ACA2E-529C-49C6-8AAB-22A02832CBB0}" destId="{1E614F19-03ED-43BE-A9F3-2FC24386B79C}" srcOrd="1" destOrd="0" parTransId="{94A5E16D-AA54-4755-B755-1E97A4AF4A58}" sibTransId="{CB5E8808-16B0-4A9B-89F9-DD4FDA739809}"/>
    <dgm:cxn modelId="{10433FA4-6C81-4B60-93B6-2B08863A6579}" type="presOf" srcId="{96045705-DA2C-496A-B74C-5BFB571BF5E9}" destId="{6AA50412-0163-4859-9A36-D7877C3AE6AF}" srcOrd="0" destOrd="0" presId="urn:microsoft.com/office/officeart/2005/8/layout/vList5"/>
    <dgm:cxn modelId="{74C7CE4D-E9E6-4451-9721-C53B2AD680D7}" type="presOf" srcId="{1352310F-E0DC-4680-B861-68DE74DA2A07}" destId="{3123002D-9C3B-470F-A030-576C4ECD4D15}" srcOrd="0" destOrd="0" presId="urn:microsoft.com/office/officeart/2005/8/layout/vList5"/>
    <dgm:cxn modelId="{F54C74B0-9F28-45B2-A0E2-9019008DFCD9}" srcId="{67C0262A-7086-4B7C-BDEE-003E342253A5}" destId="{F84ACA2E-529C-49C6-8AAB-22A02832CBB0}" srcOrd="1" destOrd="0" parTransId="{E19B2A14-74F8-45E6-AF15-867F6893B5C3}" sibTransId="{6B7F6159-6C99-43DD-B770-8FD3ECBA4581}"/>
    <dgm:cxn modelId="{83AE3D63-A9B7-46D5-8EBE-3922BFF77A37}" type="presOf" srcId="{F84ACA2E-529C-49C6-8AAB-22A02832CBB0}" destId="{60AAB638-5251-4D6A-8082-4B307BDFA56E}" srcOrd="0" destOrd="0" presId="urn:microsoft.com/office/officeart/2005/8/layout/vList5"/>
    <dgm:cxn modelId="{37183BDC-27B5-4588-8D56-EF853AF1213C}" srcId="{96045705-DA2C-496A-B74C-5BFB571BF5E9}" destId="{8661EAA1-036F-44C3-9747-6C608FF12721}" srcOrd="0" destOrd="0" parTransId="{D70A4745-48F5-46F4-924F-C6F3F3FE98A9}" sibTransId="{4BBE4ACE-E402-49FD-AB7C-27F087B3CDBF}"/>
    <dgm:cxn modelId="{1B2E69AC-54E7-42B4-8A46-43D2EF34C6CC}" type="presOf" srcId="{B23C12FD-8768-49B0-9E8D-0F61973CCC51}" destId="{538A6A94-2742-4786-8B10-59DB33288184}" srcOrd="0" destOrd="0" presId="urn:microsoft.com/office/officeart/2005/8/layout/vList5"/>
    <dgm:cxn modelId="{FD344F16-CAA9-4998-B4FA-DBC7200B4CE4}" type="presOf" srcId="{774D7405-E193-47E1-AC24-F49B1F37B160}" destId="{4D773968-9D91-4241-8566-91C52836E9F0}" srcOrd="0" destOrd="0" presId="urn:microsoft.com/office/officeart/2005/8/layout/vList5"/>
    <dgm:cxn modelId="{7ACFDA63-2AA3-43F3-9A06-43CA5DD457BA}" srcId="{1352310F-E0DC-4680-B861-68DE74DA2A07}" destId="{774D7405-E193-47E1-AC24-F49B1F37B160}" srcOrd="0" destOrd="0" parTransId="{F4DD9D91-E560-4CBC-B1BD-98BC085E3B68}" sibTransId="{7EEA6EE5-1908-48DD-BF70-5771CD49D07E}"/>
    <dgm:cxn modelId="{DAB78034-30DA-487C-B8A6-6ADEBEFFBFAB}" srcId="{67C0262A-7086-4B7C-BDEE-003E342253A5}" destId="{1352310F-E0DC-4680-B861-68DE74DA2A07}" srcOrd="2" destOrd="0" parTransId="{90C9237D-63A5-475F-9CBC-434346ECFC38}" sibTransId="{F600DF2C-2DB7-43F8-BC48-4AC7FC27223B}"/>
    <dgm:cxn modelId="{2BB86209-4444-4801-A3A2-F03E3EFB6BB7}" srcId="{F84ACA2E-529C-49C6-8AAB-22A02832CBB0}" destId="{B23C12FD-8768-49B0-9E8D-0F61973CCC51}" srcOrd="0" destOrd="0" parTransId="{55B0DB0B-477F-4723-A41A-7BA5B8F19D4E}" sibTransId="{A1E52965-B88C-4B8E-9C1B-347678D553FC}"/>
    <dgm:cxn modelId="{06A3ACA1-5AB9-41C9-A2F5-085B8699A381}" type="presOf" srcId="{67C0262A-7086-4B7C-BDEE-003E342253A5}" destId="{971E03B0-CA42-40A4-9763-84FE14E5F7F7}" srcOrd="0" destOrd="0" presId="urn:microsoft.com/office/officeart/2005/8/layout/vList5"/>
    <dgm:cxn modelId="{998CD486-2916-4365-83B2-CB85230C2A3C}" type="presOf" srcId="{1E614F19-03ED-43BE-A9F3-2FC24386B79C}" destId="{538A6A94-2742-4786-8B10-59DB33288184}" srcOrd="0" destOrd="1" presId="urn:microsoft.com/office/officeart/2005/8/layout/vList5"/>
    <dgm:cxn modelId="{8C7EB383-C480-49A1-8B0F-35475AD70C98}" type="presParOf" srcId="{971E03B0-CA42-40A4-9763-84FE14E5F7F7}" destId="{DD100293-97E1-4EF4-B3ED-143AAF7A8227}" srcOrd="0" destOrd="0" presId="urn:microsoft.com/office/officeart/2005/8/layout/vList5"/>
    <dgm:cxn modelId="{1A45B1E4-E1F8-4D65-897E-145D60F03F5B}" type="presParOf" srcId="{DD100293-97E1-4EF4-B3ED-143AAF7A8227}" destId="{6AA50412-0163-4859-9A36-D7877C3AE6AF}" srcOrd="0" destOrd="0" presId="urn:microsoft.com/office/officeart/2005/8/layout/vList5"/>
    <dgm:cxn modelId="{F478A6D5-8203-4ECE-A2D4-5307D3B5909F}" type="presParOf" srcId="{DD100293-97E1-4EF4-B3ED-143AAF7A8227}" destId="{791A3CB6-D97A-4CDD-8CBD-074CC284300E}" srcOrd="1" destOrd="0" presId="urn:microsoft.com/office/officeart/2005/8/layout/vList5"/>
    <dgm:cxn modelId="{CEC33930-EC22-45D1-840B-4F276D6A84C3}" type="presParOf" srcId="{971E03B0-CA42-40A4-9763-84FE14E5F7F7}" destId="{780875A5-DA90-4319-A414-4E165561AE4D}" srcOrd="1" destOrd="0" presId="urn:microsoft.com/office/officeart/2005/8/layout/vList5"/>
    <dgm:cxn modelId="{F1150467-A309-4670-9123-7101D87CE8BD}" type="presParOf" srcId="{971E03B0-CA42-40A4-9763-84FE14E5F7F7}" destId="{07D3B0AA-A2EB-457D-B7CA-E2D54E594837}" srcOrd="2" destOrd="0" presId="urn:microsoft.com/office/officeart/2005/8/layout/vList5"/>
    <dgm:cxn modelId="{3C8ACE53-E7C8-4C58-88F3-04F1D2FE645C}" type="presParOf" srcId="{07D3B0AA-A2EB-457D-B7CA-E2D54E594837}" destId="{60AAB638-5251-4D6A-8082-4B307BDFA56E}" srcOrd="0" destOrd="0" presId="urn:microsoft.com/office/officeart/2005/8/layout/vList5"/>
    <dgm:cxn modelId="{9E6BBB43-8ED4-4A04-88CF-EF304DB78D33}" type="presParOf" srcId="{07D3B0AA-A2EB-457D-B7CA-E2D54E594837}" destId="{538A6A94-2742-4786-8B10-59DB33288184}" srcOrd="1" destOrd="0" presId="urn:microsoft.com/office/officeart/2005/8/layout/vList5"/>
    <dgm:cxn modelId="{156B46FD-2433-4E0F-BE4A-DFB106B9618A}" type="presParOf" srcId="{971E03B0-CA42-40A4-9763-84FE14E5F7F7}" destId="{79F0E0C9-8F96-4B77-B3EA-B7A9643BDBEE}" srcOrd="3" destOrd="0" presId="urn:microsoft.com/office/officeart/2005/8/layout/vList5"/>
    <dgm:cxn modelId="{EA1832E1-453A-4B98-B717-7BBCD516E1BD}" type="presParOf" srcId="{971E03B0-CA42-40A4-9763-84FE14E5F7F7}" destId="{044A1423-9DBB-4D1D-91F4-695CBB61D083}" srcOrd="4" destOrd="0" presId="urn:microsoft.com/office/officeart/2005/8/layout/vList5"/>
    <dgm:cxn modelId="{41F08FC9-1B96-44DC-951E-939B0C34C6AF}" type="presParOf" srcId="{044A1423-9DBB-4D1D-91F4-695CBB61D083}" destId="{3123002D-9C3B-470F-A030-576C4ECD4D15}" srcOrd="0" destOrd="0" presId="urn:microsoft.com/office/officeart/2005/8/layout/vList5"/>
    <dgm:cxn modelId="{F6FAD1E1-D3DD-485C-B480-3CBA8ACBE3B0}" type="presParOf" srcId="{044A1423-9DBB-4D1D-91F4-695CBB61D083}" destId="{4D773968-9D91-4241-8566-91C52836E9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A3CB6-D97A-4CDD-8CBD-074CC284300E}">
      <dsp:nvSpPr>
        <dsp:cNvPr id="0" name=""/>
        <dsp:cNvSpPr/>
      </dsp:nvSpPr>
      <dsp:spPr>
        <a:xfrm rot="5400000">
          <a:off x="5303359" y="-2084975"/>
          <a:ext cx="1048833" cy="548496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Selection of </a:t>
          </a:r>
          <a:r>
            <a:rPr lang="en-US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National Contact Points </a:t>
          </a:r>
          <a:r>
            <a:rPr lang="en-US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and </a:t>
          </a:r>
          <a:r>
            <a:rPr lang="en-US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network of experts </a:t>
          </a:r>
          <a:r>
            <a:rPr lang="en-US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within each country</a:t>
          </a:r>
          <a:endParaRPr lang="it-IT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085293" y="184291"/>
        <a:ext cx="5433765" cy="946433"/>
      </dsp:txXfrm>
    </dsp:sp>
    <dsp:sp modelId="{6AA50412-0163-4859-9A36-D7877C3AE6AF}">
      <dsp:nvSpPr>
        <dsp:cNvPr id="0" name=""/>
        <dsp:cNvSpPr/>
      </dsp:nvSpPr>
      <dsp:spPr>
        <a:xfrm>
          <a:off x="0" y="1986"/>
          <a:ext cx="3085293" cy="13110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Stakeholders’ identification in targeted countries</a:t>
          </a:r>
          <a:endParaRPr lang="it-IT" sz="20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000" y="65986"/>
        <a:ext cx="2957293" cy="1183041"/>
      </dsp:txXfrm>
    </dsp:sp>
    <dsp:sp modelId="{538A6A94-2742-4786-8B10-59DB33288184}">
      <dsp:nvSpPr>
        <dsp:cNvPr id="0" name=""/>
        <dsp:cNvSpPr/>
      </dsp:nvSpPr>
      <dsp:spPr>
        <a:xfrm rot="5400000">
          <a:off x="5229311" y="-708381"/>
          <a:ext cx="1196928" cy="5484965"/>
        </a:xfrm>
        <a:prstGeom prst="round2SameRect">
          <a:avLst/>
        </a:prstGeom>
        <a:solidFill>
          <a:schemeClr val="accent5">
            <a:tint val="40000"/>
            <a:alpha val="90000"/>
            <a:hueOff val="3270316"/>
            <a:satOff val="-23740"/>
            <a:lumOff val="3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270316"/>
              <a:satOff val="-23740"/>
              <a:lumOff val="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Communication &amp; networking activities with stakeholders </a:t>
          </a:r>
          <a:r>
            <a:rPr lang="en-US" sz="180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for discussing their expectations and proposed input for national roundtables</a:t>
          </a:r>
          <a:endParaRPr lang="it-IT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Interviews</a:t>
          </a:r>
          <a:r>
            <a:rPr lang="it-IT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with </a:t>
          </a:r>
          <a:r>
            <a:rPr lang="it-IT" sz="1800" b="1" kern="1200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key</a:t>
          </a:r>
          <a:r>
            <a:rPr lang="it-IT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1800" b="1" kern="1200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stakeholders</a:t>
          </a:r>
          <a:endParaRPr lang="it-IT" sz="18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085293" y="1494066"/>
        <a:ext cx="5426536" cy="1080070"/>
      </dsp:txXfrm>
    </dsp:sp>
    <dsp:sp modelId="{60AAB638-5251-4D6A-8082-4B307BDFA56E}">
      <dsp:nvSpPr>
        <dsp:cNvPr id="0" name=""/>
        <dsp:cNvSpPr/>
      </dsp:nvSpPr>
      <dsp:spPr>
        <a:xfrm>
          <a:off x="0" y="1378580"/>
          <a:ext cx="3085293" cy="1311041"/>
        </a:xfrm>
        <a:prstGeom prst="roundRect">
          <a:avLst/>
        </a:prstGeom>
        <a:solidFill>
          <a:schemeClr val="accent5">
            <a:hueOff val="2977564"/>
            <a:satOff val="-24441"/>
            <a:lumOff val="5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Data and information </a:t>
          </a:r>
          <a:r>
            <a:rPr lang="it-IT" sz="2000" b="1" kern="1200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collection</a:t>
          </a:r>
          <a:endParaRPr lang="it-IT" sz="25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000" y="1442580"/>
        <a:ext cx="2957293" cy="1183041"/>
      </dsp:txXfrm>
    </dsp:sp>
    <dsp:sp modelId="{4D773968-9D91-4241-8566-91C52836E9F0}">
      <dsp:nvSpPr>
        <dsp:cNvPr id="0" name=""/>
        <dsp:cNvSpPr/>
      </dsp:nvSpPr>
      <dsp:spPr>
        <a:xfrm rot="5400000">
          <a:off x="5303359" y="668211"/>
          <a:ext cx="1048833" cy="5484965"/>
        </a:xfrm>
        <a:prstGeom prst="round2SameRect">
          <a:avLst/>
        </a:prstGeom>
        <a:solidFill>
          <a:schemeClr val="accent5">
            <a:tint val="40000"/>
            <a:alpha val="90000"/>
            <a:hueOff val="6540632"/>
            <a:satOff val="-47480"/>
            <a:lumOff val="6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6540632"/>
              <a:satOff val="-47480"/>
              <a:lumOff val="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Algeria, </a:t>
          </a:r>
          <a:r>
            <a:rPr lang="it-IT" sz="1800" b="1" kern="1200" dirty="0" err="1" smtClean="0">
              <a:latin typeface="Calibri Light" panose="020F0302020204030204" pitchFamily="34" charset="0"/>
              <a:cs typeface="Calibri Light" panose="020F0302020204030204" pitchFamily="34" charset="0"/>
            </a:rPr>
            <a:t>Egypt</a:t>
          </a:r>
          <a:r>
            <a:rPr lang="it-IT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, Jordan</a:t>
          </a:r>
          <a:r>
            <a:rPr lang="it-IT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, Lebanon</a:t>
          </a:r>
          <a:r>
            <a:rPr lang="it-IT" sz="18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, Libya, Morocco, Palestine, Tunisia</a:t>
          </a:r>
          <a:endParaRPr lang="it-IT" sz="18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085293" y="2937477"/>
        <a:ext cx="5433765" cy="946433"/>
      </dsp:txXfrm>
    </dsp:sp>
    <dsp:sp modelId="{3123002D-9C3B-470F-A030-576C4ECD4D15}">
      <dsp:nvSpPr>
        <dsp:cNvPr id="0" name=""/>
        <dsp:cNvSpPr/>
      </dsp:nvSpPr>
      <dsp:spPr>
        <a:xfrm>
          <a:off x="0" y="2755173"/>
          <a:ext cx="3085293" cy="1311041"/>
        </a:xfrm>
        <a:prstGeom prst="roundRect">
          <a:avLst/>
        </a:prstGeom>
        <a:solidFill>
          <a:schemeClr val="accent5">
            <a:hueOff val="5955128"/>
            <a:satOff val="-48883"/>
            <a:lumOff val="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Selection of the host country</a:t>
          </a:r>
          <a:endParaRPr lang="it-IT" sz="20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000" y="2819173"/>
        <a:ext cx="2957293" cy="1183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26D75A83-B0A0-F941-9E84-37C674E8AF5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B42C75D0-4E5A-B147-9DD3-9A65C28A77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6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2451F39B-BE8A-F84A-9EC6-B803D69CDF8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7E00E55C-1D1D-4F47-9F17-CF18EB29C2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5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58394"/>
            <a:ext cx="7772400" cy="147002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6811"/>
            <a:ext cx="6400800" cy="15359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48847"/>
            <a:ext cx="2057400" cy="5277316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48847"/>
            <a:ext cx="6019800" cy="5277316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7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067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9946"/>
            <a:ext cx="6400800" cy="13608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meetMED-fullcolor-WE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504" y="-232953"/>
            <a:ext cx="5863464" cy="2290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94440" y="202882"/>
            <a:ext cx="675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Mitigation Enabling Energy Transition in the </a:t>
            </a:r>
            <a:r>
              <a:rPr lang="en-US" sz="1400" b="1" dirty="0" err="1">
                <a:solidFill>
                  <a:srgbClr val="189A3A"/>
                </a:solidFill>
                <a:latin typeface="Arial"/>
                <a:cs typeface="Arial"/>
              </a:rPr>
              <a:t>MEDiterranean</a:t>
            </a:r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 region – Phase II </a:t>
            </a:r>
            <a:endParaRPr lang="en-US" sz="1400" b="1" dirty="0">
              <a:solidFill>
                <a:srgbClr val="189A3A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6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4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4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4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8363"/>
            <a:ext cx="5111750" cy="5028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30412"/>
            <a:ext cx="3008313" cy="3866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0995"/>
            <a:ext cx="5486400" cy="36065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6479" y="614"/>
            <a:ext cx="9150479" cy="643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11" y="-65513"/>
            <a:ext cx="1816728" cy="7095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3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8737"/>
            <a:ext cx="8229600" cy="3863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B7AF10-288E-486E-A9D8-2C6FCAA60A34}"/>
              </a:ext>
            </a:extLst>
          </p:cNvPr>
          <p:cNvSpPr txBox="1"/>
          <p:nvPr userDrawn="1"/>
        </p:nvSpPr>
        <p:spPr>
          <a:xfrm>
            <a:off x="545504" y="376673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29947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8224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8224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8224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8224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8224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20589"/>
            <a:ext cx="9150479" cy="643437"/>
          </a:xfrm>
          <a:prstGeom prst="rect">
            <a:avLst/>
          </a:prstGeom>
          <a:solidFill>
            <a:srgbClr val="1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eetMED-white-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13" y="6141502"/>
            <a:ext cx="1816729" cy="70956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107951" y="6327282"/>
            <a:ext cx="167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www.meetmed.org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6931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8206EC-A050-4025-83C0-1E8A304A09B2}"/>
              </a:ext>
            </a:extLst>
          </p:cNvPr>
          <p:cNvSpPr txBox="1"/>
          <p:nvPr userDrawn="1"/>
        </p:nvSpPr>
        <p:spPr>
          <a:xfrm>
            <a:off x="719432" y="6587027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11601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EC7AAAF-BC0D-524B-957A-3BE50CB4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1297257"/>
            <a:ext cx="9144000" cy="554525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C42860EA-629E-D14F-8146-C1E09EA93BE2}"/>
              </a:ext>
            </a:extLst>
          </p:cNvPr>
          <p:cNvSpPr/>
          <p:nvPr/>
        </p:nvSpPr>
        <p:spPr>
          <a:xfrm>
            <a:off x="0" y="635429"/>
            <a:ext cx="9144000" cy="6773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677991B-A7B4-6F43-AFCC-7D7E08F5C6CF}"/>
              </a:ext>
            </a:extLst>
          </p:cNvPr>
          <p:cNvSpPr txBox="1"/>
          <p:nvPr/>
        </p:nvSpPr>
        <p:spPr>
          <a:xfrm>
            <a:off x="432277" y="848669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28 March 2022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94A38C7C-02F0-CD4D-B2FA-5CCEA0C4F2E3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60454" y="1520499"/>
            <a:ext cx="8716161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 SEI 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Forums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oost investment and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financing </a:t>
            </a:r>
            <a:r>
              <a:rPr lang="en-GB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energy efficiency at the national level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2706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activate private-sector investments</a:t>
            </a:r>
          </a:p>
          <a:p>
            <a:pPr marL="62706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enhance access to finance for energy efficiency projects</a:t>
            </a:r>
          </a:p>
          <a:p>
            <a:pPr marL="62706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help replicate and scale up best practices and innovative approaches</a:t>
            </a:r>
          </a:p>
        </p:txBody>
      </p:sp>
      <p:sp>
        <p:nvSpPr>
          <p:cNvPr id="3" name="Rettangolo 2"/>
          <p:cNvSpPr/>
          <p:nvPr/>
        </p:nvSpPr>
        <p:spPr>
          <a:xfrm>
            <a:off x="3515833" y="629161"/>
            <a:ext cx="4874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MED Sustainable Energy </a:t>
            </a:r>
            <a:r>
              <a:rPr lang="it-IT" sz="2000" b="1" dirty="0" err="1">
                <a:solidFill>
                  <a:schemeClr val="bg1"/>
                </a:solidFill>
              </a:rPr>
              <a:t>Investment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>
                <a:solidFill>
                  <a:schemeClr val="bg1"/>
                </a:solidFill>
              </a:rPr>
              <a:t>Forums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3805518" y="3513354"/>
            <a:ext cx="1532964" cy="587836"/>
          </a:xfrm>
          <a:prstGeom prst="downArrow">
            <a:avLst>
              <a:gd name="adj1" fmla="val 42770"/>
              <a:gd name="adj2" fmla="val 53142"/>
            </a:avLst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160454" y="4287842"/>
            <a:ext cx="8880216" cy="1933663"/>
            <a:chOff x="160454" y="4287842"/>
            <a:chExt cx="8880216" cy="1933663"/>
          </a:xfrm>
        </p:grpSpPr>
        <p:sp>
          <p:nvSpPr>
            <p:cNvPr id="5" name="Rettangolo 4"/>
            <p:cNvSpPr/>
            <p:nvPr/>
          </p:nvSpPr>
          <p:spPr>
            <a:xfrm>
              <a:off x="160454" y="4287842"/>
              <a:ext cx="8880216" cy="1933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anchor="ctr" anchorCtr="0">
              <a:noAutofit/>
            </a:bodyPr>
            <a:lstStyle/>
            <a:p>
              <a:pPr marL="538163" indent="-179388" algn="just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Map </a:t>
              </a: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and </a:t>
              </a:r>
              <a:r>
                <a:rPr lang="en-US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engage all relevant </a:t>
              </a: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public and private stakeholders by country </a:t>
              </a:r>
            </a:p>
            <a:p>
              <a:pPr marL="538163" indent="-179388" algn="just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Map relevant </a:t>
              </a: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financial tools, measures, initiatives by country </a:t>
              </a:r>
            </a:p>
            <a:p>
              <a:pPr marL="538163" indent="-179388" algn="just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Identify </a:t>
              </a: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projects to be funded </a:t>
              </a:r>
            </a:p>
            <a:p>
              <a:pPr marL="538163" indent="-179388" algn="just">
                <a:spcAft>
                  <a:spcPts val="600"/>
                </a:spcAft>
                <a:buSzPct val="100000"/>
                <a:buFont typeface="Arial" panose="020B0604020202020204" pitchFamily="34" charset="0"/>
                <a:buChar char="•"/>
              </a:pPr>
              <a:r>
                <a:rPr lang="en-US" b="1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Establish </a:t>
              </a:r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 permanent and high-level national forum of discussion and exchange of information, experiences and good practices 	</a:t>
              </a:r>
            </a:p>
          </p:txBody>
        </p:sp>
        <p:sp>
          <p:nvSpPr>
            <p:cNvPr id="13" name="Gallone 12"/>
            <p:cNvSpPr/>
            <p:nvPr/>
          </p:nvSpPr>
          <p:spPr>
            <a:xfrm rot="5400000">
              <a:off x="259485" y="4430225"/>
              <a:ext cx="436558" cy="411711"/>
            </a:xfrm>
            <a:prstGeom prst="chevron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" name="Gallone 14"/>
            <p:cNvSpPr/>
            <p:nvPr/>
          </p:nvSpPr>
          <p:spPr>
            <a:xfrm rot="5400000">
              <a:off x="259485" y="4795770"/>
              <a:ext cx="436558" cy="411711"/>
            </a:xfrm>
            <a:prstGeom prst="chevron">
              <a:avLst/>
            </a:prstGeom>
            <a:ln w="127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" name="Gallone 15"/>
            <p:cNvSpPr/>
            <p:nvPr/>
          </p:nvSpPr>
          <p:spPr>
            <a:xfrm rot="5400000">
              <a:off x="259485" y="5177268"/>
              <a:ext cx="436558" cy="411711"/>
            </a:xfrm>
            <a:prstGeom prst="chevron">
              <a:avLst/>
            </a:prstGeom>
            <a:ln w="127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" name="Gallone 16"/>
            <p:cNvSpPr/>
            <p:nvPr/>
          </p:nvSpPr>
          <p:spPr>
            <a:xfrm rot="5400000">
              <a:off x="259485" y="5558766"/>
              <a:ext cx="436558" cy="411711"/>
            </a:xfrm>
            <a:prstGeom prst="chevron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7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EC7AAAF-BC0D-524B-957A-3BE50CB4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935" y="1304970"/>
            <a:ext cx="9144000" cy="554525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C42860EA-629E-D14F-8146-C1E09EA93BE2}"/>
              </a:ext>
            </a:extLst>
          </p:cNvPr>
          <p:cNvSpPr/>
          <p:nvPr/>
        </p:nvSpPr>
        <p:spPr>
          <a:xfrm>
            <a:off x="0" y="635429"/>
            <a:ext cx="9144000" cy="6773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677991B-A7B4-6F43-AFCC-7D7E08F5C6CF}"/>
              </a:ext>
            </a:extLst>
          </p:cNvPr>
          <p:cNvSpPr txBox="1"/>
          <p:nvPr/>
        </p:nvSpPr>
        <p:spPr>
          <a:xfrm>
            <a:off x="432277" y="848669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28 March 2022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94A38C7C-02F0-CD4D-B2FA-5CCEA0C4F2E3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184139" y="656343"/>
            <a:ext cx="5812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MED Sustainable Energy </a:t>
            </a:r>
            <a:r>
              <a:rPr lang="it-IT" sz="2400" b="1" dirty="0" err="1">
                <a:solidFill>
                  <a:schemeClr val="bg1"/>
                </a:solidFill>
              </a:rPr>
              <a:t>Investment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Forums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1717" y="1525988"/>
            <a:ext cx="9009528" cy="28022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National </a:t>
            </a: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roundtables organized within both the </a:t>
            </a:r>
            <a:r>
              <a:rPr lang="en-US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MEETMED WEEKS and NATIONAL EVENTS to</a:t>
            </a:r>
            <a:r>
              <a:rPr lang="en-US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en-US" sz="500" b="1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facilitate dialogue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between banks,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financial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partners, public authorities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and all stakeholders involved in delivering investments in sustainable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energy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improve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visibility of existing </a:t>
            </a:r>
            <a:r>
              <a:rPr lang="en-US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funds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present </a:t>
            </a:r>
            <a:r>
              <a:rPr lang="en-US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good </a:t>
            </a: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practices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and </a:t>
            </a:r>
            <a:r>
              <a:rPr lang="en-US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innovative funding mechanisms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addressed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 both buildings and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appliances</a:t>
            </a:r>
            <a:endParaRPr lang="en-US" dirty="0" smtClean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identify </a:t>
            </a: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barriers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single out the </a:t>
            </a: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enabling conditions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and necessary </a:t>
            </a:r>
            <a:r>
              <a:rPr lang="en-US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amendments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legal framework to enabling a conducive business </a:t>
            </a:r>
            <a:r>
              <a:rPr lang="en-US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environment</a:t>
            </a:r>
            <a:endParaRPr lang="en-US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3901204" y="4515209"/>
            <a:ext cx="1532964" cy="587836"/>
          </a:xfrm>
          <a:prstGeom prst="downArrow">
            <a:avLst>
              <a:gd name="adj1" fmla="val 39155"/>
              <a:gd name="adj2" fmla="val 50000"/>
            </a:avLst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971550" y="5210696"/>
            <a:ext cx="5392271" cy="1448085"/>
          </a:xfrm>
          <a:prstGeom prst="round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NATIONAL EVENTS 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3 </a:t>
            </a:r>
            <a:r>
              <a:rPr lang="en-US" sz="2000" dirty="0" smtClean="0">
                <a:solidFill>
                  <a:schemeClr val="tx1"/>
                </a:solidFill>
              </a:rPr>
              <a:t>within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b="1" dirty="0" err="1">
                <a:solidFill>
                  <a:schemeClr val="tx1"/>
                </a:solidFill>
              </a:rPr>
              <a:t>meetMED</a:t>
            </a:r>
            <a:r>
              <a:rPr lang="en-US" sz="2000" b="1" dirty="0">
                <a:solidFill>
                  <a:schemeClr val="tx1"/>
                </a:solidFill>
              </a:rPr>
              <a:t> weeks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5 </a:t>
            </a:r>
            <a:r>
              <a:rPr lang="en-US" sz="2000" dirty="0" smtClean="0">
                <a:solidFill>
                  <a:schemeClr val="tx1"/>
                </a:solidFill>
              </a:rPr>
              <a:t>within </a:t>
            </a:r>
            <a:r>
              <a:rPr lang="en-US" sz="2000" dirty="0">
                <a:solidFill>
                  <a:schemeClr val="tx1"/>
                </a:solidFill>
              </a:rPr>
              <a:t>other </a:t>
            </a:r>
            <a:r>
              <a:rPr lang="en-US" sz="2000" b="1" dirty="0">
                <a:solidFill>
                  <a:schemeClr val="tx1"/>
                </a:solidFill>
              </a:rPr>
              <a:t>national events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562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EC7AAAF-BC0D-524B-957A-3BE50CB4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7929" y="616920"/>
            <a:ext cx="9144000" cy="624108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5500"/>
            <a:ext cx="8229600" cy="490497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STEPS</a:t>
            </a:r>
            <a:endParaRPr lang="it-IT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090748"/>
              </p:ext>
            </p:extLst>
          </p:nvPr>
        </p:nvGraphicFramePr>
        <p:xfrm>
          <a:off x="286870" y="1355445"/>
          <a:ext cx="8570259" cy="406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tangolo 5"/>
          <p:cNvSpPr/>
          <p:nvPr/>
        </p:nvSpPr>
        <p:spPr>
          <a:xfrm>
            <a:off x="816534" y="5836861"/>
            <a:ext cx="7726089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EE5B12"/>
            </a:solidFill>
            <a:prstDash val="sys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ln w="0">
                  <a:solidFill>
                    <a:srgbClr val="EE5B12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CANDIDATURES</a:t>
            </a:r>
            <a:r>
              <a:rPr lang="it-IT" sz="3600" b="1" dirty="0" smtClean="0">
                <a:ln w="0">
                  <a:solidFill>
                    <a:schemeClr val="accent5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ARE OPEN – CONTACT US</a:t>
            </a:r>
            <a:endParaRPr lang="it-IT" sz="3600" b="1" cap="none" spc="0" dirty="0">
              <a:ln w="0">
                <a:solidFill>
                  <a:schemeClr val="accent5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90962" y="141732"/>
            <a:ext cx="439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MED Sustainable Energy </a:t>
            </a:r>
            <a:r>
              <a:rPr lang="it-IT" b="1" dirty="0" err="1">
                <a:solidFill>
                  <a:schemeClr val="bg1"/>
                </a:solidFill>
              </a:rPr>
              <a:t>Investment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Forums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0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89F575F-BCC1-EE41-9B8E-222AA1CA1D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647601"/>
            <a:ext cx="9144000" cy="618744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074490" y="2296102"/>
            <a:ext cx="184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62722" y="159214"/>
            <a:ext cx="439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MED Sustainable Energy </a:t>
            </a:r>
            <a:r>
              <a:rPr lang="it-IT" b="1" dirty="0" err="1">
                <a:solidFill>
                  <a:schemeClr val="bg1"/>
                </a:solidFill>
              </a:rPr>
              <a:t>Investment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Forums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15480" y="1004686"/>
            <a:ext cx="7279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Taking </a:t>
            </a:r>
            <a:r>
              <a:rPr lang="en-GB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inspiration from the European experiences</a:t>
            </a:r>
            <a:endParaRPr lang="it-IT" sz="24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181608" y="1926385"/>
            <a:ext cx="2780782" cy="1135126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Sustainable Energy Investment 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Forum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5459507" y="4182714"/>
            <a:ext cx="3076516" cy="1239030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National roundtable on financing energy efficiency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728162" y="4153019"/>
            <a:ext cx="3074205" cy="1268725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Energy Efficiency Financial Institutions Group (EEFIG)</a:t>
            </a:r>
          </a:p>
        </p:txBody>
      </p:sp>
    </p:spTree>
    <p:extLst>
      <p:ext uri="{BB962C8B-B14F-4D97-AF65-F5344CB8AC3E}">
        <p14:creationId xmlns:p14="http://schemas.microsoft.com/office/powerpoint/2010/main" val="4859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6">
            <a:extLst>
              <a:ext uri="{FF2B5EF4-FFF2-40B4-BE49-F238E27FC236}">
                <a16:creationId xmlns="" xmlns:a16="http://schemas.microsoft.com/office/drawing/2014/main" id="{7BF08556-B049-4FA4-BC3B-516C3BD108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0887" y="1299456"/>
            <a:ext cx="9144000" cy="6045620"/>
          </a:xfrm>
          <a:prstGeom prst="rect">
            <a:avLst/>
          </a:prstGeom>
        </p:spPr>
      </p:pic>
      <p:sp>
        <p:nvSpPr>
          <p:cNvPr id="13" name="Rettangolo 7">
            <a:extLst>
              <a:ext uri="{FF2B5EF4-FFF2-40B4-BE49-F238E27FC236}">
                <a16:creationId xmlns="" xmlns:a16="http://schemas.microsoft.com/office/drawing/2014/main" id="{02DFEEAC-6301-40CE-B8DA-DDF4F8228EAF}"/>
              </a:ext>
            </a:extLst>
          </p:cNvPr>
          <p:cNvSpPr/>
          <p:nvPr/>
        </p:nvSpPr>
        <p:spPr>
          <a:xfrm>
            <a:off x="0" y="635429"/>
            <a:ext cx="9144000" cy="6773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1">
            <a:extLst>
              <a:ext uri="{FF2B5EF4-FFF2-40B4-BE49-F238E27FC236}">
                <a16:creationId xmlns="" xmlns:a16="http://schemas.microsoft.com/office/drawing/2014/main" id="{61B6209F-DC2F-4815-9F62-39F0798BD48D}"/>
              </a:ext>
            </a:extLst>
          </p:cNvPr>
          <p:cNvSpPr txBox="1"/>
          <p:nvPr/>
        </p:nvSpPr>
        <p:spPr>
          <a:xfrm>
            <a:off x="432277" y="848669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28 March 2022</a:t>
            </a:r>
          </a:p>
        </p:txBody>
      </p:sp>
      <p:sp>
        <p:nvSpPr>
          <p:cNvPr id="16" name="Rettangolo 12">
            <a:extLst>
              <a:ext uri="{FF2B5EF4-FFF2-40B4-BE49-F238E27FC236}">
                <a16:creationId xmlns="" xmlns:a16="http://schemas.microsoft.com/office/drawing/2014/main" id="{67311EAD-A26F-4900-9FF8-9B6956BF0EB7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8F8DF6-4A69-4473-917C-598C431AFB58}"/>
              </a:ext>
            </a:extLst>
          </p:cNvPr>
          <p:cNvSpPr txBox="1"/>
          <p:nvPr/>
        </p:nvSpPr>
        <p:spPr>
          <a:xfrm>
            <a:off x="3117160" y="1823390"/>
            <a:ext cx="3436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cs typeface="Calibri Light" panose="020F0302020204030204" pitchFamily="34" charset="0"/>
              </a:rPr>
              <a:t>THANK YOU</a:t>
            </a:r>
            <a:endParaRPr lang="en-US" sz="4800" b="1" dirty="0">
              <a:solidFill>
                <a:schemeClr val="accent1"/>
              </a:solidFill>
              <a:cs typeface="Aharoni" panose="02010803020104030203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4B233E-506F-499E-BD86-8D401B0FD308}"/>
              </a:ext>
            </a:extLst>
          </p:cNvPr>
          <p:cNvSpPr/>
          <p:nvPr/>
        </p:nvSpPr>
        <p:spPr>
          <a:xfrm>
            <a:off x="3052500" y="2910341"/>
            <a:ext cx="5373974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Dr. </a:t>
            </a:r>
            <a:r>
              <a:rPr lang="en-US" sz="1400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Edoardo Pandolfi</a:t>
            </a:r>
            <a:endParaRPr lang="en-US" sz="1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Energy </a:t>
            </a:r>
            <a:r>
              <a:rPr lang="it-IT" sz="135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Efficiency</a:t>
            </a:r>
            <a:r>
              <a:rPr lang="it-IT" sz="1350" dirty="0">
                <a:latin typeface="Calibri Light" panose="020F0302020204030204" pitchFamily="34" charset="0"/>
                <a:cs typeface="Calibri Light" panose="020F0302020204030204" pitchFamily="34" charset="0"/>
              </a:rPr>
              <a:t> Unit </a:t>
            </a:r>
            <a:r>
              <a:rPr lang="it-IT" sz="135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Department</a:t>
            </a:r>
            <a:endParaRPr lang="it-IT" sz="13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350" b="1" i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350" b="1" i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350" b="1" i="1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1400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35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Italian National Agency for New Technologies, Energy and Sustainable Economic Development</a:t>
            </a:r>
          </a:p>
          <a:p>
            <a:endParaRPr lang="en-US" sz="1350" b="1" dirty="0" smtClean="0">
              <a:solidFill>
                <a:schemeClr val="accent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Lungotevere </a:t>
            </a:r>
            <a:r>
              <a:rPr lang="it-IT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Thaon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it-IT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Revel</a:t>
            </a: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76 </a:t>
            </a:r>
            <a:b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00196 </a:t>
            </a:r>
            <a:r>
              <a:rPr lang="it-I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Rome, </a:t>
            </a:r>
            <a:r>
              <a:rPr lang="it-IT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Italy</a:t>
            </a:r>
            <a:endParaRPr lang="en-US" sz="1350" b="1" dirty="0" smtClean="0">
              <a:solidFill>
                <a:schemeClr val="accent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350" b="1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edoardo.pandolfi@enea.it</a:t>
            </a:r>
            <a:endParaRPr lang="en-US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14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www.enea.it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60" y="3653920"/>
            <a:ext cx="1080301" cy="12363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60" y="3653920"/>
            <a:ext cx="1343352" cy="403126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2565574" y="91345"/>
            <a:ext cx="5812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MED Sustainable Energy </a:t>
            </a:r>
            <a:r>
              <a:rPr lang="it-IT" sz="2400" b="1" dirty="0" err="1">
                <a:solidFill>
                  <a:schemeClr val="bg1"/>
                </a:solidFill>
              </a:rPr>
              <a:t>Investment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Forums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82752"/>
      </p:ext>
    </p:extLst>
  </p:cSld>
  <p:clrMapOvr>
    <a:masterClrMapping/>
  </p:clrMapOvr>
</p:sld>
</file>

<file path=ppt/theme/theme1.xml><?xml version="1.0" encoding="utf-8"?>
<a:theme xmlns:a="http://schemas.openxmlformats.org/drawingml/2006/main" name="meetMED_Theme_2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meetMED_Theme_2.thmx</Template>
  <TotalTime>2223</TotalTime>
  <Words>320</Words>
  <Application>Microsoft Office PowerPoint</Application>
  <PresentationFormat>Presentazione su schermo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Aharoni</vt:lpstr>
      <vt:lpstr>Arial</vt:lpstr>
      <vt:lpstr>Arial Rounded MT Bold</vt:lpstr>
      <vt:lpstr>Calibri</vt:lpstr>
      <vt:lpstr>Calibri Light</vt:lpstr>
      <vt:lpstr>Proxima Nova Extra Bold</vt:lpstr>
      <vt:lpstr>Wingdings</vt:lpstr>
      <vt:lpstr>meetMED_Theme_2</vt:lpstr>
      <vt:lpstr>Custom Design</vt:lpstr>
      <vt:lpstr>Presentazione standard di PowerPoint</vt:lpstr>
      <vt:lpstr>Presentazione standard di PowerPoint</vt:lpstr>
      <vt:lpstr>NEXT STEPS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Filipa</dc:creator>
  <cp:lastModifiedBy>Edoardo Pandolfi</cp:lastModifiedBy>
  <cp:revision>138</cp:revision>
  <cp:lastPrinted>2022-03-28T08:50:26Z</cp:lastPrinted>
  <dcterms:created xsi:type="dcterms:W3CDTF">2018-09-19T13:21:33Z</dcterms:created>
  <dcterms:modified xsi:type="dcterms:W3CDTF">2022-03-28T09:32:38Z</dcterms:modified>
</cp:coreProperties>
</file>