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</p:sldMasterIdLst>
  <p:notesMasterIdLst>
    <p:notesMasterId r:id="rId12"/>
  </p:notesMasterIdLst>
  <p:handoutMasterIdLst>
    <p:handoutMasterId r:id="rId13"/>
  </p:handoutMasterIdLst>
  <p:sldIdLst>
    <p:sldId id="284" r:id="rId6"/>
    <p:sldId id="285" r:id="rId7"/>
    <p:sldId id="286" r:id="rId8"/>
    <p:sldId id="288" r:id="rId9"/>
    <p:sldId id="289" r:id="rId10"/>
    <p:sldId id="287" r:id="rId11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ce Giallombardo" initials="AG" lastIdx="3" clrIdx="0">
    <p:extLst>
      <p:ext uri="{19B8F6BF-5375-455C-9EA6-DF929625EA0E}">
        <p15:presenceInfo xmlns:p15="http://schemas.microsoft.com/office/powerpoint/2012/main" userId="8eaf304e2ee27c72" providerId="Windows Live"/>
      </p:ext>
    </p:extLst>
  </p:cmAuthor>
  <p:cmAuthor id="2" name="yasmeen.oraby@rcreee.org" initials="y" lastIdx="1" clrIdx="1">
    <p:extLst>
      <p:ext uri="{19B8F6BF-5375-455C-9EA6-DF929625EA0E}">
        <p15:presenceInfo xmlns:p15="http://schemas.microsoft.com/office/powerpoint/2012/main" userId="yasmeen.oraby@rcreee.or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9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020C24-7561-48DE-AD9D-95B0406B0F48}" v="4" dt="2022-03-28T09:19:26.6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36" autoAdjust="0"/>
    <p:restoredTop sz="95717" autoAdjust="0"/>
  </p:normalViewPr>
  <p:slideViewPr>
    <p:cSldViewPr snapToGrid="0" snapToObjects="1">
      <p:cViewPr varScale="1">
        <p:scale>
          <a:sx n="67" d="100"/>
          <a:sy n="67" d="100"/>
        </p:scale>
        <p:origin x="5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onor  Antunes" userId="bbc30639-af2b-44ed-83fb-dd8a7cf46078" providerId="ADAL" clId="{09020C24-7561-48DE-AD9D-95B0406B0F48}"/>
    <pc:docChg chg="custSel modSld">
      <pc:chgData name="Leonor  Antunes" userId="bbc30639-af2b-44ed-83fb-dd8a7cf46078" providerId="ADAL" clId="{09020C24-7561-48DE-AD9D-95B0406B0F48}" dt="2022-03-28T09:19:57.086" v="22" actId="20577"/>
      <pc:docMkLst>
        <pc:docMk/>
      </pc:docMkLst>
      <pc:sldChg chg="modSp mod">
        <pc:chgData name="Leonor  Antunes" userId="bbc30639-af2b-44ed-83fb-dd8a7cf46078" providerId="ADAL" clId="{09020C24-7561-48DE-AD9D-95B0406B0F48}" dt="2022-03-28T09:11:13.060" v="1" actId="313"/>
        <pc:sldMkLst>
          <pc:docMk/>
          <pc:sldMk cId="3638878707" sldId="284"/>
        </pc:sldMkLst>
        <pc:spChg chg="mod">
          <ac:chgData name="Leonor  Antunes" userId="bbc30639-af2b-44ed-83fb-dd8a7cf46078" providerId="ADAL" clId="{09020C24-7561-48DE-AD9D-95B0406B0F48}" dt="2022-03-28T09:11:13.060" v="1" actId="313"/>
          <ac:spMkLst>
            <pc:docMk/>
            <pc:sldMk cId="3638878707" sldId="284"/>
            <ac:spMk id="16" creationId="{AEFA5E6B-16D0-4AF2-80FA-114D177CB10F}"/>
          </ac:spMkLst>
        </pc:spChg>
      </pc:sldChg>
      <pc:sldChg chg="modSp mod">
        <pc:chgData name="Leonor  Antunes" userId="bbc30639-af2b-44ed-83fb-dd8a7cf46078" providerId="ADAL" clId="{09020C24-7561-48DE-AD9D-95B0406B0F48}" dt="2022-03-28T09:15:53.342" v="9" actId="20577"/>
        <pc:sldMkLst>
          <pc:docMk/>
          <pc:sldMk cId="3697603494" sldId="286"/>
        </pc:sldMkLst>
        <pc:spChg chg="mod">
          <ac:chgData name="Leonor  Antunes" userId="bbc30639-af2b-44ed-83fb-dd8a7cf46078" providerId="ADAL" clId="{09020C24-7561-48DE-AD9D-95B0406B0F48}" dt="2022-03-28T09:15:53.342" v="9" actId="20577"/>
          <ac:spMkLst>
            <pc:docMk/>
            <pc:sldMk cId="3697603494" sldId="286"/>
            <ac:spMk id="16" creationId="{AEFA5E6B-16D0-4AF2-80FA-114D177CB10F}"/>
          </ac:spMkLst>
        </pc:spChg>
      </pc:sldChg>
      <pc:sldChg chg="modSp mod">
        <pc:chgData name="Leonor  Antunes" userId="bbc30639-af2b-44ed-83fb-dd8a7cf46078" providerId="ADAL" clId="{09020C24-7561-48DE-AD9D-95B0406B0F48}" dt="2022-03-28T09:19:57.086" v="22" actId="20577"/>
        <pc:sldMkLst>
          <pc:docMk/>
          <pc:sldMk cId="3079503912" sldId="287"/>
        </pc:sldMkLst>
        <pc:spChg chg="mod">
          <ac:chgData name="Leonor  Antunes" userId="bbc30639-af2b-44ed-83fb-dd8a7cf46078" providerId="ADAL" clId="{09020C24-7561-48DE-AD9D-95B0406B0F48}" dt="2022-03-28T09:19:57.086" v="22" actId="20577"/>
          <ac:spMkLst>
            <pc:docMk/>
            <pc:sldMk cId="3079503912" sldId="287"/>
            <ac:spMk id="16" creationId="{AEFA5E6B-16D0-4AF2-80FA-114D177CB10F}"/>
          </ac:spMkLst>
        </pc:spChg>
      </pc:sldChg>
      <pc:sldChg chg="modSp mod">
        <pc:chgData name="Leonor  Antunes" userId="bbc30639-af2b-44ed-83fb-dd8a7cf46078" providerId="ADAL" clId="{09020C24-7561-48DE-AD9D-95B0406B0F48}" dt="2022-03-28T09:19:26.649" v="14" actId="404"/>
        <pc:sldMkLst>
          <pc:docMk/>
          <pc:sldMk cId="2695000713" sldId="289"/>
        </pc:sldMkLst>
        <pc:graphicFrameChg chg="mod">
          <ac:chgData name="Leonor  Antunes" userId="bbc30639-af2b-44ed-83fb-dd8a7cf46078" providerId="ADAL" clId="{09020C24-7561-48DE-AD9D-95B0406B0F48}" dt="2022-03-28T09:19:26.649" v="14" actId="404"/>
          <ac:graphicFrameMkLst>
            <pc:docMk/>
            <pc:sldMk cId="2695000713" sldId="289"/>
            <ac:graphicFrameMk id="13" creationId="{2F0FDF80-EDFE-4D3E-95C5-B41E9CD43B4F}"/>
          </ac:graphicFrameMkLst>
        </pc:graphicFrameChg>
      </pc:sldChg>
    </pc:docChg>
  </pc:docChgLst>
  <pc:docChgLst>
    <pc:chgData name="Cláudia Monteiro" userId="cea5c0fd-c836-4bf6-a0fa-13837f90ee0a" providerId="ADAL" clId="{A4BC9CFA-4D43-40AC-A4F8-85ECB67F06A9}"/>
    <pc:docChg chg="undo custSel addSld delSld modSld">
      <pc:chgData name="Cláudia Monteiro" userId="cea5c0fd-c836-4bf6-a0fa-13837f90ee0a" providerId="ADAL" clId="{A4BC9CFA-4D43-40AC-A4F8-85ECB67F06A9}" dt="2022-03-22T22:59:28.789" v="222"/>
      <pc:docMkLst>
        <pc:docMk/>
      </pc:docMkLst>
      <pc:sldChg chg="del">
        <pc:chgData name="Cláudia Monteiro" userId="cea5c0fd-c836-4bf6-a0fa-13837f90ee0a" providerId="ADAL" clId="{A4BC9CFA-4D43-40AC-A4F8-85ECB67F06A9}" dt="2022-03-22T22:39:42.522" v="0" actId="47"/>
        <pc:sldMkLst>
          <pc:docMk/>
          <pc:sldMk cId="1686783639" sldId="283"/>
        </pc:sldMkLst>
      </pc:sldChg>
      <pc:sldChg chg="addSp delSp modSp mod">
        <pc:chgData name="Cláudia Monteiro" userId="cea5c0fd-c836-4bf6-a0fa-13837f90ee0a" providerId="ADAL" clId="{A4BC9CFA-4D43-40AC-A4F8-85ECB67F06A9}" dt="2022-03-22T22:47:35.282" v="148" actId="1076"/>
        <pc:sldMkLst>
          <pc:docMk/>
          <pc:sldMk cId="3638878707" sldId="284"/>
        </pc:sldMkLst>
        <pc:spChg chg="mod">
          <ac:chgData name="Cláudia Monteiro" userId="cea5c0fd-c836-4bf6-a0fa-13837f90ee0a" providerId="ADAL" clId="{A4BC9CFA-4D43-40AC-A4F8-85ECB67F06A9}" dt="2022-03-22T22:42:05.407" v="101" actId="20577"/>
          <ac:spMkLst>
            <pc:docMk/>
            <pc:sldMk cId="3638878707" sldId="284"/>
            <ac:spMk id="2" creationId="{D89A19A6-73AE-AA45-BC5C-BFB34D080C19}"/>
          </ac:spMkLst>
        </pc:spChg>
        <pc:spChg chg="add mod">
          <ac:chgData name="Cláudia Monteiro" userId="cea5c0fd-c836-4bf6-a0fa-13837f90ee0a" providerId="ADAL" clId="{A4BC9CFA-4D43-40AC-A4F8-85ECB67F06A9}" dt="2022-03-22T22:42:20.098" v="102" actId="790"/>
          <ac:spMkLst>
            <pc:docMk/>
            <pc:sldMk cId="3638878707" sldId="284"/>
            <ac:spMk id="12" creationId="{DEFCA2D5-FB8B-40C5-A10E-0BA94169A923}"/>
          </ac:spMkLst>
        </pc:spChg>
        <pc:spChg chg="add mod">
          <ac:chgData name="Cláudia Monteiro" userId="cea5c0fd-c836-4bf6-a0fa-13837f90ee0a" providerId="ADAL" clId="{A4BC9CFA-4D43-40AC-A4F8-85ECB67F06A9}" dt="2022-03-22T22:47:35.282" v="148" actId="1076"/>
          <ac:spMkLst>
            <pc:docMk/>
            <pc:sldMk cId="3638878707" sldId="284"/>
            <ac:spMk id="16" creationId="{AEFA5E6B-16D0-4AF2-80FA-114D177CB10F}"/>
          </ac:spMkLst>
        </pc:spChg>
        <pc:picChg chg="del">
          <ac:chgData name="Cláudia Monteiro" userId="cea5c0fd-c836-4bf6-a0fa-13837f90ee0a" providerId="ADAL" clId="{A4BC9CFA-4D43-40AC-A4F8-85ECB67F06A9}" dt="2022-03-22T22:41:06.486" v="95" actId="478"/>
          <ac:picMkLst>
            <pc:docMk/>
            <pc:sldMk cId="3638878707" sldId="284"/>
            <ac:picMk id="15" creationId="{D567D0F9-614E-5044-AC9A-34D8CE662B10}"/>
          </ac:picMkLst>
        </pc:picChg>
        <pc:picChg chg="add mod">
          <ac:chgData name="Cláudia Monteiro" userId="cea5c0fd-c836-4bf6-a0fa-13837f90ee0a" providerId="ADAL" clId="{A4BC9CFA-4D43-40AC-A4F8-85ECB67F06A9}" dt="2022-03-22T22:41:44.664" v="98" actId="1076"/>
          <ac:picMkLst>
            <pc:docMk/>
            <pc:sldMk cId="3638878707" sldId="284"/>
            <ac:picMk id="1026" creationId="{E293DCA7-E368-4763-A9C5-8F7DB643EA22}"/>
          </ac:picMkLst>
        </pc:picChg>
      </pc:sldChg>
      <pc:sldChg chg="addSp delSp modSp add mod">
        <pc:chgData name="Cláudia Monteiro" userId="cea5c0fd-c836-4bf6-a0fa-13837f90ee0a" providerId="ADAL" clId="{A4BC9CFA-4D43-40AC-A4F8-85ECB67F06A9}" dt="2022-03-22T22:58:14.175" v="216" actId="255"/>
        <pc:sldMkLst>
          <pc:docMk/>
          <pc:sldMk cId="1317211049" sldId="285"/>
        </pc:sldMkLst>
        <pc:spChg chg="mod">
          <ac:chgData name="Cláudia Monteiro" userId="cea5c0fd-c836-4bf6-a0fa-13837f90ee0a" providerId="ADAL" clId="{A4BC9CFA-4D43-40AC-A4F8-85ECB67F06A9}" dt="2022-03-22T22:55:36.144" v="200" actId="790"/>
          <ac:spMkLst>
            <pc:docMk/>
            <pc:sldMk cId="1317211049" sldId="285"/>
            <ac:spMk id="2" creationId="{D89A19A6-73AE-AA45-BC5C-BFB34D080C19}"/>
          </ac:spMkLst>
        </pc:spChg>
        <pc:spChg chg="add del mod">
          <ac:chgData name="Cláudia Monteiro" userId="cea5c0fd-c836-4bf6-a0fa-13837f90ee0a" providerId="ADAL" clId="{A4BC9CFA-4D43-40AC-A4F8-85ECB67F06A9}" dt="2022-03-22T22:43:22.321" v="114" actId="478"/>
          <ac:spMkLst>
            <pc:docMk/>
            <pc:sldMk cId="1317211049" sldId="285"/>
            <ac:spMk id="15" creationId="{8E9B805C-5F83-4498-A11C-C0FFC66EA9F8}"/>
          </ac:spMkLst>
        </pc:spChg>
        <pc:graphicFrameChg chg="add mod">
          <ac:chgData name="Cláudia Monteiro" userId="cea5c0fd-c836-4bf6-a0fa-13837f90ee0a" providerId="ADAL" clId="{A4BC9CFA-4D43-40AC-A4F8-85ECB67F06A9}" dt="2022-03-22T22:58:14.175" v="216" actId="255"/>
          <ac:graphicFrameMkLst>
            <pc:docMk/>
            <pc:sldMk cId="1317211049" sldId="285"/>
            <ac:graphicFrameMk id="13" creationId="{567BFD5C-1EF0-4ACC-A86E-14B63C98CC88}"/>
          </ac:graphicFrameMkLst>
        </pc:graphicFrameChg>
        <pc:picChg chg="mod">
          <ac:chgData name="Cláudia Monteiro" userId="cea5c0fd-c836-4bf6-a0fa-13837f90ee0a" providerId="ADAL" clId="{A4BC9CFA-4D43-40AC-A4F8-85ECB67F06A9}" dt="2022-03-22T22:43:12.097" v="112" actId="1076"/>
          <ac:picMkLst>
            <pc:docMk/>
            <pc:sldMk cId="1317211049" sldId="285"/>
            <ac:picMk id="5" creationId="{7E64B95A-30FC-DD44-BA28-90197B94F0B4}"/>
          </ac:picMkLst>
        </pc:picChg>
      </pc:sldChg>
      <pc:sldChg chg="del">
        <pc:chgData name="Cláudia Monteiro" userId="cea5c0fd-c836-4bf6-a0fa-13837f90ee0a" providerId="ADAL" clId="{A4BC9CFA-4D43-40AC-A4F8-85ECB67F06A9}" dt="2022-03-22T22:42:29.171" v="104" actId="47"/>
        <pc:sldMkLst>
          <pc:docMk/>
          <pc:sldMk cId="2426182667" sldId="285"/>
        </pc:sldMkLst>
      </pc:sldChg>
      <pc:sldChg chg="del">
        <pc:chgData name="Cláudia Monteiro" userId="cea5c0fd-c836-4bf6-a0fa-13837f90ee0a" providerId="ADAL" clId="{A4BC9CFA-4D43-40AC-A4F8-85ECB67F06A9}" dt="2022-03-22T22:42:30.294" v="106" actId="47"/>
        <pc:sldMkLst>
          <pc:docMk/>
          <pc:sldMk cId="676727041" sldId="286"/>
        </pc:sldMkLst>
      </pc:sldChg>
      <pc:sldChg chg="modSp add mod modShow">
        <pc:chgData name="Cláudia Monteiro" userId="cea5c0fd-c836-4bf6-a0fa-13837f90ee0a" providerId="ADAL" clId="{A4BC9CFA-4D43-40AC-A4F8-85ECB67F06A9}" dt="2022-03-22T22:48:51.293" v="159" actId="1076"/>
        <pc:sldMkLst>
          <pc:docMk/>
          <pc:sldMk cId="3697603494" sldId="286"/>
        </pc:sldMkLst>
        <pc:spChg chg="mod">
          <ac:chgData name="Cláudia Monteiro" userId="cea5c0fd-c836-4bf6-a0fa-13837f90ee0a" providerId="ADAL" clId="{A4BC9CFA-4D43-40AC-A4F8-85ECB67F06A9}" dt="2022-03-22T22:48:44.477" v="158" actId="1076"/>
          <ac:spMkLst>
            <pc:docMk/>
            <pc:sldMk cId="3697603494" sldId="286"/>
            <ac:spMk id="2" creationId="{D89A19A6-73AE-AA45-BC5C-BFB34D080C19}"/>
          </ac:spMkLst>
        </pc:spChg>
        <pc:spChg chg="mod">
          <ac:chgData name="Cláudia Monteiro" userId="cea5c0fd-c836-4bf6-a0fa-13837f90ee0a" providerId="ADAL" clId="{A4BC9CFA-4D43-40AC-A4F8-85ECB67F06A9}" dt="2022-03-22T22:48:51.293" v="159" actId="1076"/>
          <ac:spMkLst>
            <pc:docMk/>
            <pc:sldMk cId="3697603494" sldId="286"/>
            <ac:spMk id="16" creationId="{AEFA5E6B-16D0-4AF2-80FA-114D177CB10F}"/>
          </ac:spMkLst>
        </pc:spChg>
      </pc:sldChg>
      <pc:sldChg chg="del">
        <pc:chgData name="Cláudia Monteiro" userId="cea5c0fd-c836-4bf6-a0fa-13837f90ee0a" providerId="ADAL" clId="{A4BC9CFA-4D43-40AC-A4F8-85ECB67F06A9}" dt="2022-03-22T22:39:43.544" v="1" actId="47"/>
        <pc:sldMkLst>
          <pc:docMk/>
          <pc:sldMk cId="485974626" sldId="287"/>
        </pc:sldMkLst>
      </pc:sldChg>
      <pc:sldChg chg="modSp add mod">
        <pc:chgData name="Cláudia Monteiro" userId="cea5c0fd-c836-4bf6-a0fa-13837f90ee0a" providerId="ADAL" clId="{A4BC9CFA-4D43-40AC-A4F8-85ECB67F06A9}" dt="2022-03-22T22:59:28.789" v="222"/>
        <pc:sldMkLst>
          <pc:docMk/>
          <pc:sldMk cId="3079503912" sldId="287"/>
        </pc:sldMkLst>
        <pc:spChg chg="mod">
          <ac:chgData name="Cláudia Monteiro" userId="cea5c0fd-c836-4bf6-a0fa-13837f90ee0a" providerId="ADAL" clId="{A4BC9CFA-4D43-40AC-A4F8-85ECB67F06A9}" dt="2022-03-22T22:59:28.789" v="222"/>
          <ac:spMkLst>
            <pc:docMk/>
            <pc:sldMk cId="3079503912" sldId="287"/>
            <ac:spMk id="2" creationId="{D89A19A6-73AE-AA45-BC5C-BFB34D080C19}"/>
          </ac:spMkLst>
        </pc:spChg>
        <pc:spChg chg="mod">
          <ac:chgData name="Cláudia Monteiro" userId="cea5c0fd-c836-4bf6-a0fa-13837f90ee0a" providerId="ADAL" clId="{A4BC9CFA-4D43-40AC-A4F8-85ECB67F06A9}" dt="2022-03-22T22:49:41.603" v="168" actId="20577"/>
          <ac:spMkLst>
            <pc:docMk/>
            <pc:sldMk cId="3079503912" sldId="287"/>
            <ac:spMk id="16" creationId="{AEFA5E6B-16D0-4AF2-80FA-114D177CB10F}"/>
          </ac:spMkLst>
        </pc:spChg>
      </pc:sldChg>
      <pc:sldChg chg="del">
        <pc:chgData name="Cláudia Monteiro" userId="cea5c0fd-c836-4bf6-a0fa-13837f90ee0a" providerId="ADAL" clId="{A4BC9CFA-4D43-40AC-A4F8-85ECB67F06A9}" dt="2022-03-22T22:42:28.807" v="103" actId="47"/>
        <pc:sldMkLst>
          <pc:docMk/>
          <pc:sldMk cId="79745426" sldId="288"/>
        </pc:sldMkLst>
      </pc:sldChg>
      <pc:sldChg chg="modSp add mod">
        <pc:chgData name="Cláudia Monteiro" userId="cea5c0fd-c836-4bf6-a0fa-13837f90ee0a" providerId="ADAL" clId="{A4BC9CFA-4D43-40AC-A4F8-85ECB67F06A9}" dt="2022-03-22T22:55:11.181" v="199" actId="5793"/>
        <pc:sldMkLst>
          <pc:docMk/>
          <pc:sldMk cId="1962178208" sldId="288"/>
        </pc:sldMkLst>
        <pc:spChg chg="mod">
          <ac:chgData name="Cláudia Monteiro" userId="cea5c0fd-c836-4bf6-a0fa-13837f90ee0a" providerId="ADAL" clId="{A4BC9CFA-4D43-40AC-A4F8-85ECB67F06A9}" dt="2022-03-22T22:54:18.911" v="172"/>
          <ac:spMkLst>
            <pc:docMk/>
            <pc:sldMk cId="1962178208" sldId="288"/>
            <ac:spMk id="2" creationId="{D89A19A6-73AE-AA45-BC5C-BFB34D080C19}"/>
          </ac:spMkLst>
        </pc:spChg>
        <pc:spChg chg="mod">
          <ac:chgData name="Cláudia Monteiro" userId="cea5c0fd-c836-4bf6-a0fa-13837f90ee0a" providerId="ADAL" clId="{A4BC9CFA-4D43-40AC-A4F8-85ECB67F06A9}" dt="2022-03-22T22:55:11.181" v="199" actId="5793"/>
          <ac:spMkLst>
            <pc:docMk/>
            <pc:sldMk cId="1962178208" sldId="288"/>
            <ac:spMk id="16" creationId="{AEFA5E6B-16D0-4AF2-80FA-114D177CB10F}"/>
          </ac:spMkLst>
        </pc:spChg>
      </pc:sldChg>
      <pc:sldChg chg="del">
        <pc:chgData name="Cláudia Monteiro" userId="cea5c0fd-c836-4bf6-a0fa-13837f90ee0a" providerId="ADAL" clId="{A4BC9CFA-4D43-40AC-A4F8-85ECB67F06A9}" dt="2022-03-22T22:42:29.734" v="105" actId="47"/>
        <pc:sldMkLst>
          <pc:docMk/>
          <pc:sldMk cId="2336545223" sldId="289"/>
        </pc:sldMkLst>
      </pc:sldChg>
      <pc:sldChg chg="addSp delSp modSp add mod">
        <pc:chgData name="Cláudia Monteiro" userId="cea5c0fd-c836-4bf6-a0fa-13837f90ee0a" providerId="ADAL" clId="{A4BC9CFA-4D43-40AC-A4F8-85ECB67F06A9}" dt="2022-03-22T22:58:58.550" v="221" actId="14100"/>
        <pc:sldMkLst>
          <pc:docMk/>
          <pc:sldMk cId="2695000713" sldId="289"/>
        </pc:sldMkLst>
        <pc:spChg chg="mod">
          <ac:chgData name="Cláudia Monteiro" userId="cea5c0fd-c836-4bf6-a0fa-13837f90ee0a" providerId="ADAL" clId="{A4BC9CFA-4D43-40AC-A4F8-85ECB67F06A9}" dt="2022-03-22T22:56:34.744" v="205" actId="1076"/>
          <ac:spMkLst>
            <pc:docMk/>
            <pc:sldMk cId="2695000713" sldId="289"/>
            <ac:spMk id="2" creationId="{D89A19A6-73AE-AA45-BC5C-BFB34D080C19}"/>
          </ac:spMkLst>
        </pc:spChg>
        <pc:spChg chg="del">
          <ac:chgData name="Cláudia Monteiro" userId="cea5c0fd-c836-4bf6-a0fa-13837f90ee0a" providerId="ADAL" clId="{A4BC9CFA-4D43-40AC-A4F8-85ECB67F06A9}" dt="2022-03-22T22:56:24.863" v="202" actId="478"/>
          <ac:spMkLst>
            <pc:docMk/>
            <pc:sldMk cId="2695000713" sldId="289"/>
            <ac:spMk id="16" creationId="{AEFA5E6B-16D0-4AF2-80FA-114D177CB10F}"/>
          </ac:spMkLst>
        </pc:spChg>
        <pc:graphicFrameChg chg="add mod">
          <ac:chgData name="Cláudia Monteiro" userId="cea5c0fd-c836-4bf6-a0fa-13837f90ee0a" providerId="ADAL" clId="{A4BC9CFA-4D43-40AC-A4F8-85ECB67F06A9}" dt="2022-03-22T22:58:58.550" v="221" actId="14100"/>
          <ac:graphicFrameMkLst>
            <pc:docMk/>
            <pc:sldMk cId="2695000713" sldId="289"/>
            <ac:graphicFrameMk id="13" creationId="{2F0FDF80-EDFE-4D3E-95C5-B41E9CD43B4F}"/>
          </ac:graphicFrameMkLst>
        </pc:graphicFrameChg>
        <pc:picChg chg="mod">
          <ac:chgData name="Cláudia Monteiro" userId="cea5c0fd-c836-4bf6-a0fa-13837f90ee0a" providerId="ADAL" clId="{A4BC9CFA-4D43-40AC-A4F8-85ECB67F06A9}" dt="2022-03-22T22:56:31.105" v="204" actId="1076"/>
          <ac:picMkLst>
            <pc:docMk/>
            <pc:sldMk cId="2695000713" sldId="289"/>
            <ac:picMk id="5" creationId="{7E64B95A-30FC-DD44-BA28-90197B94F0B4}"/>
          </ac:picMkLst>
        </pc:picChg>
      </pc:sldChg>
      <pc:sldChg chg="del">
        <pc:chgData name="Cláudia Monteiro" userId="cea5c0fd-c836-4bf6-a0fa-13837f90ee0a" providerId="ADAL" clId="{A4BC9CFA-4D43-40AC-A4F8-85ECB67F06A9}" dt="2022-03-22T22:42:30.988" v="107" actId="47"/>
        <pc:sldMkLst>
          <pc:docMk/>
          <pc:sldMk cId="903086811" sldId="290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EETMEDII\meedMED%202%20-%20A.2.2%20-%20Mapping%20topics%20and%20Experts_2020.02.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EETMEDII\meedMED%202%20-%20A.2.2%20-%20Mapping%20topics%20and%20Experts_2020.02.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2"/>
          <c:order val="0"/>
          <c:tx>
            <c:strRef>
              <c:f>'[meedMED 2 - A.2.2 - Mapping topics and Experts_2020.02.21.xlsx]Gráficos'!$L$2</c:f>
              <c:strCache>
                <c:ptCount val="1"/>
                <c:pt idx="0">
                  <c:v>No opinion
     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'[meedMED 2 - A.2.2 - Mapping topics and Experts_2020.02.21.xlsx]Gráficos'!$J$15:$J$19</c:f>
              <c:strCache>
                <c:ptCount val="5"/>
                <c:pt idx="0">
                  <c:v>Availability of technical/management skills on energy efficiency</c:v>
                </c:pt>
                <c:pt idx="1">
                  <c:v>Supporting actions for scholar and higher education programs, training and awareness plans for users, information campaigns…</c:v>
                </c:pt>
                <c:pt idx="2">
                  <c:v>National legislative provisions and/or national programs/plans on energy transition and decarbonization for the building sector</c:v>
                </c:pt>
                <c:pt idx="3">
                  <c:v>Customer journey platforms/systems to tackle energy renovation uptake among the consumers</c:v>
                </c:pt>
                <c:pt idx="4">
                  <c:v>Vulnerable dwellers and building renovation + Post-COVID-19 measures </c:v>
                </c:pt>
              </c:strCache>
            </c:strRef>
          </c:cat>
          <c:val>
            <c:numRef>
              <c:f>'[meedMED 2 - A.2.2 - Mapping topics and Experts_2020.02.21.xlsx]Gráficos'!$L$15:$L$19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CF4-40B4-BB0C-D385DB0DCDD1}"/>
            </c:ext>
          </c:extLst>
        </c:ser>
        <c:ser>
          <c:idx val="1"/>
          <c:order val="1"/>
          <c:tx>
            <c:strRef>
              <c:f>'[meedMED 2 - A.2.2 - Mapping topics and Experts_2020.02.21.xlsx]Gráficos'!$K$2</c:f>
              <c:strCache>
                <c:ptCount val="1"/>
                <c:pt idx="0">
                  <c:v>Not interested or low relevance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'[meedMED 2 - A.2.2 - Mapping topics and Experts_2020.02.21.xlsx]Gráficos'!$J$15:$J$19</c:f>
              <c:strCache>
                <c:ptCount val="5"/>
                <c:pt idx="0">
                  <c:v>Availability of technical/management skills on energy efficiency</c:v>
                </c:pt>
                <c:pt idx="1">
                  <c:v>Supporting actions for scholar and higher education programs, training and awareness plans for users, information campaigns…</c:v>
                </c:pt>
                <c:pt idx="2">
                  <c:v>National legislative provisions and/or national programs/plans on energy transition and decarbonization for the building sector</c:v>
                </c:pt>
                <c:pt idx="3">
                  <c:v>Customer journey platforms/systems to tackle energy renovation uptake among the consumers</c:v>
                </c:pt>
                <c:pt idx="4">
                  <c:v>Vulnerable dwellers and building renovation + Post-COVID-19 measures </c:v>
                </c:pt>
              </c:strCache>
            </c:strRef>
          </c:cat>
          <c:val>
            <c:numRef>
              <c:f>'[meedMED 2 - A.2.2 - Mapping topics and Experts_2020.02.21.xlsx]Gráficos'!$K$15:$K$19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-1</c:v>
                </c:pt>
                <c:pt idx="3">
                  <c:v>0</c:v>
                </c:pt>
                <c:pt idx="4">
                  <c:v>-1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CF4-40B4-BB0C-D385DB0DCDD1}"/>
            </c:ext>
          </c:extLst>
        </c:ser>
        <c:ser>
          <c:idx val="3"/>
          <c:order val="2"/>
          <c:tx>
            <c:strRef>
              <c:f>'[meedMED 2 - A.2.2 - Mapping topics and Experts_2020.02.21.xlsx]Gráficos'!$M$2</c:f>
              <c:strCache>
                <c:ptCount val="1"/>
                <c:pt idx="0">
                  <c:v>No opinion
      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'[meedMED 2 - A.2.2 - Mapping topics and Experts_2020.02.21.xlsx]Gráficos'!$J$15:$J$19</c:f>
              <c:strCache>
                <c:ptCount val="5"/>
                <c:pt idx="0">
                  <c:v>Availability of technical/management skills on energy efficiency</c:v>
                </c:pt>
                <c:pt idx="1">
                  <c:v>Supporting actions for scholar and higher education programs, training and awareness plans for users, information campaigns…</c:v>
                </c:pt>
                <c:pt idx="2">
                  <c:v>National legislative provisions and/or national programs/plans on energy transition and decarbonization for the building sector</c:v>
                </c:pt>
                <c:pt idx="3">
                  <c:v>Customer journey platforms/systems to tackle energy renovation uptake among the consumers</c:v>
                </c:pt>
                <c:pt idx="4">
                  <c:v>Vulnerable dwellers and building renovation + Post-COVID-19 measures </c:v>
                </c:pt>
              </c:strCache>
            </c:strRef>
          </c:cat>
          <c:val>
            <c:numRef>
              <c:f>'[meedMED 2 - A.2.2 - Mapping topics and Experts_2020.02.21.xlsx]Gráficos'!$M$15:$M$19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CF4-40B4-BB0C-D385DB0DCDD1}"/>
            </c:ext>
          </c:extLst>
        </c:ser>
        <c:ser>
          <c:idx val="4"/>
          <c:order val="3"/>
          <c:tx>
            <c:strRef>
              <c:f>'[meedMED 2 - A.2.2 - Mapping topics and Experts_2020.02.21.xlsx]Gráficos'!$N$2</c:f>
              <c:strCache>
                <c:ptCount val="1"/>
                <c:pt idx="0">
                  <c:v>Some level of interest or relevance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'[meedMED 2 - A.2.2 - Mapping topics and Experts_2020.02.21.xlsx]Gráficos'!$J$15:$J$19</c:f>
              <c:strCache>
                <c:ptCount val="5"/>
                <c:pt idx="0">
                  <c:v>Availability of technical/management skills on energy efficiency</c:v>
                </c:pt>
                <c:pt idx="1">
                  <c:v>Supporting actions for scholar and higher education programs, training and awareness plans for users, information campaigns…</c:v>
                </c:pt>
                <c:pt idx="2">
                  <c:v>National legislative provisions and/or national programs/plans on energy transition and decarbonization for the building sector</c:v>
                </c:pt>
                <c:pt idx="3">
                  <c:v>Customer journey platforms/systems to tackle energy renovation uptake among the consumers</c:v>
                </c:pt>
                <c:pt idx="4">
                  <c:v>Vulnerable dwellers and building renovation + Post-COVID-19 measures </c:v>
                </c:pt>
              </c:strCache>
            </c:strRef>
          </c:cat>
          <c:val>
            <c:numRef>
              <c:f>'[meedMED 2 - A.2.2 - Mapping topics and Experts_2020.02.21.xlsx]Gráficos'!$N$15:$N$19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CF4-40B4-BB0C-D385DB0DCDD1}"/>
            </c:ext>
          </c:extLst>
        </c:ser>
        <c:ser>
          <c:idx val="5"/>
          <c:order val="4"/>
          <c:tx>
            <c:strRef>
              <c:f>'[meedMED 2 - A.2.2 - Mapping topics and Experts_2020.02.21.xlsx]Gráficos'!$O$2</c:f>
              <c:strCache>
                <c:ptCount val="1"/>
                <c:pt idx="0">
                  <c:v>Interesting or relevant
      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'[meedMED 2 - A.2.2 - Mapping topics and Experts_2020.02.21.xlsx]Gráficos'!$J$15:$J$19</c:f>
              <c:strCache>
                <c:ptCount val="5"/>
                <c:pt idx="0">
                  <c:v>Availability of technical/management skills on energy efficiency</c:v>
                </c:pt>
                <c:pt idx="1">
                  <c:v>Supporting actions for scholar and higher education programs, training and awareness plans for users, information campaigns…</c:v>
                </c:pt>
                <c:pt idx="2">
                  <c:v>National legislative provisions and/or national programs/plans on energy transition and decarbonization for the building sector</c:v>
                </c:pt>
                <c:pt idx="3">
                  <c:v>Customer journey platforms/systems to tackle energy renovation uptake among the consumers</c:v>
                </c:pt>
                <c:pt idx="4">
                  <c:v>Vulnerable dwellers and building renovation + Post-COVID-19 measures </c:v>
                </c:pt>
              </c:strCache>
            </c:strRef>
          </c:cat>
          <c:val>
            <c:numRef>
              <c:f>'[meedMED 2 - A.2.2 - Mapping topics and Experts_2020.02.21.xlsx]Gráficos'!$O$15:$O$19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CF4-40B4-BB0C-D385DB0DCDD1}"/>
            </c:ext>
          </c:extLst>
        </c:ser>
        <c:ser>
          <c:idx val="0"/>
          <c:order val="5"/>
          <c:tx>
            <c:strRef>
              <c:f>'[meedMED 2 - A.2.2 - Mapping topics and Experts_2020.02.21.xlsx]Gráficos'!$P$2</c:f>
              <c:strCache>
                <c:ptCount val="1"/>
                <c:pt idx="0">
                  <c:v>Very interesting or very relevant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'[meedMED 2 - A.2.2 - Mapping topics and Experts_2020.02.21.xlsx]Gráficos'!$J$15:$J$19</c:f>
              <c:strCache>
                <c:ptCount val="5"/>
                <c:pt idx="0">
                  <c:v>Availability of technical/management skills on energy efficiency</c:v>
                </c:pt>
                <c:pt idx="1">
                  <c:v>Supporting actions for scholar and higher education programs, training and awareness plans for users, information campaigns…</c:v>
                </c:pt>
                <c:pt idx="2">
                  <c:v>National legislative provisions and/or national programs/plans on energy transition and decarbonization for the building sector</c:v>
                </c:pt>
                <c:pt idx="3">
                  <c:v>Customer journey platforms/systems to tackle energy renovation uptake among the consumers</c:v>
                </c:pt>
                <c:pt idx="4">
                  <c:v>Vulnerable dwellers and building renovation + Post-COVID-19 measures </c:v>
                </c:pt>
              </c:strCache>
            </c:strRef>
          </c:cat>
          <c:val>
            <c:numRef>
              <c:f>'[meedMED 2 - A.2.2 - Mapping topics and Experts_2020.02.21.xlsx]Gráficos'!$P$15:$P$19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CF4-40B4-BB0C-D385DB0DCD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439083272"/>
        <c:axId val="439083664"/>
      </c:barChart>
      <c:catAx>
        <c:axId val="4390832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39083664"/>
        <c:crosses val="autoZero"/>
        <c:auto val="1"/>
        <c:lblAlgn val="ctr"/>
        <c:lblOffset val="100"/>
        <c:noMultiLvlLbl val="0"/>
      </c:catAx>
      <c:valAx>
        <c:axId val="439083664"/>
        <c:scaling>
          <c:orientation val="minMax"/>
          <c:min val="-0.70000000000000007"/>
        </c:scaling>
        <c:delete val="0"/>
        <c:axPos val="t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39083272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2"/>
          <c:order val="0"/>
          <c:tx>
            <c:strRef>
              <c:f>'[meedMED 2 - A.2.2 - Mapping topics and Experts_2020.02.21.xlsx]Gráficos'!$L$2</c:f>
              <c:strCache>
                <c:ptCount val="1"/>
                <c:pt idx="0">
                  <c:v>No opinion
     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'[meedMED 2 - A.2.2 - Mapping topics and Experts_2020.02.21.xlsx]Gráficos'!$J$31:$J$36</c:f>
              <c:strCache>
                <c:ptCount val="6"/>
                <c:pt idx="0">
                  <c:v>Risk analysis in the evaluation of proposals for investments in EE</c:v>
                </c:pt>
                <c:pt idx="1">
                  <c:v>Alignment between technical requirements for the feasibility of interventions and bankability procedures</c:v>
                </c:pt>
                <c:pt idx="2">
                  <c:v>Procedures of financial institutions for investments in EE</c:v>
                </c:pt>
                <c:pt idx="3">
                  <c:v>Financing of EE interventions for consumers in economic constraints</c:v>
                </c:pt>
                <c:pt idx="4">
                  <c:v>Current sources of financing for infrastructures and real estate investments in general, in particular for sustainable energy systems</c:v>
                </c:pt>
                <c:pt idx="5">
                  <c:v>Exemption/alleviation systems for socio-economic aspects and impact on consumption and the energy market</c:v>
                </c:pt>
              </c:strCache>
            </c:strRef>
          </c:cat>
          <c:val>
            <c:numRef>
              <c:f>'[meedMED 2 - A.2.2 - Mapping topics and Experts_2020.02.21.xlsx]Gráficos'!$L$31:$L$36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0F9-4A17-874F-83F206739334}"/>
            </c:ext>
          </c:extLst>
        </c:ser>
        <c:ser>
          <c:idx val="1"/>
          <c:order val="1"/>
          <c:tx>
            <c:strRef>
              <c:f>'[meedMED 2 - A.2.2 - Mapping topics and Experts_2020.02.21.xlsx]Gráficos'!$K$2</c:f>
              <c:strCache>
                <c:ptCount val="1"/>
                <c:pt idx="0">
                  <c:v>Not interested or low relevance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'[meedMED 2 - A.2.2 - Mapping topics and Experts_2020.02.21.xlsx]Gráficos'!$J$31:$J$36</c:f>
              <c:strCache>
                <c:ptCount val="6"/>
                <c:pt idx="0">
                  <c:v>Risk analysis in the evaluation of proposals for investments in EE</c:v>
                </c:pt>
                <c:pt idx="1">
                  <c:v>Alignment between technical requirements for the feasibility of interventions and bankability procedures</c:v>
                </c:pt>
                <c:pt idx="2">
                  <c:v>Procedures of financial institutions for investments in EE</c:v>
                </c:pt>
                <c:pt idx="3">
                  <c:v>Financing of EE interventions for consumers in economic constraints</c:v>
                </c:pt>
                <c:pt idx="4">
                  <c:v>Current sources of financing for infrastructures and real estate investments in general, in particular for sustainable energy systems</c:v>
                </c:pt>
                <c:pt idx="5">
                  <c:v>Exemption/alleviation systems for socio-economic aspects and impact on consumption and the energy market</c:v>
                </c:pt>
              </c:strCache>
            </c:strRef>
          </c:cat>
          <c:val>
            <c:numRef>
              <c:f>'[meedMED 2 - A.2.2 - Mapping topics and Experts_2020.02.21.xlsx]Gráficos'!$K$31:$K$36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-1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0F9-4A17-874F-83F206739334}"/>
            </c:ext>
          </c:extLst>
        </c:ser>
        <c:ser>
          <c:idx val="3"/>
          <c:order val="2"/>
          <c:tx>
            <c:strRef>
              <c:f>'[meedMED 2 - A.2.2 - Mapping topics and Experts_2020.02.21.xlsx]Gráficos'!$M$2</c:f>
              <c:strCache>
                <c:ptCount val="1"/>
                <c:pt idx="0">
                  <c:v>No opinion
      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'[meedMED 2 - A.2.2 - Mapping topics and Experts_2020.02.21.xlsx]Gráficos'!$J$31:$J$36</c:f>
              <c:strCache>
                <c:ptCount val="6"/>
                <c:pt idx="0">
                  <c:v>Risk analysis in the evaluation of proposals for investments in EE</c:v>
                </c:pt>
                <c:pt idx="1">
                  <c:v>Alignment between technical requirements for the feasibility of interventions and bankability procedures</c:v>
                </c:pt>
                <c:pt idx="2">
                  <c:v>Procedures of financial institutions for investments in EE</c:v>
                </c:pt>
                <c:pt idx="3">
                  <c:v>Financing of EE interventions for consumers in economic constraints</c:v>
                </c:pt>
                <c:pt idx="4">
                  <c:v>Current sources of financing for infrastructures and real estate investments in general, in particular for sustainable energy systems</c:v>
                </c:pt>
                <c:pt idx="5">
                  <c:v>Exemption/alleviation systems for socio-economic aspects and impact on consumption and the energy market</c:v>
                </c:pt>
              </c:strCache>
            </c:strRef>
          </c:cat>
          <c:val>
            <c:numRef>
              <c:f>'[meedMED 2 - A.2.2 - Mapping topics and Experts_2020.02.21.xlsx]Gráficos'!$M$31:$M$36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0F9-4A17-874F-83F206739334}"/>
            </c:ext>
          </c:extLst>
        </c:ser>
        <c:ser>
          <c:idx val="4"/>
          <c:order val="3"/>
          <c:tx>
            <c:strRef>
              <c:f>'[meedMED 2 - A.2.2 - Mapping topics and Experts_2020.02.21.xlsx]Gráficos'!$N$2</c:f>
              <c:strCache>
                <c:ptCount val="1"/>
                <c:pt idx="0">
                  <c:v>Some level of interest or relevance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'[meedMED 2 - A.2.2 - Mapping topics and Experts_2020.02.21.xlsx]Gráficos'!$J$31:$J$36</c:f>
              <c:strCache>
                <c:ptCount val="6"/>
                <c:pt idx="0">
                  <c:v>Risk analysis in the evaluation of proposals for investments in EE</c:v>
                </c:pt>
                <c:pt idx="1">
                  <c:v>Alignment between technical requirements for the feasibility of interventions and bankability procedures</c:v>
                </c:pt>
                <c:pt idx="2">
                  <c:v>Procedures of financial institutions for investments in EE</c:v>
                </c:pt>
                <c:pt idx="3">
                  <c:v>Financing of EE interventions for consumers in economic constraints</c:v>
                </c:pt>
                <c:pt idx="4">
                  <c:v>Current sources of financing for infrastructures and real estate investments in general, in particular for sustainable energy systems</c:v>
                </c:pt>
                <c:pt idx="5">
                  <c:v>Exemption/alleviation systems for socio-economic aspects and impact on consumption and the energy market</c:v>
                </c:pt>
              </c:strCache>
            </c:strRef>
          </c:cat>
          <c:val>
            <c:numRef>
              <c:f>'[meedMED 2 - A.2.2 - Mapping topics and Experts_2020.02.21.xlsx]Gráficos'!$N$31:$N$36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0F9-4A17-874F-83F206739334}"/>
            </c:ext>
          </c:extLst>
        </c:ser>
        <c:ser>
          <c:idx val="5"/>
          <c:order val="4"/>
          <c:tx>
            <c:strRef>
              <c:f>'[meedMED 2 - A.2.2 - Mapping topics and Experts_2020.02.21.xlsx]Gráficos'!$O$2</c:f>
              <c:strCache>
                <c:ptCount val="1"/>
                <c:pt idx="0">
                  <c:v>Interesting or relevant
      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'[meedMED 2 - A.2.2 - Mapping topics and Experts_2020.02.21.xlsx]Gráficos'!$J$31:$J$36</c:f>
              <c:strCache>
                <c:ptCount val="6"/>
                <c:pt idx="0">
                  <c:v>Risk analysis in the evaluation of proposals for investments in EE</c:v>
                </c:pt>
                <c:pt idx="1">
                  <c:v>Alignment between technical requirements for the feasibility of interventions and bankability procedures</c:v>
                </c:pt>
                <c:pt idx="2">
                  <c:v>Procedures of financial institutions for investments in EE</c:v>
                </c:pt>
                <c:pt idx="3">
                  <c:v>Financing of EE interventions for consumers in economic constraints</c:v>
                </c:pt>
                <c:pt idx="4">
                  <c:v>Current sources of financing for infrastructures and real estate investments in general, in particular for sustainable energy systems</c:v>
                </c:pt>
                <c:pt idx="5">
                  <c:v>Exemption/alleviation systems for socio-economic aspects and impact on consumption and the energy market</c:v>
                </c:pt>
              </c:strCache>
            </c:strRef>
          </c:cat>
          <c:val>
            <c:numRef>
              <c:f>'[meedMED 2 - A.2.2 - Mapping topics and Experts_2020.02.21.xlsx]Gráficos'!$O$31:$O$36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0F9-4A17-874F-83F206739334}"/>
            </c:ext>
          </c:extLst>
        </c:ser>
        <c:ser>
          <c:idx val="0"/>
          <c:order val="5"/>
          <c:tx>
            <c:strRef>
              <c:f>'[meedMED 2 - A.2.2 - Mapping topics and Experts_2020.02.21.xlsx]Gráficos'!$P$2</c:f>
              <c:strCache>
                <c:ptCount val="1"/>
                <c:pt idx="0">
                  <c:v>Very interesting or very relevant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'[meedMED 2 - A.2.2 - Mapping topics and Experts_2020.02.21.xlsx]Gráficos'!$J$31:$J$36</c:f>
              <c:strCache>
                <c:ptCount val="6"/>
                <c:pt idx="0">
                  <c:v>Risk analysis in the evaluation of proposals for investments in EE</c:v>
                </c:pt>
                <c:pt idx="1">
                  <c:v>Alignment between technical requirements for the feasibility of interventions and bankability procedures</c:v>
                </c:pt>
                <c:pt idx="2">
                  <c:v>Procedures of financial institutions for investments in EE</c:v>
                </c:pt>
                <c:pt idx="3">
                  <c:v>Financing of EE interventions for consumers in economic constraints</c:v>
                </c:pt>
                <c:pt idx="4">
                  <c:v>Current sources of financing for infrastructures and real estate investments in general, in particular for sustainable energy systems</c:v>
                </c:pt>
                <c:pt idx="5">
                  <c:v>Exemption/alleviation systems for socio-economic aspects and impact on consumption and the energy market</c:v>
                </c:pt>
              </c:strCache>
            </c:strRef>
          </c:cat>
          <c:val>
            <c:numRef>
              <c:f>'[meedMED 2 - A.2.2 - Mapping topics and Experts_2020.02.21.xlsx]Gráficos'!$P$31:$P$36</c:f>
              <c:numCache>
                <c:formatCode>General</c:formatCode>
                <c:ptCount val="6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40F9-4A17-874F-83F2067393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261851920"/>
        <c:axId val="261852312"/>
      </c:barChart>
      <c:catAx>
        <c:axId val="2618519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61852312"/>
        <c:crosses val="autoZero"/>
        <c:auto val="1"/>
        <c:lblAlgn val="ctr"/>
        <c:lblOffset val="100"/>
        <c:noMultiLvlLbl val="0"/>
      </c:catAx>
      <c:valAx>
        <c:axId val="261852312"/>
        <c:scaling>
          <c:orientation val="minMax"/>
          <c:min val="-0.70000000000000007"/>
        </c:scaling>
        <c:delete val="0"/>
        <c:axPos val="t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6185192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26D75A83-B0A0-F941-9E84-37C674E8AF5E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B42C75D0-4E5A-B147-9DD3-9A65C28A77A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964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2451F39B-BE8A-F84A-9EC6-B803D69CDF81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E00E55C-1D1D-4F47-9F17-CF18EB29C2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2654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958394"/>
            <a:ext cx="7772400" cy="1470025"/>
          </a:xfrm>
        </p:spPr>
        <p:txBody>
          <a:bodyPr>
            <a:normAutofit/>
          </a:bodyPr>
          <a:lstStyle>
            <a:lvl1pPr>
              <a:defRPr sz="3000" b="1">
                <a:solidFill>
                  <a:schemeClr val="tx2"/>
                </a:solidFill>
              </a:defRPr>
            </a:lvl1pPr>
          </a:lstStyle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16811"/>
            <a:ext cx="6400800" cy="153599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dirty="0"/>
              <a:t>Click to edit Master subtitle style</a:t>
            </a:r>
            <a:endParaRPr lang="en-US" dirty="0"/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. </a:t>
            </a:r>
            <a:fld id="{4E6B386F-75EA-2347-AA44-8123F513AD26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280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7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588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48847"/>
            <a:ext cx="2057400" cy="5277316"/>
          </a:xfrm>
        </p:spPr>
        <p:txBody>
          <a:bodyPr vert="eaVert"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48847"/>
            <a:ext cx="6019800" cy="5277316"/>
          </a:xfrm>
        </p:spPr>
        <p:txBody>
          <a:bodyPr vert="eaVert"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7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378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0067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19946"/>
            <a:ext cx="6400800" cy="136085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dirty="0"/>
              <a:t>Click to edit Master subtitle style</a:t>
            </a:r>
            <a:endParaRPr lang="en-US" dirty="0"/>
          </a:p>
        </p:txBody>
      </p:sp>
      <p:pic>
        <p:nvPicPr>
          <p:cNvPr id="7" name="Picture 6" descr="meetMED-fullcolor-WE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70504" y="-232953"/>
            <a:ext cx="5863464" cy="2290108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194440" y="202882"/>
            <a:ext cx="6755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189A3A"/>
                </a:solidFill>
                <a:latin typeface="Arial"/>
                <a:cs typeface="Arial"/>
              </a:rPr>
              <a:t>Mitigation Enabling Energy Transition in the </a:t>
            </a:r>
            <a:r>
              <a:rPr lang="en-US" sz="1400" b="1" dirty="0" err="1">
                <a:solidFill>
                  <a:srgbClr val="189A3A"/>
                </a:solidFill>
                <a:latin typeface="Arial"/>
                <a:cs typeface="Arial"/>
              </a:rPr>
              <a:t>MEDiterranean</a:t>
            </a:r>
            <a:r>
              <a:rPr lang="en-US" sz="1400" b="1" dirty="0">
                <a:solidFill>
                  <a:srgbClr val="189A3A"/>
                </a:solidFill>
                <a:latin typeface="Arial"/>
                <a:cs typeface="Arial"/>
              </a:rPr>
              <a:t> region – Phase II </a:t>
            </a:r>
            <a:endParaRPr lang="en-US" sz="1400" b="1" dirty="0">
              <a:solidFill>
                <a:srgbClr val="189A3A"/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1616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Arial"/>
                <a:cs typeface="Arial"/>
              </a:defRPr>
            </a:lvl1pPr>
            <a:lvl2pPr>
              <a:defRPr>
                <a:solidFill>
                  <a:schemeClr val="tx2"/>
                </a:solidFill>
                <a:latin typeface="Arial"/>
                <a:cs typeface="Arial"/>
              </a:defRPr>
            </a:lvl2pPr>
            <a:lvl3pPr>
              <a:defRPr>
                <a:solidFill>
                  <a:schemeClr val="tx2"/>
                </a:solidFill>
                <a:latin typeface="Arial"/>
                <a:cs typeface="Arial"/>
              </a:defRPr>
            </a:lvl3pPr>
            <a:lvl4pPr>
              <a:defRPr>
                <a:solidFill>
                  <a:schemeClr val="tx2"/>
                </a:solidFill>
                <a:latin typeface="Arial"/>
                <a:cs typeface="Arial"/>
              </a:defRPr>
            </a:lvl4pPr>
            <a:lvl5pPr>
              <a:defRPr>
                <a:solidFill>
                  <a:schemeClr val="tx2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nl-BE" dirty="0"/>
              <a:t>Click to edit Master text styles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  <p:sp>
        <p:nvSpPr>
          <p:cNvPr id="11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04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8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941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18877"/>
            <a:ext cx="4038600" cy="40072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dirty="0"/>
              <a:t>Click to edit Master text styles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18877"/>
            <a:ext cx="4038600" cy="40072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9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660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4E6B386F-75EA-2347-AA44-8123F513AD26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1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22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4E6B386F-75EA-2347-AA44-8123F513AD26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73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4E6B386F-75EA-2347-AA44-8123F513AD26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842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8362"/>
            <a:ext cx="3008313" cy="116205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8363"/>
            <a:ext cx="5111750" cy="5028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dirty="0"/>
              <a:t>Click to edit Master text styles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30412"/>
            <a:ext cx="3008313" cy="38661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dirty="0"/>
              <a:t>Click to edit Master text styles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. </a:t>
            </a:r>
            <a:fld id="{4E6B386F-75EA-2347-AA44-8123F513AD26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738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20995"/>
            <a:ext cx="5486400" cy="360657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BE" dirty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dirty="0"/>
              <a:t>Click to edit Master text styles</a:t>
            </a:r>
          </a:p>
        </p:txBody>
      </p:sp>
      <p:sp>
        <p:nvSpPr>
          <p:cNvPr id="9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63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-6479" y="614"/>
            <a:ext cx="9150479" cy="6434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9611" y="-65513"/>
            <a:ext cx="1816728" cy="70956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6317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88737"/>
            <a:ext cx="8229600" cy="38633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/>
              <a:t>Click to edit Master text styles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. </a:t>
            </a:r>
            <a:fld id="{4E6B386F-75EA-2347-AA44-8123F513AD26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DB7AF10-288E-486E-A9D8-2C6FCAA60A34}"/>
              </a:ext>
            </a:extLst>
          </p:cNvPr>
          <p:cNvSpPr txBox="1"/>
          <p:nvPr userDrawn="1"/>
        </p:nvSpPr>
        <p:spPr>
          <a:xfrm>
            <a:off x="545504" y="376673"/>
            <a:ext cx="8370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Proxima Nova Extra Bold"/>
              </a:rPr>
              <a:t>Phase II</a:t>
            </a:r>
          </a:p>
        </p:txBody>
      </p:sp>
    </p:spTree>
    <p:extLst>
      <p:ext uri="{BB962C8B-B14F-4D97-AF65-F5344CB8AC3E}">
        <p14:creationId xmlns:p14="http://schemas.microsoft.com/office/powerpoint/2010/main" val="2994733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3000" b="1" kern="120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08224F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8224F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8224F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8224F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8224F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/>
              <a:t>Click to edit Master text styles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6220589"/>
            <a:ext cx="9150479" cy="643437"/>
          </a:xfrm>
          <a:prstGeom prst="rect">
            <a:avLst/>
          </a:prstGeom>
          <a:solidFill>
            <a:srgbClr val="189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meetMED-white-WE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9613" y="6141502"/>
            <a:ext cx="1816729" cy="709564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7107951" y="6327282"/>
            <a:ext cx="16713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bg1"/>
                </a:solidFill>
                <a:latin typeface="Arial"/>
                <a:cs typeface="Arial"/>
              </a:rPr>
              <a:t>www.meetmed.org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3505200" y="636931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4E6B386F-75EA-2347-AA44-8123F513AD26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48206EC-A050-4025-83C0-1E8A304A09B2}"/>
              </a:ext>
            </a:extLst>
          </p:cNvPr>
          <p:cNvSpPr txBox="1"/>
          <p:nvPr userDrawn="1"/>
        </p:nvSpPr>
        <p:spPr>
          <a:xfrm>
            <a:off x="719432" y="6587027"/>
            <a:ext cx="8370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Proxima Nova Extra Bold"/>
              </a:rPr>
              <a:t>Phase II</a:t>
            </a:r>
          </a:p>
        </p:txBody>
      </p:sp>
    </p:spTree>
    <p:extLst>
      <p:ext uri="{BB962C8B-B14F-4D97-AF65-F5344CB8AC3E}">
        <p14:creationId xmlns:p14="http://schemas.microsoft.com/office/powerpoint/2010/main" val="1160144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3000" b="1" kern="1200">
          <a:solidFill>
            <a:schemeClr val="accent2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accent2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accent2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2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2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2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7E64B95A-30FC-DD44-BA28-90197B94F0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9491"/>
          <a:stretch/>
        </p:blipFill>
        <p:spPr>
          <a:xfrm>
            <a:off x="0" y="779304"/>
            <a:ext cx="9155117" cy="6207072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3F1C9195-7387-7F45-A984-43D2C8DC6727}"/>
              </a:ext>
            </a:extLst>
          </p:cNvPr>
          <p:cNvSpPr/>
          <p:nvPr/>
        </p:nvSpPr>
        <p:spPr>
          <a:xfrm>
            <a:off x="0" y="635430"/>
            <a:ext cx="9144000" cy="5279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DFE5B3F3-0614-564A-8D41-7148B626CBB7}"/>
              </a:ext>
            </a:extLst>
          </p:cNvPr>
          <p:cNvSpPr txBox="1"/>
          <p:nvPr/>
        </p:nvSpPr>
        <p:spPr>
          <a:xfrm>
            <a:off x="577757" y="573439"/>
            <a:ext cx="7886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Concerted Action on Buildings </a:t>
            </a:r>
            <a:endParaRPr lang="it-IT" sz="28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xmlns="" id="{2FB33719-A444-CC47-A041-838EFA9E7F72}"/>
              </a:ext>
            </a:extLst>
          </p:cNvPr>
          <p:cNvSpPr/>
          <p:nvPr/>
        </p:nvSpPr>
        <p:spPr>
          <a:xfrm>
            <a:off x="0" y="6602278"/>
            <a:ext cx="9144000" cy="26345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xmlns="" id="{35C3C0E8-632C-B44C-B9D7-2D180D906ADE}"/>
              </a:ext>
            </a:extLst>
          </p:cNvPr>
          <p:cNvSpPr/>
          <p:nvPr/>
        </p:nvSpPr>
        <p:spPr>
          <a:xfrm>
            <a:off x="7763320" y="134554"/>
            <a:ext cx="1113295" cy="29574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875D6EA9-A9FE-4D40-A2F2-8663F3FAFBED}"/>
              </a:ext>
            </a:extLst>
          </p:cNvPr>
          <p:cNvSpPr txBox="1"/>
          <p:nvPr/>
        </p:nvSpPr>
        <p:spPr>
          <a:xfrm>
            <a:off x="432277" y="837784"/>
            <a:ext cx="14611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29 March 2022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xmlns="" id="{D89A19A6-73AE-AA45-BC5C-BFB34D080C19}"/>
              </a:ext>
            </a:extLst>
          </p:cNvPr>
          <p:cNvSpPr/>
          <p:nvPr/>
        </p:nvSpPr>
        <p:spPr>
          <a:xfrm>
            <a:off x="1083212" y="1435018"/>
            <a:ext cx="69775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err="1" smtClean="0"/>
              <a:t>TWG</a:t>
            </a:r>
            <a:r>
              <a:rPr lang="fr-FR" b="1" dirty="0" smtClean="0"/>
              <a:t> 2- </a:t>
            </a:r>
            <a:r>
              <a:rPr lang="en-GB" b="1" dirty="0" smtClean="0"/>
              <a:t> </a:t>
            </a:r>
            <a:r>
              <a:rPr lang="en-GB" b="1" dirty="0"/>
              <a:t>Building </a:t>
            </a:r>
            <a:r>
              <a:rPr lang="en-GB" b="1" dirty="0" smtClean="0"/>
              <a:t>Renovation</a:t>
            </a:r>
            <a:endParaRPr lang="it-IT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DEFCA2D5-FB8B-40C5-A10E-0BA94169A923}"/>
              </a:ext>
            </a:extLst>
          </p:cNvPr>
          <p:cNvSpPr txBox="1"/>
          <p:nvPr/>
        </p:nvSpPr>
        <p:spPr>
          <a:xfrm>
            <a:off x="101876" y="6225211"/>
            <a:ext cx="83618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 smtClean="0"/>
              <a:t>Anna M. Sàlama, </a:t>
            </a:r>
            <a:r>
              <a:rPr lang="en-GB" b="1" dirty="0" smtClean="0"/>
              <a:t>ENEA – Italian National Agency for EE </a:t>
            </a:r>
            <a:endParaRPr lang="en-GB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EFA5E6B-16D0-4AF2-80FA-114D177CB10F}"/>
              </a:ext>
            </a:extLst>
          </p:cNvPr>
          <p:cNvSpPr txBox="1"/>
          <p:nvPr/>
        </p:nvSpPr>
        <p:spPr>
          <a:xfrm>
            <a:off x="432278" y="1878664"/>
            <a:ext cx="7773738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National legislative provisions and/or national programs/plans on energy transition and decarbonization for the building sector (including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governance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Vulnerable dwellers and building renovation + Post-COVID-19 measures </a:t>
            </a:r>
            <a:endParaRPr lang="en-GB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Supporting actions for the above, such as : scholar and higher education programs, training and awareness plans for users, information campaigns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Availability of technical/management competences o</a:t>
            </a:r>
            <a:r>
              <a:rPr lang="pt-PT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energy efficiency (such as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ESCOs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staff, maintenance companies, etc.)</a:t>
            </a:r>
            <a:endParaRPr lang="it-IT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it-IT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8401" y="6131786"/>
            <a:ext cx="1379491" cy="423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87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7E64B95A-30FC-DD44-BA28-90197B94F0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9491"/>
          <a:stretch/>
        </p:blipFill>
        <p:spPr>
          <a:xfrm>
            <a:off x="0" y="1145125"/>
            <a:ext cx="9155117" cy="5457153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3F1C9195-7387-7F45-A984-43D2C8DC6727}"/>
              </a:ext>
            </a:extLst>
          </p:cNvPr>
          <p:cNvSpPr/>
          <p:nvPr/>
        </p:nvSpPr>
        <p:spPr>
          <a:xfrm>
            <a:off x="0" y="635430"/>
            <a:ext cx="9144000" cy="5279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DFE5B3F3-0614-564A-8D41-7148B626CBB7}"/>
              </a:ext>
            </a:extLst>
          </p:cNvPr>
          <p:cNvSpPr txBox="1"/>
          <p:nvPr/>
        </p:nvSpPr>
        <p:spPr>
          <a:xfrm>
            <a:off x="577757" y="573439"/>
            <a:ext cx="7886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Concerted Action on Buildings </a:t>
            </a:r>
            <a:endParaRPr lang="it-IT" sz="28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xmlns="" id="{2FB33719-A444-CC47-A041-838EFA9E7F72}"/>
              </a:ext>
            </a:extLst>
          </p:cNvPr>
          <p:cNvSpPr/>
          <p:nvPr/>
        </p:nvSpPr>
        <p:spPr>
          <a:xfrm>
            <a:off x="0" y="6602278"/>
            <a:ext cx="9144000" cy="26345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xmlns="" id="{35C3C0E8-632C-B44C-B9D7-2D180D906ADE}"/>
              </a:ext>
            </a:extLst>
          </p:cNvPr>
          <p:cNvSpPr/>
          <p:nvPr/>
        </p:nvSpPr>
        <p:spPr>
          <a:xfrm>
            <a:off x="7763320" y="134554"/>
            <a:ext cx="1113295" cy="29574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875D6EA9-A9FE-4D40-A2F2-8663F3FAFBED}"/>
              </a:ext>
            </a:extLst>
          </p:cNvPr>
          <p:cNvSpPr txBox="1"/>
          <p:nvPr/>
        </p:nvSpPr>
        <p:spPr>
          <a:xfrm>
            <a:off x="432277" y="837784"/>
            <a:ext cx="14611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29 March 2022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xmlns="" id="{D89A19A6-73AE-AA45-BC5C-BFB34D080C19}"/>
              </a:ext>
            </a:extLst>
          </p:cNvPr>
          <p:cNvSpPr/>
          <p:nvPr/>
        </p:nvSpPr>
        <p:spPr>
          <a:xfrm>
            <a:off x="432277" y="1276603"/>
            <a:ext cx="69775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err="1"/>
              <a:t>TWG</a:t>
            </a:r>
            <a:r>
              <a:rPr lang="fr-FR" b="1" dirty="0"/>
              <a:t> 2- </a:t>
            </a:r>
            <a:r>
              <a:rPr lang="en-GB" b="1" dirty="0"/>
              <a:t> Building </a:t>
            </a:r>
            <a:r>
              <a:rPr lang="en-GB" b="1" dirty="0" smtClean="0"/>
              <a:t>Renovation  </a:t>
            </a:r>
            <a:r>
              <a:rPr lang="fr-FR" b="1" dirty="0" smtClean="0"/>
              <a:t>– </a:t>
            </a:r>
            <a:r>
              <a:rPr lang="en-GB" b="1" dirty="0"/>
              <a:t>Questionnaire Results</a:t>
            </a:r>
          </a:p>
          <a:p>
            <a:endParaRPr lang="fr-FR" b="1" dirty="0"/>
          </a:p>
        </p:txBody>
      </p:sp>
      <p:graphicFrame>
        <p:nvGraphicFramePr>
          <p:cNvPr id="16" name="Chart 8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D2DAB59D-911D-4A04-A57F-D37FB1BE6F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1481416"/>
              </p:ext>
            </p:extLst>
          </p:nvPr>
        </p:nvGraphicFramePr>
        <p:xfrm>
          <a:off x="161290" y="1702872"/>
          <a:ext cx="8821420" cy="4165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7" name="Immagin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8401" y="6131786"/>
            <a:ext cx="1379491" cy="423157"/>
          </a:xfrm>
          <a:prstGeom prst="rect">
            <a:avLst/>
          </a:prstGeom>
        </p:spPr>
      </p:pic>
      <p:sp>
        <p:nvSpPr>
          <p:cNvPr id="18" name="TextBox 11">
            <a:extLst>
              <a:ext uri="{FF2B5EF4-FFF2-40B4-BE49-F238E27FC236}">
                <a16:creationId xmlns:a16="http://schemas.microsoft.com/office/drawing/2014/main" xmlns="" id="{DEFCA2D5-FB8B-40C5-A10E-0BA94169A923}"/>
              </a:ext>
            </a:extLst>
          </p:cNvPr>
          <p:cNvSpPr txBox="1"/>
          <p:nvPr/>
        </p:nvSpPr>
        <p:spPr>
          <a:xfrm>
            <a:off x="161290" y="6225211"/>
            <a:ext cx="616085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/>
              <a:t>Anna M. Sàlama, ENEA – Italian National Agency for </a:t>
            </a:r>
            <a:r>
              <a:rPr lang="en-GB" b="1" dirty="0" smtClean="0"/>
              <a:t>EE					 </a:t>
            </a:r>
            <a:endParaRPr lang="en-GB" b="1" dirty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317211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7E64B95A-30FC-DD44-BA28-90197B94F0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9491"/>
          <a:stretch/>
        </p:blipFill>
        <p:spPr>
          <a:xfrm>
            <a:off x="0" y="650929"/>
            <a:ext cx="9155117" cy="6207072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3F1C9195-7387-7F45-A984-43D2C8DC6727}"/>
              </a:ext>
            </a:extLst>
          </p:cNvPr>
          <p:cNvSpPr/>
          <p:nvPr/>
        </p:nvSpPr>
        <p:spPr>
          <a:xfrm>
            <a:off x="0" y="635430"/>
            <a:ext cx="9144000" cy="5279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DFE5B3F3-0614-564A-8D41-7148B626CBB7}"/>
              </a:ext>
            </a:extLst>
          </p:cNvPr>
          <p:cNvSpPr txBox="1"/>
          <p:nvPr/>
        </p:nvSpPr>
        <p:spPr>
          <a:xfrm>
            <a:off x="577757" y="573439"/>
            <a:ext cx="7886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Concerted Action on Buildings </a:t>
            </a:r>
            <a:endParaRPr lang="it-IT" sz="28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xmlns="" id="{2FB33719-A444-CC47-A041-838EFA9E7F72}"/>
              </a:ext>
            </a:extLst>
          </p:cNvPr>
          <p:cNvSpPr/>
          <p:nvPr/>
        </p:nvSpPr>
        <p:spPr>
          <a:xfrm>
            <a:off x="0" y="6602278"/>
            <a:ext cx="9144000" cy="26345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xmlns="" id="{35C3C0E8-632C-B44C-B9D7-2D180D906ADE}"/>
              </a:ext>
            </a:extLst>
          </p:cNvPr>
          <p:cNvSpPr/>
          <p:nvPr/>
        </p:nvSpPr>
        <p:spPr>
          <a:xfrm>
            <a:off x="7763320" y="134554"/>
            <a:ext cx="1113295" cy="29574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875D6EA9-A9FE-4D40-A2F2-8663F3FAFBED}"/>
              </a:ext>
            </a:extLst>
          </p:cNvPr>
          <p:cNvSpPr txBox="1"/>
          <p:nvPr/>
        </p:nvSpPr>
        <p:spPr>
          <a:xfrm>
            <a:off x="432277" y="837784"/>
            <a:ext cx="14611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29 March 2022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344129" y="1602658"/>
            <a:ext cx="8367252" cy="3989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TWG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</a:rPr>
              <a:t>2 - Building Renovation</a:t>
            </a:r>
            <a:endParaRPr lang="it-IT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Case 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study 1 –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</a:rPr>
              <a:t>TEESCHOOL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endParaRPr lang="en-GB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en-GB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		Maria 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Anna </a:t>
            </a:r>
            <a:r>
              <a:rPr lang="en-GB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Segreto</a:t>
            </a:r>
            <a:r>
              <a:rPr lang="en-GB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en-GB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Mattia</a:t>
            </a:r>
            <a:r>
              <a:rPr lang="en-GB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Ricci, 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ENEA </a:t>
            </a:r>
            <a:r>
              <a:rPr lang="en-GB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(on-line)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GB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GB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Case 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study 2 – Promoting Energy Efficient Technologies </a:t>
            </a:r>
            <a:endParaRPr lang="en-GB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en-GB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		   through 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Good Practices in Public Buildings,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			  Eng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Mohammad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</a:rPr>
              <a:t>Mosleh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GB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RSS Royal 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Scientific Society/ </a:t>
            </a:r>
            <a:r>
              <a:rPr lang="en-GB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					  National 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Energy Research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</a:rPr>
              <a:t>Center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 (RSS/ NERC) – </a:t>
            </a:r>
            <a:r>
              <a:rPr lang="en-GB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Jordan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GB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GB" dirty="0">
              <a:latin typeface="Arial" panose="020B0604020202020204" pitchFamily="34" charset="0"/>
            </a:endParaRPr>
          </a:p>
          <a:p>
            <a:endParaRPr lang="en-GB" dirty="0" smtClean="0">
              <a:latin typeface="Arial" panose="020B0604020202020204" pitchFamily="34" charset="0"/>
            </a:endParaRPr>
          </a:p>
          <a:p>
            <a:endParaRPr lang="fr-FR" dirty="0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8401" y="6131786"/>
            <a:ext cx="1379491" cy="423157"/>
          </a:xfrm>
          <a:prstGeom prst="rect">
            <a:avLst/>
          </a:prstGeom>
        </p:spPr>
      </p:pic>
      <p:sp>
        <p:nvSpPr>
          <p:cNvPr id="17" name="TextBox 11">
            <a:extLst>
              <a:ext uri="{FF2B5EF4-FFF2-40B4-BE49-F238E27FC236}">
                <a16:creationId xmlns:a16="http://schemas.microsoft.com/office/drawing/2014/main" xmlns="" id="{DEFCA2D5-FB8B-40C5-A10E-0BA94169A923}"/>
              </a:ext>
            </a:extLst>
          </p:cNvPr>
          <p:cNvSpPr txBox="1"/>
          <p:nvPr/>
        </p:nvSpPr>
        <p:spPr>
          <a:xfrm>
            <a:off x="161290" y="6225211"/>
            <a:ext cx="616085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/>
              <a:t>Anna M. Sàlama, ENEA – Italian National Agency for </a:t>
            </a:r>
            <a:r>
              <a:rPr lang="en-GB" b="1" dirty="0" smtClean="0"/>
              <a:t>EE					 </a:t>
            </a:r>
            <a:endParaRPr lang="en-GB" b="1" dirty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697603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7E64B95A-30FC-DD44-BA28-90197B94F0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9491"/>
          <a:stretch/>
        </p:blipFill>
        <p:spPr>
          <a:xfrm>
            <a:off x="-56497" y="1225392"/>
            <a:ext cx="9256993" cy="5986441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3F1C9195-7387-7F45-A984-43D2C8DC6727}"/>
              </a:ext>
            </a:extLst>
          </p:cNvPr>
          <p:cNvSpPr/>
          <p:nvPr/>
        </p:nvSpPr>
        <p:spPr>
          <a:xfrm>
            <a:off x="0" y="635430"/>
            <a:ext cx="9144000" cy="5279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DFE5B3F3-0614-564A-8D41-7148B626CBB7}"/>
              </a:ext>
            </a:extLst>
          </p:cNvPr>
          <p:cNvSpPr txBox="1"/>
          <p:nvPr/>
        </p:nvSpPr>
        <p:spPr>
          <a:xfrm>
            <a:off x="577757" y="573439"/>
            <a:ext cx="7886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Concerted Action on Buildings </a:t>
            </a:r>
            <a:endParaRPr lang="it-IT" sz="28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xmlns="" id="{2FB33719-A444-CC47-A041-838EFA9E7F72}"/>
              </a:ext>
            </a:extLst>
          </p:cNvPr>
          <p:cNvSpPr/>
          <p:nvPr/>
        </p:nvSpPr>
        <p:spPr>
          <a:xfrm>
            <a:off x="0" y="6602278"/>
            <a:ext cx="9144000" cy="26345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xmlns="" id="{35C3C0E8-632C-B44C-B9D7-2D180D906ADE}"/>
              </a:ext>
            </a:extLst>
          </p:cNvPr>
          <p:cNvSpPr/>
          <p:nvPr/>
        </p:nvSpPr>
        <p:spPr>
          <a:xfrm>
            <a:off x="7763320" y="134554"/>
            <a:ext cx="1113295" cy="29574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875D6EA9-A9FE-4D40-A2F2-8663F3FAFBED}"/>
              </a:ext>
            </a:extLst>
          </p:cNvPr>
          <p:cNvSpPr txBox="1"/>
          <p:nvPr/>
        </p:nvSpPr>
        <p:spPr>
          <a:xfrm>
            <a:off x="432277" y="837784"/>
            <a:ext cx="14611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29 March 2022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xmlns="" id="{D89A19A6-73AE-AA45-BC5C-BFB34D080C19}"/>
              </a:ext>
            </a:extLst>
          </p:cNvPr>
          <p:cNvSpPr/>
          <p:nvPr/>
        </p:nvSpPr>
        <p:spPr>
          <a:xfrm>
            <a:off x="794037" y="1527173"/>
            <a:ext cx="69775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T</a:t>
            </a:r>
            <a:r>
              <a:rPr lang="fr-FR" b="1" dirty="0" smtClean="0"/>
              <a:t>WG4  </a:t>
            </a:r>
            <a:r>
              <a:rPr lang="fr-FR" b="1" dirty="0"/>
              <a:t>- </a:t>
            </a:r>
            <a:r>
              <a:rPr lang="it-IT" b="1" dirty="0" err="1" smtClean="0"/>
              <a:t>Financing</a:t>
            </a:r>
            <a:endParaRPr lang="fr-FR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EFA5E6B-16D0-4AF2-80FA-114D177CB10F}"/>
              </a:ext>
            </a:extLst>
          </p:cNvPr>
          <p:cNvSpPr txBox="1"/>
          <p:nvPr/>
        </p:nvSpPr>
        <p:spPr>
          <a:xfrm>
            <a:off x="206478" y="1997688"/>
            <a:ext cx="789848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Current sources of financing for infrastructures and real estate investments in general, in particular for sustainable energy systems (for example incentives, legal obligations on existing or new</a:t>
            </a:r>
            <a:r>
              <a:rPr lang="en-GB" dirty="0" smtClean="0"/>
              <a:t>); </a:t>
            </a:r>
            <a:r>
              <a:rPr lang="en-GB" dirty="0"/>
              <a:t>also for sustainable energy systems (, for example incentives, legal obligations on existing or new</a:t>
            </a:r>
            <a:r>
              <a:rPr lang="en-GB" dirty="0" smtClean="0"/>
              <a:t>).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Financing </a:t>
            </a:r>
            <a:r>
              <a:rPr lang="en-GB" dirty="0"/>
              <a:t>of EE interventions for consumers in economic constraints.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Exemption/alleviation systems for socio-economic aspects (vulnerable users and/or in energy poverty?) and impact on consumption and the energy market.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Procedures of financial institutions for investments in EE (support by toolkits; platforms for de-risking analysis etc.); 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Alignment between technical requirements for the feasibility of interventions and bankability procedures (ISO; taxonomy, </a:t>
            </a:r>
            <a:r>
              <a:rPr lang="en-GB" dirty="0" err="1"/>
              <a:t>etc</a:t>
            </a:r>
            <a:r>
              <a:rPr lang="en-GB" dirty="0"/>
              <a:t>). 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Risk analysis in the evaluation of proposals for investments in EE.</a:t>
            </a:r>
            <a:endParaRPr lang="en-GB" dirty="0"/>
          </a:p>
        </p:txBody>
      </p:sp>
      <p:sp>
        <p:nvSpPr>
          <p:cNvPr id="13" name="TextBox 11">
            <a:extLst>
              <a:ext uri="{FF2B5EF4-FFF2-40B4-BE49-F238E27FC236}">
                <a16:creationId xmlns:a16="http://schemas.microsoft.com/office/drawing/2014/main" xmlns="" id="{DEFCA2D5-FB8B-40C5-A10E-0BA94169A923}"/>
              </a:ext>
            </a:extLst>
          </p:cNvPr>
          <p:cNvSpPr txBox="1"/>
          <p:nvPr/>
        </p:nvSpPr>
        <p:spPr>
          <a:xfrm>
            <a:off x="161290" y="6225211"/>
            <a:ext cx="616085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/>
              <a:t>Anna M. Sàlama, ENEA – Italian National Agency for </a:t>
            </a:r>
            <a:r>
              <a:rPr lang="en-GB" b="1" dirty="0" smtClean="0"/>
              <a:t>EE					 </a:t>
            </a:r>
            <a:endParaRPr lang="en-GB" b="1" dirty="0"/>
          </a:p>
          <a:p>
            <a:endParaRPr lang="en-GB" b="1" dirty="0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8401" y="6131786"/>
            <a:ext cx="1379491" cy="423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178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7E64B95A-30FC-DD44-BA28-90197B94F0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9491"/>
          <a:stretch/>
        </p:blipFill>
        <p:spPr>
          <a:xfrm>
            <a:off x="0" y="650929"/>
            <a:ext cx="9155117" cy="6207072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3F1C9195-7387-7F45-A984-43D2C8DC6727}"/>
              </a:ext>
            </a:extLst>
          </p:cNvPr>
          <p:cNvSpPr/>
          <p:nvPr/>
        </p:nvSpPr>
        <p:spPr>
          <a:xfrm>
            <a:off x="0" y="635430"/>
            <a:ext cx="9144000" cy="5279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DFE5B3F3-0614-564A-8D41-7148B626CBB7}"/>
              </a:ext>
            </a:extLst>
          </p:cNvPr>
          <p:cNvSpPr txBox="1"/>
          <p:nvPr/>
        </p:nvSpPr>
        <p:spPr>
          <a:xfrm>
            <a:off x="577757" y="573439"/>
            <a:ext cx="7886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Concerted Action on Buildings </a:t>
            </a:r>
            <a:endParaRPr lang="it-IT" sz="28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xmlns="" id="{2FB33719-A444-CC47-A041-838EFA9E7F72}"/>
              </a:ext>
            </a:extLst>
          </p:cNvPr>
          <p:cNvSpPr/>
          <p:nvPr/>
        </p:nvSpPr>
        <p:spPr>
          <a:xfrm>
            <a:off x="0" y="6602278"/>
            <a:ext cx="9144000" cy="26345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xmlns="" id="{35C3C0E8-632C-B44C-B9D7-2D180D906ADE}"/>
              </a:ext>
            </a:extLst>
          </p:cNvPr>
          <p:cNvSpPr/>
          <p:nvPr/>
        </p:nvSpPr>
        <p:spPr>
          <a:xfrm>
            <a:off x="7763320" y="134554"/>
            <a:ext cx="1113295" cy="29574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875D6EA9-A9FE-4D40-A2F2-8663F3FAFBED}"/>
              </a:ext>
            </a:extLst>
          </p:cNvPr>
          <p:cNvSpPr txBox="1"/>
          <p:nvPr/>
        </p:nvSpPr>
        <p:spPr>
          <a:xfrm>
            <a:off x="432277" y="837784"/>
            <a:ext cx="14611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29 March 2022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xmlns="" id="{D89A19A6-73AE-AA45-BC5C-BFB34D080C19}"/>
              </a:ext>
            </a:extLst>
          </p:cNvPr>
          <p:cNvSpPr/>
          <p:nvPr/>
        </p:nvSpPr>
        <p:spPr>
          <a:xfrm>
            <a:off x="413037" y="1259920"/>
            <a:ext cx="69775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TWG4 </a:t>
            </a:r>
            <a:r>
              <a:rPr lang="fr-FR" b="1" dirty="0"/>
              <a:t>- </a:t>
            </a:r>
            <a:r>
              <a:rPr lang="en-GB" b="1" dirty="0" smtClean="0"/>
              <a:t>Financing</a:t>
            </a:r>
            <a:endParaRPr lang="fr-FR" b="1" dirty="0"/>
          </a:p>
          <a:p>
            <a:endParaRPr lang="fr-FR" b="1" dirty="0"/>
          </a:p>
        </p:txBody>
      </p:sp>
      <p:graphicFrame>
        <p:nvGraphicFramePr>
          <p:cNvPr id="15" name="Chart 12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F6393E47-315B-4C38-9786-1C2EBD64F8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6727683"/>
              </p:ext>
            </p:extLst>
          </p:nvPr>
        </p:nvGraphicFramePr>
        <p:xfrm>
          <a:off x="161290" y="1675874"/>
          <a:ext cx="8821420" cy="4138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Box 11">
            <a:extLst>
              <a:ext uri="{FF2B5EF4-FFF2-40B4-BE49-F238E27FC236}">
                <a16:creationId xmlns:a16="http://schemas.microsoft.com/office/drawing/2014/main" xmlns="" id="{DEFCA2D5-FB8B-40C5-A10E-0BA94169A923}"/>
              </a:ext>
            </a:extLst>
          </p:cNvPr>
          <p:cNvSpPr txBox="1"/>
          <p:nvPr/>
        </p:nvSpPr>
        <p:spPr>
          <a:xfrm>
            <a:off x="161290" y="6225211"/>
            <a:ext cx="616085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/>
              <a:t>Anna M. Sàlama, ENEA – Italian National Agency for </a:t>
            </a:r>
            <a:r>
              <a:rPr lang="en-GB" b="1" dirty="0" smtClean="0"/>
              <a:t>EE					 </a:t>
            </a:r>
            <a:endParaRPr lang="en-GB" b="1" dirty="0"/>
          </a:p>
          <a:p>
            <a:endParaRPr lang="en-GB" b="1" dirty="0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8401" y="6131786"/>
            <a:ext cx="1379491" cy="423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000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7E64B95A-30FC-DD44-BA28-90197B94F0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9491"/>
          <a:stretch/>
        </p:blipFill>
        <p:spPr>
          <a:xfrm>
            <a:off x="0" y="650929"/>
            <a:ext cx="9155117" cy="6207072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3F1C9195-7387-7F45-A984-43D2C8DC6727}"/>
              </a:ext>
            </a:extLst>
          </p:cNvPr>
          <p:cNvSpPr/>
          <p:nvPr/>
        </p:nvSpPr>
        <p:spPr>
          <a:xfrm>
            <a:off x="0" y="635430"/>
            <a:ext cx="9144000" cy="5279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DFE5B3F3-0614-564A-8D41-7148B626CBB7}"/>
              </a:ext>
            </a:extLst>
          </p:cNvPr>
          <p:cNvSpPr txBox="1"/>
          <p:nvPr/>
        </p:nvSpPr>
        <p:spPr>
          <a:xfrm>
            <a:off x="577757" y="573439"/>
            <a:ext cx="7886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Concerted Action on Buildings </a:t>
            </a:r>
            <a:endParaRPr lang="it-IT" sz="28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xmlns="" id="{2FB33719-A444-CC47-A041-838EFA9E7F72}"/>
              </a:ext>
            </a:extLst>
          </p:cNvPr>
          <p:cNvSpPr/>
          <p:nvPr/>
        </p:nvSpPr>
        <p:spPr>
          <a:xfrm>
            <a:off x="0" y="6602278"/>
            <a:ext cx="9144000" cy="26345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xmlns="" id="{35C3C0E8-632C-B44C-B9D7-2D180D906ADE}"/>
              </a:ext>
            </a:extLst>
          </p:cNvPr>
          <p:cNvSpPr/>
          <p:nvPr/>
        </p:nvSpPr>
        <p:spPr>
          <a:xfrm>
            <a:off x="7763320" y="134554"/>
            <a:ext cx="1113295" cy="29574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875D6EA9-A9FE-4D40-A2F2-8663F3FAFBED}"/>
              </a:ext>
            </a:extLst>
          </p:cNvPr>
          <p:cNvSpPr txBox="1"/>
          <p:nvPr/>
        </p:nvSpPr>
        <p:spPr>
          <a:xfrm>
            <a:off x="432277" y="837784"/>
            <a:ext cx="14611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29 March 2022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xmlns="" id="{D89A19A6-73AE-AA45-BC5C-BFB34D080C19}"/>
              </a:ext>
            </a:extLst>
          </p:cNvPr>
          <p:cNvSpPr/>
          <p:nvPr/>
        </p:nvSpPr>
        <p:spPr>
          <a:xfrm>
            <a:off x="101876" y="1320872"/>
            <a:ext cx="69775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TWG4  - </a:t>
            </a:r>
            <a:r>
              <a:rPr lang="it-IT" b="1" dirty="0" err="1"/>
              <a:t>Financing</a:t>
            </a:r>
            <a:endParaRPr lang="fr-FR" b="1" dirty="0"/>
          </a:p>
          <a:p>
            <a:endParaRPr lang="fr-FR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EFA5E6B-16D0-4AF2-80FA-114D177CB10F}"/>
              </a:ext>
            </a:extLst>
          </p:cNvPr>
          <p:cNvSpPr txBox="1"/>
          <p:nvPr/>
        </p:nvSpPr>
        <p:spPr>
          <a:xfrm>
            <a:off x="555642" y="2122811"/>
            <a:ext cx="745436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Case study 1 – Energy Performance Contracts: Financing Opportunities </a:t>
            </a:r>
            <a:r>
              <a:rPr lang="en-GB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			   and 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Challenges, 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			    </a:t>
            </a:r>
            <a:r>
              <a:rPr lang="en-GB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Aristotelis</a:t>
            </a:r>
            <a:r>
              <a:rPr lang="en-GB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</a:rPr>
              <a:t>Botzios-Valaskakis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, CRES </a:t>
            </a:r>
            <a:r>
              <a:rPr lang="en-GB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(on-line)</a:t>
            </a:r>
          </a:p>
          <a:p>
            <a:endParaRPr lang="en-GB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Case study 2 – Energy transition fund: Financial tool for promoting EE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GB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			    </a:t>
            </a:r>
            <a:r>
              <a:rPr lang="en-GB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Abdelkader</a:t>
            </a:r>
            <a:r>
              <a:rPr lang="en-GB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Babbouche</a:t>
            </a:r>
            <a:r>
              <a:rPr lang="en-GB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GB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ANME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it-IT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5" name="TextBox 11">
            <a:extLst>
              <a:ext uri="{FF2B5EF4-FFF2-40B4-BE49-F238E27FC236}">
                <a16:creationId xmlns:a16="http://schemas.microsoft.com/office/drawing/2014/main" xmlns="" id="{DEFCA2D5-FB8B-40C5-A10E-0BA94169A923}"/>
              </a:ext>
            </a:extLst>
          </p:cNvPr>
          <p:cNvSpPr txBox="1"/>
          <p:nvPr/>
        </p:nvSpPr>
        <p:spPr>
          <a:xfrm>
            <a:off x="161290" y="6225211"/>
            <a:ext cx="616085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/>
              <a:t>Anna M. Sàlama, ENEA – Italian National Agency for </a:t>
            </a:r>
            <a:r>
              <a:rPr lang="en-GB" b="1" dirty="0" smtClean="0"/>
              <a:t>EE					 </a:t>
            </a:r>
            <a:endParaRPr lang="en-GB" b="1" dirty="0"/>
          </a:p>
          <a:p>
            <a:endParaRPr lang="en-GB" b="1" dirty="0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8401" y="6131786"/>
            <a:ext cx="1379491" cy="423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503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meetMED_Theme_2">
  <a:themeElements>
    <a:clrScheme name="meetMED color theme">
      <a:dk1>
        <a:sysClr val="windowText" lastClr="000000"/>
      </a:dk1>
      <a:lt1>
        <a:sysClr val="window" lastClr="FFFFFF"/>
      </a:lt1>
      <a:dk2>
        <a:srgbClr val="08224F"/>
      </a:dk2>
      <a:lt2>
        <a:srgbClr val="E0E0E0"/>
      </a:lt2>
      <a:accent1>
        <a:srgbClr val="189A3A"/>
      </a:accent1>
      <a:accent2>
        <a:srgbClr val="08224F"/>
      </a:accent2>
      <a:accent3>
        <a:srgbClr val="FECD09"/>
      </a:accent3>
      <a:accent4>
        <a:srgbClr val="0C6374"/>
      </a:accent4>
      <a:accent5>
        <a:srgbClr val="F06E2E"/>
      </a:accent5>
      <a:accent6>
        <a:srgbClr val="8DCB8C"/>
      </a:accent6>
      <a:hlink>
        <a:srgbClr val="0C6374"/>
      </a:hlink>
      <a:folHlink>
        <a:srgbClr val="F06E2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meetMED color theme">
      <a:dk1>
        <a:sysClr val="windowText" lastClr="000000"/>
      </a:dk1>
      <a:lt1>
        <a:sysClr val="window" lastClr="FFFFFF"/>
      </a:lt1>
      <a:dk2>
        <a:srgbClr val="08224F"/>
      </a:dk2>
      <a:lt2>
        <a:srgbClr val="E0E0E0"/>
      </a:lt2>
      <a:accent1>
        <a:srgbClr val="189A3A"/>
      </a:accent1>
      <a:accent2>
        <a:srgbClr val="08224F"/>
      </a:accent2>
      <a:accent3>
        <a:srgbClr val="FECD09"/>
      </a:accent3>
      <a:accent4>
        <a:srgbClr val="0C6374"/>
      </a:accent4>
      <a:accent5>
        <a:srgbClr val="F06E2E"/>
      </a:accent5>
      <a:accent6>
        <a:srgbClr val="8DCB8C"/>
      </a:accent6>
      <a:hlink>
        <a:srgbClr val="0C6374"/>
      </a:hlink>
      <a:folHlink>
        <a:srgbClr val="F06E2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704846899F02B4CB5F8FDBF921F67A6" ma:contentTypeVersion="10" ma:contentTypeDescription="Criar um novo documento." ma:contentTypeScope="" ma:versionID="dfd510a150989c1bb76806667a66e23d">
  <xsd:schema xmlns:xsd="http://www.w3.org/2001/XMLSchema" xmlns:xs="http://www.w3.org/2001/XMLSchema" xmlns:p="http://schemas.microsoft.com/office/2006/metadata/properties" xmlns:ns2="5f271e6b-7af6-4c9c-ba93-8b5bd96b329d" xmlns:ns3="6de95a8d-6714-422e-a12a-4d721ed09d0a" targetNamespace="http://schemas.microsoft.com/office/2006/metadata/properties" ma:root="true" ma:fieldsID="8a30538434fad4b9adae2f7a61fba954" ns2:_="" ns3:_="">
    <xsd:import namespace="5f271e6b-7af6-4c9c-ba93-8b5bd96b329d"/>
    <xsd:import namespace="6de95a8d-6714-422e-a12a-4d721ed09d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271e6b-7af6-4c9c-ba93-8b5bd96b32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e95a8d-6714-422e-a12a-4d721ed09d0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FBDA634-E3E8-42CF-83AF-CC320AED5F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F876451-0593-4B1A-A81D-16A524B14D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271e6b-7af6-4c9c-ba93-8b5bd96b329d"/>
    <ds:schemaRef ds:uri="6de95a8d-6714-422e-a12a-4d721ed09d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0AC6CAF-7FA8-4FA0-B28E-F1E1A28E2ED6}">
  <ds:schemaRefs>
    <ds:schemaRef ds:uri="http://schemas.openxmlformats.org/package/2006/metadata/core-properties"/>
    <ds:schemaRef ds:uri="6de95a8d-6714-422e-a12a-4d721ed09d0a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5f271e6b-7af6-4c9c-ba93-8b5bd96b329d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meetMED_Theme_2.thmx</Template>
  <TotalTime>1652</TotalTime>
  <Words>335</Words>
  <Application>Microsoft Office PowerPoint</Application>
  <PresentationFormat>Presentazione su schermo (4:3)</PresentationFormat>
  <Paragraphs>51</Paragraphs>
  <Slides>6</Slides>
  <Notes>0</Notes>
  <HiddenSlides>2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6</vt:i4>
      </vt:variant>
    </vt:vector>
  </HeadingPairs>
  <TitlesOfParts>
    <vt:vector size="13" baseType="lpstr">
      <vt:lpstr>Arial</vt:lpstr>
      <vt:lpstr>Arial Rounded MT Bold</vt:lpstr>
      <vt:lpstr>Calibri</vt:lpstr>
      <vt:lpstr>Proxima Nova Extra Bold</vt:lpstr>
      <vt:lpstr>Times New Roman</vt:lpstr>
      <vt:lpstr>meetMED_Theme_2</vt:lpstr>
      <vt:lpstr>Custom Design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Filipa;Anna M. Sàlama ENEA En Eff Dept (IT)</dc:creator>
  <cp:lastModifiedBy>Account Microsoft</cp:lastModifiedBy>
  <cp:revision>116</cp:revision>
  <cp:lastPrinted>2021-04-07T10:49:43Z</cp:lastPrinted>
  <dcterms:created xsi:type="dcterms:W3CDTF">2018-09-19T13:21:33Z</dcterms:created>
  <dcterms:modified xsi:type="dcterms:W3CDTF">2022-03-28T21:17:11Z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0x010100F704846899F02B4CB5F8FDBF921F67A6</vt:lpwstr>
  </property>
</Properties>
</file>