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25"/>
  </p:notesMasterIdLst>
  <p:handoutMasterIdLst>
    <p:handoutMasterId r:id="rId26"/>
  </p:handoutMasterIdLst>
  <p:sldIdLst>
    <p:sldId id="291" r:id="rId4"/>
    <p:sldId id="284" r:id="rId5"/>
    <p:sldId id="322" r:id="rId6"/>
    <p:sldId id="310" r:id="rId7"/>
    <p:sldId id="323" r:id="rId8"/>
    <p:sldId id="292" r:id="rId9"/>
    <p:sldId id="293" r:id="rId10"/>
    <p:sldId id="304" r:id="rId11"/>
    <p:sldId id="294" r:id="rId12"/>
    <p:sldId id="295" r:id="rId13"/>
    <p:sldId id="324" r:id="rId14"/>
    <p:sldId id="298" r:id="rId15"/>
    <p:sldId id="299" r:id="rId16"/>
    <p:sldId id="303" r:id="rId17"/>
    <p:sldId id="302" r:id="rId18"/>
    <p:sldId id="300" r:id="rId19"/>
    <p:sldId id="325" r:id="rId20"/>
    <p:sldId id="314" r:id="rId21"/>
    <p:sldId id="315" r:id="rId22"/>
    <p:sldId id="326" r:id="rId23"/>
    <p:sldId id="321" r:id="rId24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 Giallombardo" initials="AG" lastIdx="3" clrIdx="0">
    <p:extLst>
      <p:ext uri="{19B8F6BF-5375-455C-9EA6-DF929625EA0E}">
        <p15:presenceInfo xmlns:p15="http://schemas.microsoft.com/office/powerpoint/2012/main" userId="8eaf304e2ee27c72" providerId="Windows Live"/>
      </p:ext>
    </p:extLst>
  </p:cmAuthor>
  <p:cmAuthor id="2" name="yasmeen.oraby@rcreee.org" initials="y" lastIdx="1" clrIdx="1">
    <p:extLst>
      <p:ext uri="{19B8F6BF-5375-455C-9EA6-DF929625EA0E}">
        <p15:presenceInfo xmlns:p15="http://schemas.microsoft.com/office/powerpoint/2012/main" userId="yasmeen.oraby@rcreee.o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9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886" autoAdjust="0"/>
  </p:normalViewPr>
  <p:slideViewPr>
    <p:cSldViewPr snapToGrid="0" snapToObjects="1">
      <p:cViewPr varScale="1">
        <p:scale>
          <a:sx n="86" d="100"/>
          <a:sy n="86" d="100"/>
        </p:scale>
        <p:origin x="658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250\AppData\Local\Microsoft\Windows\INetCache\Content.Outlook\U87VNREC\Copy%20of%20Copy%20of%20faihaa%20school%20details%20%20info%20(00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3452\AppData\Local\Microsoft\Windows\INetCache\Content.Outlook\WSQRUM3C\ENERGY%20YIELD%20for%20Schoo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76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shade val="76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FE3-4A54-A13A-9B3F38162E7A}"/>
              </c:ext>
            </c:extLst>
          </c:dPt>
          <c:dPt>
            <c:idx val="1"/>
            <c:bubble3D val="0"/>
            <c:explosion val="7"/>
            <c:spPr>
              <a:gradFill rotWithShape="1">
                <a:gsLst>
                  <a:gs pos="0">
                    <a:schemeClr val="accent1">
                      <a:tint val="77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77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FE3-4A54-A13A-9B3F38162E7A}"/>
              </c:ext>
            </c:extLst>
          </c:dPt>
          <c:dLbls>
            <c:dLbl>
              <c:idx val="0"/>
              <c:layout>
                <c:manualLayout>
                  <c:x val="-0.16021857162046843"/>
                  <c:y val="0.10788047683028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81209025168336"/>
                      <c:h val="0.157276063857222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FE3-4A54-A13A-9B3F38162E7A}"/>
                </c:ext>
              </c:extLst>
            </c:dLbl>
            <c:dLbl>
              <c:idx val="1"/>
              <c:layout>
                <c:manualLayout>
                  <c:x val="0.16021857162046829"/>
                  <c:y val="-0.110735166973839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60%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24676555891351"/>
                      <c:h val="0.141062036655447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FE3-4A54-A13A-9B3F38162E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Sheet1!$A$70:$A$71</c:f>
              <c:strCache>
                <c:ptCount val="2"/>
                <c:pt idx="0">
                  <c:v>Total Lighting</c:v>
                </c:pt>
                <c:pt idx="1">
                  <c:v>Total Equipment </c:v>
                </c:pt>
              </c:strCache>
            </c:strRef>
          </c:cat>
          <c:val>
            <c:numRef>
              <c:f>Sheet1!$B$70:$B$71</c:f>
              <c:numCache>
                <c:formatCode>_(* #,##0.00_);_(* \(#,##0.00\);_(* "-"??_);_(@_)</c:formatCode>
                <c:ptCount val="2"/>
                <c:pt idx="0">
                  <c:v>37.258000000000003</c:v>
                </c:pt>
                <c:pt idx="1">
                  <c:v>55.42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E3-4A54-A13A-9B3F38162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427785909053669"/>
          <c:y val="0.81557413847980831"/>
          <c:w val="0.44534899319043431"/>
          <c:h val="0.107984038426143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Current Energy Consumption Versus Generation Pattern</a:t>
            </a:r>
            <a:endParaRPr lang="en-US" sz="105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Yearly Energy Production (kWh) of 84 kWp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Sheet1!$B$2:$B$21</c:f>
              <c:numCache>
                <c:formatCode>#,##0</c:formatCode>
                <c:ptCount val="20"/>
                <c:pt idx="0">
                  <c:v>131040</c:v>
                </c:pt>
                <c:pt idx="1">
                  <c:v>127108.8</c:v>
                </c:pt>
                <c:pt idx="2">
                  <c:v>125837.712</c:v>
                </c:pt>
                <c:pt idx="3">
                  <c:v>124579.33487999999</c:v>
                </c:pt>
                <c:pt idx="4">
                  <c:v>123333.5415312</c:v>
                </c:pt>
                <c:pt idx="5">
                  <c:v>122100.206115888</c:v>
                </c:pt>
                <c:pt idx="6">
                  <c:v>120879.20405472911</c:v>
                </c:pt>
                <c:pt idx="7">
                  <c:v>119670.41201418181</c:v>
                </c:pt>
                <c:pt idx="8">
                  <c:v>118473.70789404</c:v>
                </c:pt>
                <c:pt idx="9">
                  <c:v>117288.9708150996</c:v>
                </c:pt>
                <c:pt idx="10">
                  <c:v>116116.08110694861</c:v>
                </c:pt>
                <c:pt idx="11">
                  <c:v>114954.92029587913</c:v>
                </c:pt>
                <c:pt idx="12">
                  <c:v>113805.37109292034</c:v>
                </c:pt>
                <c:pt idx="13">
                  <c:v>112667.31738199113</c:v>
                </c:pt>
                <c:pt idx="14">
                  <c:v>111540.64420817122</c:v>
                </c:pt>
                <c:pt idx="15">
                  <c:v>110425.2377660895</c:v>
                </c:pt>
                <c:pt idx="16">
                  <c:v>109320.9853884286</c:v>
                </c:pt>
                <c:pt idx="17">
                  <c:v>108227.77553454431</c:v>
                </c:pt>
                <c:pt idx="18">
                  <c:v>107145.49777919888</c:v>
                </c:pt>
                <c:pt idx="19">
                  <c:v>106074.04280140689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4-46D0-8AFB-214A87A5A5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Yearly Energy Consumption (kWh)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Sheet1!$C$2:$C$21</c:f>
              <c:numCache>
                <c:formatCode>General</c:formatCode>
                <c:ptCount val="20"/>
                <c:pt idx="0">
                  <c:v>112901</c:v>
                </c:pt>
                <c:pt idx="1">
                  <c:v>112901</c:v>
                </c:pt>
                <c:pt idx="2">
                  <c:v>112901</c:v>
                </c:pt>
                <c:pt idx="3">
                  <c:v>112901</c:v>
                </c:pt>
                <c:pt idx="4">
                  <c:v>112901</c:v>
                </c:pt>
                <c:pt idx="5">
                  <c:v>112901</c:v>
                </c:pt>
                <c:pt idx="6">
                  <c:v>112901</c:v>
                </c:pt>
                <c:pt idx="7">
                  <c:v>112901</c:v>
                </c:pt>
                <c:pt idx="8">
                  <c:v>112901</c:v>
                </c:pt>
                <c:pt idx="9">
                  <c:v>112901</c:v>
                </c:pt>
                <c:pt idx="10">
                  <c:v>112901</c:v>
                </c:pt>
                <c:pt idx="11">
                  <c:v>112901</c:v>
                </c:pt>
                <c:pt idx="12">
                  <c:v>112901</c:v>
                </c:pt>
                <c:pt idx="13">
                  <c:v>112901</c:v>
                </c:pt>
                <c:pt idx="14">
                  <c:v>112901</c:v>
                </c:pt>
                <c:pt idx="15">
                  <c:v>112901</c:v>
                </c:pt>
                <c:pt idx="16">
                  <c:v>112901</c:v>
                </c:pt>
                <c:pt idx="17">
                  <c:v>112901</c:v>
                </c:pt>
                <c:pt idx="18">
                  <c:v>112901</c:v>
                </c:pt>
                <c:pt idx="19">
                  <c:v>112901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C4-46D0-8AFB-214A87A5A5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98697103"/>
        <c:axId val="1998694607"/>
      </c:barChart>
      <c:catAx>
        <c:axId val="19986971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8694607"/>
        <c:crosses val="autoZero"/>
        <c:auto val="1"/>
        <c:lblAlgn val="ctr"/>
        <c:lblOffset val="100"/>
        <c:noMultiLvlLbl val="0"/>
      </c:catAx>
      <c:valAx>
        <c:axId val="1998694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kWh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8697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7AA36-FD92-4B3C-A729-30C86E5A889D}" type="doc">
      <dgm:prSet loTypeId="urn:microsoft.com/office/officeart/2005/8/layout/default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5CEF8A5-D939-4189-9740-CD6F0029EB70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600" b="0" dirty="0">
              <a:effectLst/>
              <a:latin typeface="+mj-lt"/>
              <a:cs typeface="Calibri" panose="020F0502020204030204" pitchFamily="34" charset="0"/>
            </a:rPr>
            <a:t>Enhance education environment and classrooms atmosphere.</a:t>
          </a:r>
        </a:p>
      </dgm:t>
    </dgm:pt>
    <dgm:pt modelId="{8A26F3D8-DB27-48B7-99EE-F485FCE3D4E4}" type="parTrans" cxnId="{0B7826E4-87F7-4D8A-AF43-58A3E41FC3BD}">
      <dgm:prSet/>
      <dgm:spPr/>
      <dgm:t>
        <a:bodyPr/>
        <a:lstStyle/>
        <a:p>
          <a:pPr algn="l"/>
          <a:endParaRPr lang="en-US" sz="16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93EEFA-0DDF-42F8-A3DB-8FC025F09329}" type="sibTrans" cxnId="{0B7826E4-87F7-4D8A-AF43-58A3E41FC3BD}">
      <dgm:prSet custT="1"/>
      <dgm:spPr/>
      <dgm:t>
        <a:bodyPr/>
        <a:lstStyle/>
        <a:p>
          <a:pPr algn="l"/>
          <a:endParaRPr lang="en-US" sz="16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ED5F5A-5AB7-4741-9B21-517360730298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600" b="0" dirty="0">
              <a:effectLst/>
              <a:latin typeface="+mj-lt"/>
              <a:cs typeface="Calibri" panose="020F0502020204030204" pitchFamily="34" charset="0"/>
            </a:rPr>
            <a:t>Provide classrooms with required space heating and cooling in different seasons.</a:t>
          </a:r>
        </a:p>
      </dgm:t>
    </dgm:pt>
    <dgm:pt modelId="{E59ED1C5-58B8-4A9B-A394-AA08FF64915E}" type="parTrans" cxnId="{C0D9B453-9362-4DA2-B4AE-697B1B0D2449}">
      <dgm:prSet/>
      <dgm:spPr/>
      <dgm:t>
        <a:bodyPr/>
        <a:lstStyle/>
        <a:p>
          <a:pPr algn="l"/>
          <a:endParaRPr lang="en-US" sz="16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9763AE-9EFF-4BC8-BD71-06039A756873}" type="sibTrans" cxnId="{C0D9B453-9362-4DA2-B4AE-697B1B0D2449}">
      <dgm:prSet custT="1"/>
      <dgm:spPr/>
      <dgm:t>
        <a:bodyPr/>
        <a:lstStyle/>
        <a:p>
          <a:pPr algn="l"/>
          <a:endParaRPr lang="en-US" sz="16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ECCB1E-A864-4E05-875A-9D58A237F094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600" b="0" dirty="0">
              <a:effectLst/>
              <a:latin typeface="+mj-lt"/>
              <a:cs typeface="Calibri" panose="020F0502020204030204" pitchFamily="34" charset="0"/>
            </a:rPr>
            <a:t>Reduce energy consumption of public schools and mitigate greenhouse gas emissions.</a:t>
          </a:r>
        </a:p>
      </dgm:t>
    </dgm:pt>
    <dgm:pt modelId="{1CD4E7C4-01D2-41B1-AEA3-AE7A1F3BCAF1}" type="parTrans" cxnId="{ECF00F0F-4D25-4889-90C4-D89D5AD15C4D}">
      <dgm:prSet/>
      <dgm:spPr/>
      <dgm:t>
        <a:bodyPr/>
        <a:lstStyle/>
        <a:p>
          <a:pPr algn="l"/>
          <a:endParaRPr lang="en-US" sz="16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7E8576-B380-4A04-923B-181EDC6EBFA8}" type="sibTrans" cxnId="{ECF00F0F-4D25-4889-90C4-D89D5AD15C4D}">
      <dgm:prSet custT="1"/>
      <dgm:spPr/>
      <dgm:t>
        <a:bodyPr/>
        <a:lstStyle/>
        <a:p>
          <a:pPr algn="l"/>
          <a:endParaRPr lang="en-US" sz="16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288A98-5167-4118-BB11-08F81E0D53B1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600" b="0" dirty="0">
              <a:effectLst/>
              <a:latin typeface="+mj-lt"/>
              <a:cs typeface="Calibri" panose="020F0502020204030204" pitchFamily="34" charset="0"/>
            </a:rPr>
            <a:t>Disseminate the concept of energy and water management for students and the community.</a:t>
          </a:r>
        </a:p>
      </dgm:t>
    </dgm:pt>
    <dgm:pt modelId="{9AE3E122-CA1D-44E3-A2A9-E208CD11ACAA}" type="parTrans" cxnId="{7645778A-5A50-42AE-9E86-9F270FD5EE62}">
      <dgm:prSet/>
      <dgm:spPr/>
      <dgm:t>
        <a:bodyPr/>
        <a:lstStyle/>
        <a:p>
          <a:pPr algn="l"/>
          <a:endParaRPr lang="en-US" sz="16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DC0FDC-7E86-4E4E-BB78-C6588B131A0B}" type="sibTrans" cxnId="{7645778A-5A50-42AE-9E86-9F270FD5EE62}">
      <dgm:prSet/>
      <dgm:spPr/>
      <dgm:t>
        <a:bodyPr/>
        <a:lstStyle/>
        <a:p>
          <a:pPr algn="l"/>
          <a:endParaRPr lang="en-US" sz="1600" b="1"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775F9A-D22F-A643-B799-078ADA8F100D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600" b="0" dirty="0">
              <a:latin typeface="+mj-lt"/>
              <a:cs typeface="Calibri" panose="020F0502020204030204" pitchFamily="34" charset="0"/>
            </a:rPr>
            <a:t>Support and encourage students and local community to use clean energy.</a:t>
          </a:r>
          <a:endParaRPr lang="en-US" sz="1600" b="0" dirty="0">
            <a:effectLst/>
            <a:latin typeface="+mj-lt"/>
            <a:cs typeface="Calibri" panose="020F0502020204030204" pitchFamily="34" charset="0"/>
          </a:endParaRPr>
        </a:p>
      </dgm:t>
    </dgm:pt>
    <dgm:pt modelId="{F09602DD-35FA-A34D-ABEB-93222597FADA}" type="parTrans" cxnId="{504E7634-A793-0244-B0BC-6AEAE3EFCB9B}">
      <dgm:prSet/>
      <dgm:spPr/>
      <dgm:t>
        <a:bodyPr/>
        <a:lstStyle/>
        <a:p>
          <a:endParaRPr lang="en-US"/>
        </a:p>
      </dgm:t>
    </dgm:pt>
    <dgm:pt modelId="{E002582F-D443-1C4B-99B8-4CDDD61C6B59}" type="sibTrans" cxnId="{504E7634-A793-0244-B0BC-6AEAE3EFCB9B}">
      <dgm:prSet/>
      <dgm:spPr/>
      <dgm:t>
        <a:bodyPr/>
        <a:lstStyle/>
        <a:p>
          <a:endParaRPr lang="en-US"/>
        </a:p>
      </dgm:t>
    </dgm:pt>
    <dgm:pt modelId="{E452050A-AB68-AD44-A73F-2B01FD169F52}" type="pres">
      <dgm:prSet presAssocID="{07A7AA36-FD92-4B3C-A729-30C86E5A889D}" presName="diagram" presStyleCnt="0">
        <dgm:presLayoutVars>
          <dgm:dir/>
          <dgm:resizeHandles val="exact"/>
        </dgm:presLayoutVars>
      </dgm:prSet>
      <dgm:spPr/>
    </dgm:pt>
    <dgm:pt modelId="{09CA1840-C4DD-4E49-BD7C-680943A4DB47}" type="pres">
      <dgm:prSet presAssocID="{B5CEF8A5-D939-4189-9740-CD6F0029EB70}" presName="node" presStyleLbl="node1" presStyleIdx="0" presStyleCnt="5">
        <dgm:presLayoutVars>
          <dgm:bulletEnabled val="1"/>
        </dgm:presLayoutVars>
      </dgm:prSet>
      <dgm:spPr/>
    </dgm:pt>
    <dgm:pt modelId="{83184A38-9B07-4B4A-B1E2-DAB312CE82C6}" type="pres">
      <dgm:prSet presAssocID="{F693EEFA-0DDF-42F8-A3DB-8FC025F09329}" presName="sibTrans" presStyleCnt="0"/>
      <dgm:spPr/>
    </dgm:pt>
    <dgm:pt modelId="{133DF819-965E-DD4D-85BC-E6FDC7CCFAFF}" type="pres">
      <dgm:prSet presAssocID="{7FED5F5A-5AB7-4741-9B21-517360730298}" presName="node" presStyleLbl="node1" presStyleIdx="1" presStyleCnt="5">
        <dgm:presLayoutVars>
          <dgm:bulletEnabled val="1"/>
        </dgm:presLayoutVars>
      </dgm:prSet>
      <dgm:spPr/>
    </dgm:pt>
    <dgm:pt modelId="{A440CE87-8049-AB46-83DF-0CF5325206E2}" type="pres">
      <dgm:prSet presAssocID="{479763AE-9EFF-4BC8-BD71-06039A756873}" presName="sibTrans" presStyleCnt="0"/>
      <dgm:spPr/>
    </dgm:pt>
    <dgm:pt modelId="{CB0C6F36-0339-374B-99C3-15F307C975C6}" type="pres">
      <dgm:prSet presAssocID="{EEECCB1E-A864-4E05-875A-9D58A237F094}" presName="node" presStyleLbl="node1" presStyleIdx="2" presStyleCnt="5">
        <dgm:presLayoutVars>
          <dgm:bulletEnabled val="1"/>
        </dgm:presLayoutVars>
      </dgm:prSet>
      <dgm:spPr/>
    </dgm:pt>
    <dgm:pt modelId="{86165426-CFD3-E640-8618-ECD1D79C787B}" type="pres">
      <dgm:prSet presAssocID="{427E8576-B380-4A04-923B-181EDC6EBFA8}" presName="sibTrans" presStyleCnt="0"/>
      <dgm:spPr/>
    </dgm:pt>
    <dgm:pt modelId="{3FD4B734-87CD-4344-81D1-646762BB8225}" type="pres">
      <dgm:prSet presAssocID="{38775F9A-D22F-A643-B799-078ADA8F100D}" presName="node" presStyleLbl="node1" presStyleIdx="3" presStyleCnt="5">
        <dgm:presLayoutVars>
          <dgm:bulletEnabled val="1"/>
        </dgm:presLayoutVars>
      </dgm:prSet>
      <dgm:spPr/>
    </dgm:pt>
    <dgm:pt modelId="{7D7C8E1E-D0CB-D644-A286-C65CA01C6500}" type="pres">
      <dgm:prSet presAssocID="{E002582F-D443-1C4B-99B8-4CDDD61C6B59}" presName="sibTrans" presStyleCnt="0"/>
      <dgm:spPr/>
    </dgm:pt>
    <dgm:pt modelId="{FAF2DF6C-5723-7C4F-86AB-5800CFBBB664}" type="pres">
      <dgm:prSet presAssocID="{72288A98-5167-4118-BB11-08F81E0D53B1}" presName="node" presStyleLbl="node1" presStyleIdx="4" presStyleCnt="5">
        <dgm:presLayoutVars>
          <dgm:bulletEnabled val="1"/>
        </dgm:presLayoutVars>
      </dgm:prSet>
      <dgm:spPr/>
    </dgm:pt>
  </dgm:ptLst>
  <dgm:cxnLst>
    <dgm:cxn modelId="{7A28750A-398D-C443-9770-EFEBB4ED9599}" type="presOf" srcId="{B5CEF8A5-D939-4189-9740-CD6F0029EB70}" destId="{09CA1840-C4DD-4E49-BD7C-680943A4DB47}" srcOrd="0" destOrd="0" presId="urn:microsoft.com/office/officeart/2005/8/layout/default"/>
    <dgm:cxn modelId="{ECF00F0F-4D25-4889-90C4-D89D5AD15C4D}" srcId="{07A7AA36-FD92-4B3C-A729-30C86E5A889D}" destId="{EEECCB1E-A864-4E05-875A-9D58A237F094}" srcOrd="2" destOrd="0" parTransId="{1CD4E7C4-01D2-41B1-AEA3-AE7A1F3BCAF1}" sibTransId="{427E8576-B380-4A04-923B-181EDC6EBFA8}"/>
    <dgm:cxn modelId="{4E2E2925-D4A3-264D-BE49-25DDDBF7A272}" type="presOf" srcId="{07A7AA36-FD92-4B3C-A729-30C86E5A889D}" destId="{E452050A-AB68-AD44-A73F-2B01FD169F52}" srcOrd="0" destOrd="0" presId="urn:microsoft.com/office/officeart/2005/8/layout/default"/>
    <dgm:cxn modelId="{504E7634-A793-0244-B0BC-6AEAE3EFCB9B}" srcId="{07A7AA36-FD92-4B3C-A729-30C86E5A889D}" destId="{38775F9A-D22F-A643-B799-078ADA8F100D}" srcOrd="3" destOrd="0" parTransId="{F09602DD-35FA-A34D-ABEB-93222597FADA}" sibTransId="{E002582F-D443-1C4B-99B8-4CDDD61C6B59}"/>
    <dgm:cxn modelId="{DC9C903D-9685-194B-8E36-3C89DC797DF4}" type="presOf" srcId="{72288A98-5167-4118-BB11-08F81E0D53B1}" destId="{FAF2DF6C-5723-7C4F-86AB-5800CFBBB664}" srcOrd="0" destOrd="0" presId="urn:microsoft.com/office/officeart/2005/8/layout/default"/>
    <dgm:cxn modelId="{46A81F65-9361-F444-B6AC-625CD8EDE948}" type="presOf" srcId="{7FED5F5A-5AB7-4741-9B21-517360730298}" destId="{133DF819-965E-DD4D-85BC-E6FDC7CCFAFF}" srcOrd="0" destOrd="0" presId="urn:microsoft.com/office/officeart/2005/8/layout/default"/>
    <dgm:cxn modelId="{C0D9B453-9362-4DA2-B4AE-697B1B0D2449}" srcId="{07A7AA36-FD92-4B3C-A729-30C86E5A889D}" destId="{7FED5F5A-5AB7-4741-9B21-517360730298}" srcOrd="1" destOrd="0" parTransId="{E59ED1C5-58B8-4A9B-A394-AA08FF64915E}" sibTransId="{479763AE-9EFF-4BC8-BD71-06039A756873}"/>
    <dgm:cxn modelId="{B1E5E184-22F3-9348-9D9E-C8D2511C4B27}" type="presOf" srcId="{38775F9A-D22F-A643-B799-078ADA8F100D}" destId="{3FD4B734-87CD-4344-81D1-646762BB8225}" srcOrd="0" destOrd="0" presId="urn:microsoft.com/office/officeart/2005/8/layout/default"/>
    <dgm:cxn modelId="{7645778A-5A50-42AE-9E86-9F270FD5EE62}" srcId="{07A7AA36-FD92-4B3C-A729-30C86E5A889D}" destId="{72288A98-5167-4118-BB11-08F81E0D53B1}" srcOrd="4" destOrd="0" parTransId="{9AE3E122-CA1D-44E3-A2A9-E208CD11ACAA}" sibTransId="{B3DC0FDC-7E86-4E4E-BB78-C6588B131A0B}"/>
    <dgm:cxn modelId="{DDF035DD-3E87-064C-B0BA-76284DF977B7}" type="presOf" srcId="{EEECCB1E-A864-4E05-875A-9D58A237F094}" destId="{CB0C6F36-0339-374B-99C3-15F307C975C6}" srcOrd="0" destOrd="0" presId="urn:microsoft.com/office/officeart/2005/8/layout/default"/>
    <dgm:cxn modelId="{0B7826E4-87F7-4D8A-AF43-58A3E41FC3BD}" srcId="{07A7AA36-FD92-4B3C-A729-30C86E5A889D}" destId="{B5CEF8A5-D939-4189-9740-CD6F0029EB70}" srcOrd="0" destOrd="0" parTransId="{8A26F3D8-DB27-48B7-99EE-F485FCE3D4E4}" sibTransId="{F693EEFA-0DDF-42F8-A3DB-8FC025F09329}"/>
    <dgm:cxn modelId="{A7B8E31D-B8F1-A147-A267-6BDB0969A280}" type="presParOf" srcId="{E452050A-AB68-AD44-A73F-2B01FD169F52}" destId="{09CA1840-C4DD-4E49-BD7C-680943A4DB47}" srcOrd="0" destOrd="0" presId="urn:microsoft.com/office/officeart/2005/8/layout/default"/>
    <dgm:cxn modelId="{AEC2905F-B1DA-0242-B234-D1590E3809E2}" type="presParOf" srcId="{E452050A-AB68-AD44-A73F-2B01FD169F52}" destId="{83184A38-9B07-4B4A-B1E2-DAB312CE82C6}" srcOrd="1" destOrd="0" presId="urn:microsoft.com/office/officeart/2005/8/layout/default"/>
    <dgm:cxn modelId="{63291BC3-D072-3C49-B5E4-59FBD25B6407}" type="presParOf" srcId="{E452050A-AB68-AD44-A73F-2B01FD169F52}" destId="{133DF819-965E-DD4D-85BC-E6FDC7CCFAFF}" srcOrd="2" destOrd="0" presId="urn:microsoft.com/office/officeart/2005/8/layout/default"/>
    <dgm:cxn modelId="{563A357E-090B-1C4C-84C4-837336CECCCE}" type="presParOf" srcId="{E452050A-AB68-AD44-A73F-2B01FD169F52}" destId="{A440CE87-8049-AB46-83DF-0CF5325206E2}" srcOrd="3" destOrd="0" presId="urn:microsoft.com/office/officeart/2005/8/layout/default"/>
    <dgm:cxn modelId="{E28FF216-F08E-504F-BF3B-0690D98BD9B6}" type="presParOf" srcId="{E452050A-AB68-AD44-A73F-2B01FD169F52}" destId="{CB0C6F36-0339-374B-99C3-15F307C975C6}" srcOrd="4" destOrd="0" presId="urn:microsoft.com/office/officeart/2005/8/layout/default"/>
    <dgm:cxn modelId="{0E832D01-11B5-D348-B320-B8D1F8E905EA}" type="presParOf" srcId="{E452050A-AB68-AD44-A73F-2B01FD169F52}" destId="{86165426-CFD3-E640-8618-ECD1D79C787B}" srcOrd="5" destOrd="0" presId="urn:microsoft.com/office/officeart/2005/8/layout/default"/>
    <dgm:cxn modelId="{F7760CDC-B2B2-274C-9C7E-E209790DD118}" type="presParOf" srcId="{E452050A-AB68-AD44-A73F-2B01FD169F52}" destId="{3FD4B734-87CD-4344-81D1-646762BB8225}" srcOrd="6" destOrd="0" presId="urn:microsoft.com/office/officeart/2005/8/layout/default"/>
    <dgm:cxn modelId="{7934EAAD-924E-BA4A-B070-2757BC988D59}" type="presParOf" srcId="{E452050A-AB68-AD44-A73F-2B01FD169F52}" destId="{7D7C8E1E-D0CB-D644-A286-C65CA01C6500}" srcOrd="7" destOrd="0" presId="urn:microsoft.com/office/officeart/2005/8/layout/default"/>
    <dgm:cxn modelId="{B5AE9184-B76A-6D49-AC4D-05B75C8A5D26}" type="presParOf" srcId="{E452050A-AB68-AD44-A73F-2B01FD169F52}" destId="{FAF2DF6C-5723-7C4F-86AB-5800CFBBB66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26308D-E53A-4550-B667-41C22FFC1412}" type="doc">
      <dgm:prSet loTypeId="urn:microsoft.com/office/officeart/2009/3/layout/StepUpProcess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AAEB2A0-1E82-4A5D-B6C4-B98F9941EEA7}">
      <dgm:prSet phldrT="[Text]" custT="1"/>
      <dgm:spPr/>
      <dgm:t>
        <a:bodyPr/>
        <a:lstStyle/>
        <a:p>
          <a:pPr>
            <a:buNone/>
          </a:pPr>
          <a:r>
            <a:rPr lang="en-US" sz="1800" b="1"/>
            <a:t>Stage 1</a:t>
          </a:r>
          <a:endParaRPr lang="en-US" sz="1800" b="1" dirty="0"/>
        </a:p>
      </dgm:t>
    </dgm:pt>
    <dgm:pt modelId="{D5C76D96-C680-4C73-A532-9412EB341922}" type="parTrans" cxnId="{1C63C002-AF11-4B8D-80BA-FD020A322F23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363B4CB3-6208-4976-A62D-D43C11E0B9BC}" type="sibTrans" cxnId="{1C63C002-AF11-4B8D-80BA-FD020A322F23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A158AF74-8C9B-436E-87D3-33810DDDECA1}">
      <dgm:prSet phldrT="[Text]" custT="1"/>
      <dgm:spPr/>
      <dgm:t>
        <a:bodyPr/>
        <a:lstStyle/>
        <a:p>
          <a:pPr algn="l">
            <a:buFont typeface="System Font Regular"/>
            <a:buChar char="–"/>
          </a:pPr>
          <a:r>
            <a:rPr lang="en-US" sz="1600" dirty="0"/>
            <a:t>Energy Assessments, HVAC &amp; PV Designs and Economic analysis</a:t>
          </a:r>
        </a:p>
      </dgm:t>
    </dgm:pt>
    <dgm:pt modelId="{3485F109-F243-40E8-A631-82304A2A9141}" type="parTrans" cxnId="{C2452059-DAFF-474E-9847-BA84DBA889A2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0DA847AB-870A-4267-A5E0-5284F6A30228}" type="sibTrans" cxnId="{C2452059-DAFF-474E-9847-BA84DBA889A2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383D1642-6657-4BC2-B89B-513933346AEF}">
      <dgm:prSet phldrT="[Text]" custT="1"/>
      <dgm:spPr/>
      <dgm:t>
        <a:bodyPr/>
        <a:lstStyle/>
        <a:p>
          <a:pPr>
            <a:buNone/>
          </a:pPr>
          <a:r>
            <a:rPr lang="en-US" sz="1800" b="1"/>
            <a:t>Stage 2</a:t>
          </a:r>
          <a:endParaRPr lang="en-US" sz="1800" b="1" dirty="0"/>
        </a:p>
      </dgm:t>
    </dgm:pt>
    <dgm:pt modelId="{95502E68-56BF-470A-B345-E1AB6B3043F4}" type="parTrans" cxnId="{2B9D2827-A947-431C-BB5E-696258D2C244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041CC0AE-0601-4E68-AB98-9C9EAEDBBB20}" type="sibTrans" cxnId="{2B9D2827-A947-431C-BB5E-696258D2C244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8AF4D095-6A53-4765-9ABA-7D42C8EF44DE}">
      <dgm:prSet phldrT="[Text]" custT="1"/>
      <dgm:spPr/>
      <dgm:t>
        <a:bodyPr/>
        <a:lstStyle/>
        <a:p>
          <a:pPr>
            <a:buFont typeface="System Font Regular"/>
            <a:buChar char="–"/>
          </a:pPr>
          <a:r>
            <a:rPr lang="en-US" sz="1600"/>
            <a:t>Measures Selection</a:t>
          </a:r>
          <a:endParaRPr lang="en-US" sz="1600" dirty="0"/>
        </a:p>
      </dgm:t>
    </dgm:pt>
    <dgm:pt modelId="{EF2C64EB-6C66-463F-A74F-67465A569655}" type="parTrans" cxnId="{C4DC6499-C426-4A2C-887C-9B37B3CD4F0E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5DED2BCD-D1BF-4953-8DDC-4F5088C49531}" type="sibTrans" cxnId="{C4DC6499-C426-4A2C-887C-9B37B3CD4F0E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C3D95393-C74C-440E-A94B-6253D7B59DA2}">
      <dgm:prSet phldrT="[Text]" custT="1"/>
      <dgm:spPr/>
      <dgm:t>
        <a:bodyPr/>
        <a:lstStyle/>
        <a:p>
          <a:pPr>
            <a:buNone/>
          </a:pPr>
          <a:r>
            <a:rPr lang="en-US" sz="1800" b="1"/>
            <a:t>Stage 3</a:t>
          </a:r>
          <a:endParaRPr lang="en-US" sz="1800" b="1" dirty="0"/>
        </a:p>
      </dgm:t>
    </dgm:pt>
    <dgm:pt modelId="{485F61BD-4C8B-4A8E-87EB-DE31F151EE88}" type="parTrans" cxnId="{E96ABA0E-2F05-40D4-93C6-AA5038CC1E7E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AFF00437-7685-4AE1-BE64-CBDCE4C7D26C}" type="sibTrans" cxnId="{E96ABA0E-2F05-40D4-93C6-AA5038CC1E7E}">
      <dgm:prSet/>
      <dgm:spPr/>
      <dgm:t>
        <a:bodyPr/>
        <a:lstStyle/>
        <a:p>
          <a:endParaRPr lang="en-US" sz="1400">
            <a:solidFill>
              <a:schemeClr val="bg1"/>
            </a:solidFill>
          </a:endParaRPr>
        </a:p>
      </dgm:t>
    </dgm:pt>
    <dgm:pt modelId="{2B1558DE-722F-42BB-B854-B23CD78289B9}">
      <dgm:prSet phldrT="[Text]" custT="1"/>
      <dgm:spPr/>
      <dgm:t>
        <a:bodyPr/>
        <a:lstStyle/>
        <a:p>
          <a:pPr>
            <a:buSzPct val="100000"/>
            <a:buFont typeface="System Font Regular"/>
            <a:buChar char="–"/>
          </a:pPr>
          <a:r>
            <a:rPr lang="en-US" sz="1600"/>
            <a:t>Implementation via local contractors</a:t>
          </a:r>
          <a:endParaRPr lang="en-US" sz="1600" dirty="0"/>
        </a:p>
      </dgm:t>
    </dgm:pt>
    <dgm:pt modelId="{D5BBD872-4B53-4E82-96E5-508D3691B64E}" type="parTrans" cxnId="{B398B7A2-1DE7-4925-A59F-0F8671EA228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53B9C11-8595-4D56-A35B-7BAC7B95AE90}" type="sibTrans" cxnId="{B398B7A2-1DE7-4925-A59F-0F8671EA228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8F951E9-F2FC-4176-9001-834B3FFFB0B1}">
      <dgm:prSet phldrT="[Text]" custT="1"/>
      <dgm:spPr/>
      <dgm:t>
        <a:bodyPr/>
        <a:lstStyle/>
        <a:p>
          <a:pPr rtl="0"/>
          <a:endParaRPr lang="en-US" sz="1600" dirty="0">
            <a:solidFill>
              <a:schemeClr val="tx2"/>
            </a:solidFill>
          </a:endParaRPr>
        </a:p>
      </dgm:t>
    </dgm:pt>
    <dgm:pt modelId="{CF4B358B-6494-48BD-B6FD-8A61F71D83E7}" type="parTrans" cxnId="{FE158F5E-E99A-4A52-8C5B-4683E97188C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3DD6F9A-2194-4585-876E-AD743D7E5629}" type="sibTrans" cxnId="{FE158F5E-E99A-4A52-8C5B-4683E97188C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80B6D09-E358-49DC-98CE-92B469944D8D}">
      <dgm:prSet phldrT="[Text]" custT="1"/>
      <dgm:spPr/>
      <dgm:t>
        <a:bodyPr/>
        <a:lstStyle/>
        <a:p>
          <a:pPr>
            <a:buFont typeface="System Font Regular"/>
            <a:buChar char="–"/>
          </a:pPr>
          <a:r>
            <a:rPr lang="en-US" sz="1600"/>
            <a:t>Bidding</a:t>
          </a:r>
          <a:endParaRPr lang="en-US" sz="1600" dirty="0"/>
        </a:p>
      </dgm:t>
    </dgm:pt>
    <dgm:pt modelId="{5EC5D2AB-C4F9-41F0-9AE1-E39AA6F2A381}" type="parTrans" cxnId="{D2DC62E6-5B00-4358-80D9-19C794882F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422C9F2-3F0F-4EBD-9871-F41F69A5CC1B}" type="sibTrans" cxnId="{D2DC62E6-5B00-4358-80D9-19C794882F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D3018DB-5602-4A03-9A29-967CDA515BC2}">
      <dgm:prSet phldrT="[Text]" custT="1"/>
      <dgm:spPr/>
      <dgm:t>
        <a:bodyPr/>
        <a:lstStyle/>
        <a:p>
          <a:pPr algn="l" rtl="0"/>
          <a:endParaRPr lang="en-US" sz="1600" dirty="0">
            <a:solidFill>
              <a:schemeClr val="tx2"/>
            </a:solidFill>
          </a:endParaRPr>
        </a:p>
      </dgm:t>
    </dgm:pt>
    <dgm:pt modelId="{4E3D2698-CC8D-4F4F-BF9E-FC894830A46A}" type="parTrans" cxnId="{3257DFDA-8373-46BB-AE2D-6B3E9EEA8C5E}">
      <dgm:prSet/>
      <dgm:spPr/>
      <dgm:t>
        <a:bodyPr/>
        <a:lstStyle/>
        <a:p>
          <a:endParaRPr lang="en-US"/>
        </a:p>
      </dgm:t>
    </dgm:pt>
    <dgm:pt modelId="{3B770E54-99E1-4901-89B0-7A17312616D5}" type="sibTrans" cxnId="{3257DFDA-8373-46BB-AE2D-6B3E9EEA8C5E}">
      <dgm:prSet/>
      <dgm:spPr/>
      <dgm:t>
        <a:bodyPr/>
        <a:lstStyle/>
        <a:p>
          <a:endParaRPr lang="en-US"/>
        </a:p>
      </dgm:t>
    </dgm:pt>
    <dgm:pt modelId="{0620E441-6021-B544-844C-BDB0CC320B3A}" type="pres">
      <dgm:prSet presAssocID="{6326308D-E53A-4550-B667-41C22FFC1412}" presName="rootnode" presStyleCnt="0">
        <dgm:presLayoutVars>
          <dgm:chMax/>
          <dgm:chPref/>
          <dgm:dir/>
          <dgm:animLvl val="lvl"/>
        </dgm:presLayoutVars>
      </dgm:prSet>
      <dgm:spPr/>
    </dgm:pt>
    <dgm:pt modelId="{11DC7745-0E14-C34C-BF58-F7835CF22945}" type="pres">
      <dgm:prSet presAssocID="{FAAEB2A0-1E82-4A5D-B6C4-B98F9941EEA7}" presName="composite" presStyleCnt="0"/>
      <dgm:spPr/>
    </dgm:pt>
    <dgm:pt modelId="{82E1E451-9322-0540-8567-81FC02E74FA7}" type="pres">
      <dgm:prSet presAssocID="{FAAEB2A0-1E82-4A5D-B6C4-B98F9941EEA7}" presName="LShape" presStyleLbl="alignNode1" presStyleIdx="0" presStyleCnt="5"/>
      <dgm:spPr/>
    </dgm:pt>
    <dgm:pt modelId="{AABFC8D8-D8CE-0F42-BF1F-B0115B79B5B2}" type="pres">
      <dgm:prSet presAssocID="{FAAEB2A0-1E82-4A5D-B6C4-B98F9941EEA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818F861-D1BC-624B-8C29-B4E3F58817CD}" type="pres">
      <dgm:prSet presAssocID="{FAAEB2A0-1E82-4A5D-B6C4-B98F9941EEA7}" presName="Triangle" presStyleLbl="alignNode1" presStyleIdx="1" presStyleCnt="5"/>
      <dgm:spPr/>
    </dgm:pt>
    <dgm:pt modelId="{709806A0-02EC-0C4A-93A8-372A1430FD29}" type="pres">
      <dgm:prSet presAssocID="{363B4CB3-6208-4976-A62D-D43C11E0B9BC}" presName="sibTrans" presStyleCnt="0"/>
      <dgm:spPr/>
    </dgm:pt>
    <dgm:pt modelId="{E320CAC8-48B9-F14E-83A3-3BC16E59642A}" type="pres">
      <dgm:prSet presAssocID="{363B4CB3-6208-4976-A62D-D43C11E0B9BC}" presName="space" presStyleCnt="0"/>
      <dgm:spPr/>
    </dgm:pt>
    <dgm:pt modelId="{1767071D-8F1C-3645-8EE7-7AC93D73A216}" type="pres">
      <dgm:prSet presAssocID="{383D1642-6657-4BC2-B89B-513933346AEF}" presName="composite" presStyleCnt="0"/>
      <dgm:spPr/>
    </dgm:pt>
    <dgm:pt modelId="{90FBEFAB-3407-1241-9566-0DB8723DAC0E}" type="pres">
      <dgm:prSet presAssocID="{383D1642-6657-4BC2-B89B-513933346AEF}" presName="LShape" presStyleLbl="alignNode1" presStyleIdx="2" presStyleCnt="5"/>
      <dgm:spPr/>
    </dgm:pt>
    <dgm:pt modelId="{DED9FFF1-1697-9B44-BC89-D5221D159B18}" type="pres">
      <dgm:prSet presAssocID="{383D1642-6657-4BC2-B89B-513933346AE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09047ED-F56F-4349-A8D4-E87A4131BE3B}" type="pres">
      <dgm:prSet presAssocID="{383D1642-6657-4BC2-B89B-513933346AEF}" presName="Triangle" presStyleLbl="alignNode1" presStyleIdx="3" presStyleCnt="5"/>
      <dgm:spPr/>
    </dgm:pt>
    <dgm:pt modelId="{922AA063-7426-DC4E-A539-81138A67A4A8}" type="pres">
      <dgm:prSet presAssocID="{041CC0AE-0601-4E68-AB98-9C9EAEDBBB20}" presName="sibTrans" presStyleCnt="0"/>
      <dgm:spPr/>
    </dgm:pt>
    <dgm:pt modelId="{81839854-CB1A-B24D-8D39-A1423ECDBC85}" type="pres">
      <dgm:prSet presAssocID="{041CC0AE-0601-4E68-AB98-9C9EAEDBBB20}" presName="space" presStyleCnt="0"/>
      <dgm:spPr/>
    </dgm:pt>
    <dgm:pt modelId="{865DD5A4-6D62-FB48-B214-2BAEE0AAB28C}" type="pres">
      <dgm:prSet presAssocID="{C3D95393-C74C-440E-A94B-6253D7B59DA2}" presName="composite" presStyleCnt="0"/>
      <dgm:spPr/>
    </dgm:pt>
    <dgm:pt modelId="{2778DC73-4947-7645-8BC5-122F2B8D5F90}" type="pres">
      <dgm:prSet presAssocID="{C3D95393-C74C-440E-A94B-6253D7B59DA2}" presName="LShape" presStyleLbl="alignNode1" presStyleIdx="4" presStyleCnt="5"/>
      <dgm:spPr/>
    </dgm:pt>
    <dgm:pt modelId="{F7CF0A15-F679-D346-8CF8-8B4B39D830D1}" type="pres">
      <dgm:prSet presAssocID="{C3D95393-C74C-440E-A94B-6253D7B59DA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C63C002-AF11-4B8D-80BA-FD020A322F23}" srcId="{6326308D-E53A-4550-B667-41C22FFC1412}" destId="{FAAEB2A0-1E82-4A5D-B6C4-B98F9941EEA7}" srcOrd="0" destOrd="0" parTransId="{D5C76D96-C680-4C73-A532-9412EB341922}" sibTransId="{363B4CB3-6208-4976-A62D-D43C11E0B9BC}"/>
    <dgm:cxn modelId="{E96ABA0E-2F05-40D4-93C6-AA5038CC1E7E}" srcId="{6326308D-E53A-4550-B667-41C22FFC1412}" destId="{C3D95393-C74C-440E-A94B-6253D7B59DA2}" srcOrd="2" destOrd="0" parTransId="{485F61BD-4C8B-4A8E-87EB-DE31F151EE88}" sibTransId="{AFF00437-7685-4AE1-BE64-CBDCE4C7D26C}"/>
    <dgm:cxn modelId="{2B9D2827-A947-431C-BB5E-696258D2C244}" srcId="{6326308D-E53A-4550-B667-41C22FFC1412}" destId="{383D1642-6657-4BC2-B89B-513933346AEF}" srcOrd="1" destOrd="0" parTransId="{95502E68-56BF-470A-B345-E1AB6B3043F4}" sibTransId="{041CC0AE-0601-4E68-AB98-9C9EAEDBBB20}"/>
    <dgm:cxn modelId="{D9BDA529-5C6B-3D44-941E-486DC33449C2}" type="presOf" srcId="{18F951E9-F2FC-4176-9001-834B3FFFB0B1}" destId="{F7CF0A15-F679-D346-8CF8-8B4B39D830D1}" srcOrd="0" destOrd="2" presId="urn:microsoft.com/office/officeart/2009/3/layout/StepUpProcess"/>
    <dgm:cxn modelId="{7F77B33B-15BC-034A-B822-8B736A9ABC1A}" type="presOf" srcId="{FAAEB2A0-1E82-4A5D-B6C4-B98F9941EEA7}" destId="{AABFC8D8-D8CE-0F42-BF1F-B0115B79B5B2}" srcOrd="0" destOrd="0" presId="urn:microsoft.com/office/officeart/2009/3/layout/StepUpProcess"/>
    <dgm:cxn modelId="{FE158F5E-E99A-4A52-8C5B-4683E97188C8}" srcId="{C3D95393-C74C-440E-A94B-6253D7B59DA2}" destId="{18F951E9-F2FC-4176-9001-834B3FFFB0B1}" srcOrd="1" destOrd="0" parTransId="{CF4B358B-6494-48BD-B6FD-8A61F71D83E7}" sibTransId="{F3DD6F9A-2194-4585-876E-AD743D7E5629}"/>
    <dgm:cxn modelId="{0B61DC43-465F-E549-AF7F-4E4B9A4B32BE}" type="presOf" srcId="{C3D95393-C74C-440E-A94B-6253D7B59DA2}" destId="{F7CF0A15-F679-D346-8CF8-8B4B39D830D1}" srcOrd="0" destOrd="0" presId="urn:microsoft.com/office/officeart/2009/3/layout/StepUpProcess"/>
    <dgm:cxn modelId="{FBD5914A-F79C-7C4A-B5F5-9080E5D20D49}" type="presOf" srcId="{383D1642-6657-4BC2-B89B-513933346AEF}" destId="{DED9FFF1-1697-9B44-BC89-D5221D159B18}" srcOrd="0" destOrd="0" presId="urn:microsoft.com/office/officeart/2009/3/layout/StepUpProcess"/>
    <dgm:cxn modelId="{ED2FAB74-BAC5-C547-A065-92FBBEBDD2C7}" type="presOf" srcId="{2B1558DE-722F-42BB-B854-B23CD78289B9}" destId="{F7CF0A15-F679-D346-8CF8-8B4B39D830D1}" srcOrd="0" destOrd="1" presId="urn:microsoft.com/office/officeart/2009/3/layout/StepUpProcess"/>
    <dgm:cxn modelId="{E1E98C56-C8AF-7E4A-BD5D-0C7D454424BF}" type="presOf" srcId="{6326308D-E53A-4550-B667-41C22FFC1412}" destId="{0620E441-6021-B544-844C-BDB0CC320B3A}" srcOrd="0" destOrd="0" presId="urn:microsoft.com/office/officeart/2009/3/layout/StepUpProcess"/>
    <dgm:cxn modelId="{C2452059-DAFF-474E-9847-BA84DBA889A2}" srcId="{FAAEB2A0-1E82-4A5D-B6C4-B98F9941EEA7}" destId="{A158AF74-8C9B-436E-87D3-33810DDDECA1}" srcOrd="0" destOrd="0" parTransId="{3485F109-F243-40E8-A631-82304A2A9141}" sibTransId="{0DA847AB-870A-4267-A5E0-5284F6A30228}"/>
    <dgm:cxn modelId="{32B62988-B934-3B48-96E5-64710DB240C1}" type="presOf" srcId="{8AF4D095-6A53-4765-9ABA-7D42C8EF44DE}" destId="{DED9FFF1-1697-9B44-BC89-D5221D159B18}" srcOrd="0" destOrd="1" presId="urn:microsoft.com/office/officeart/2009/3/layout/StepUpProcess"/>
    <dgm:cxn modelId="{5FC5D697-9C2F-EE41-8BDD-6A179C230BF8}" type="presOf" srcId="{DD3018DB-5602-4A03-9A29-967CDA515BC2}" destId="{AABFC8D8-D8CE-0F42-BF1F-B0115B79B5B2}" srcOrd="0" destOrd="2" presId="urn:microsoft.com/office/officeart/2009/3/layout/StepUpProcess"/>
    <dgm:cxn modelId="{C4DC6499-C426-4A2C-887C-9B37B3CD4F0E}" srcId="{383D1642-6657-4BC2-B89B-513933346AEF}" destId="{8AF4D095-6A53-4765-9ABA-7D42C8EF44DE}" srcOrd="0" destOrd="0" parTransId="{EF2C64EB-6C66-463F-A74F-67465A569655}" sibTransId="{5DED2BCD-D1BF-4953-8DDC-4F5088C49531}"/>
    <dgm:cxn modelId="{B398B7A2-1DE7-4925-A59F-0F8671EA228C}" srcId="{C3D95393-C74C-440E-A94B-6253D7B59DA2}" destId="{2B1558DE-722F-42BB-B854-B23CD78289B9}" srcOrd="0" destOrd="0" parTransId="{D5BBD872-4B53-4E82-96E5-508D3691B64E}" sibTransId="{D53B9C11-8595-4D56-A35B-7BAC7B95AE90}"/>
    <dgm:cxn modelId="{704B27B2-36DC-0E4E-B371-29CF1E49CE72}" type="presOf" srcId="{A158AF74-8C9B-436E-87D3-33810DDDECA1}" destId="{AABFC8D8-D8CE-0F42-BF1F-B0115B79B5B2}" srcOrd="0" destOrd="1" presId="urn:microsoft.com/office/officeart/2009/3/layout/StepUpProcess"/>
    <dgm:cxn modelId="{3257DFDA-8373-46BB-AE2D-6B3E9EEA8C5E}" srcId="{FAAEB2A0-1E82-4A5D-B6C4-B98F9941EEA7}" destId="{DD3018DB-5602-4A03-9A29-967CDA515BC2}" srcOrd="1" destOrd="0" parTransId="{4E3D2698-CC8D-4F4F-BF9E-FC894830A46A}" sibTransId="{3B770E54-99E1-4901-89B0-7A17312616D5}"/>
    <dgm:cxn modelId="{D2DC62E6-5B00-4358-80D9-19C794882FA3}" srcId="{383D1642-6657-4BC2-B89B-513933346AEF}" destId="{080B6D09-E358-49DC-98CE-92B469944D8D}" srcOrd="1" destOrd="0" parTransId="{5EC5D2AB-C4F9-41F0-9AE1-E39AA6F2A381}" sibTransId="{F422C9F2-3F0F-4EBD-9871-F41F69A5CC1B}"/>
    <dgm:cxn modelId="{C0FFE0E6-E92A-5243-8D3C-FFAFEE1B8E75}" type="presOf" srcId="{080B6D09-E358-49DC-98CE-92B469944D8D}" destId="{DED9FFF1-1697-9B44-BC89-D5221D159B18}" srcOrd="0" destOrd="2" presId="urn:microsoft.com/office/officeart/2009/3/layout/StepUpProcess"/>
    <dgm:cxn modelId="{9EADD13B-24C7-0147-98C4-B7A6415CA35B}" type="presParOf" srcId="{0620E441-6021-B544-844C-BDB0CC320B3A}" destId="{11DC7745-0E14-C34C-BF58-F7835CF22945}" srcOrd="0" destOrd="0" presId="urn:microsoft.com/office/officeart/2009/3/layout/StepUpProcess"/>
    <dgm:cxn modelId="{D3E7DC93-8E26-0544-89C8-E2EC6461714A}" type="presParOf" srcId="{11DC7745-0E14-C34C-BF58-F7835CF22945}" destId="{82E1E451-9322-0540-8567-81FC02E74FA7}" srcOrd="0" destOrd="0" presId="urn:microsoft.com/office/officeart/2009/3/layout/StepUpProcess"/>
    <dgm:cxn modelId="{6A51D911-D08D-044A-9477-4B0F6F752771}" type="presParOf" srcId="{11DC7745-0E14-C34C-BF58-F7835CF22945}" destId="{AABFC8D8-D8CE-0F42-BF1F-B0115B79B5B2}" srcOrd="1" destOrd="0" presId="urn:microsoft.com/office/officeart/2009/3/layout/StepUpProcess"/>
    <dgm:cxn modelId="{16EF57F7-101C-AE44-867F-A1FECB7CA65A}" type="presParOf" srcId="{11DC7745-0E14-C34C-BF58-F7835CF22945}" destId="{F818F861-D1BC-624B-8C29-B4E3F58817CD}" srcOrd="2" destOrd="0" presId="urn:microsoft.com/office/officeart/2009/3/layout/StepUpProcess"/>
    <dgm:cxn modelId="{DF71FD03-D091-A544-B13C-AD71898260C3}" type="presParOf" srcId="{0620E441-6021-B544-844C-BDB0CC320B3A}" destId="{709806A0-02EC-0C4A-93A8-372A1430FD29}" srcOrd="1" destOrd="0" presId="urn:microsoft.com/office/officeart/2009/3/layout/StepUpProcess"/>
    <dgm:cxn modelId="{591D0B69-4A67-3049-B28A-CA5B926BD71E}" type="presParOf" srcId="{709806A0-02EC-0C4A-93A8-372A1430FD29}" destId="{E320CAC8-48B9-F14E-83A3-3BC16E59642A}" srcOrd="0" destOrd="0" presId="urn:microsoft.com/office/officeart/2009/3/layout/StepUpProcess"/>
    <dgm:cxn modelId="{1FC8B04F-8ACF-D942-B4AB-AECF6648B25F}" type="presParOf" srcId="{0620E441-6021-B544-844C-BDB0CC320B3A}" destId="{1767071D-8F1C-3645-8EE7-7AC93D73A216}" srcOrd="2" destOrd="0" presId="urn:microsoft.com/office/officeart/2009/3/layout/StepUpProcess"/>
    <dgm:cxn modelId="{2A909C7F-0F10-D142-8F84-277A85B6A43A}" type="presParOf" srcId="{1767071D-8F1C-3645-8EE7-7AC93D73A216}" destId="{90FBEFAB-3407-1241-9566-0DB8723DAC0E}" srcOrd="0" destOrd="0" presId="urn:microsoft.com/office/officeart/2009/3/layout/StepUpProcess"/>
    <dgm:cxn modelId="{789F61AE-EF2F-1945-B3A1-340E8EE1F9D9}" type="presParOf" srcId="{1767071D-8F1C-3645-8EE7-7AC93D73A216}" destId="{DED9FFF1-1697-9B44-BC89-D5221D159B18}" srcOrd="1" destOrd="0" presId="urn:microsoft.com/office/officeart/2009/3/layout/StepUpProcess"/>
    <dgm:cxn modelId="{C0800FE7-1685-1548-A3A2-C96614F9A50F}" type="presParOf" srcId="{1767071D-8F1C-3645-8EE7-7AC93D73A216}" destId="{809047ED-F56F-4349-A8D4-E87A4131BE3B}" srcOrd="2" destOrd="0" presId="urn:microsoft.com/office/officeart/2009/3/layout/StepUpProcess"/>
    <dgm:cxn modelId="{20B27EB2-BB83-8841-842F-19BBA56CF6B1}" type="presParOf" srcId="{0620E441-6021-B544-844C-BDB0CC320B3A}" destId="{922AA063-7426-DC4E-A539-81138A67A4A8}" srcOrd="3" destOrd="0" presId="urn:microsoft.com/office/officeart/2009/3/layout/StepUpProcess"/>
    <dgm:cxn modelId="{29266684-2586-9B4C-82CC-0A11F75707D2}" type="presParOf" srcId="{922AA063-7426-DC4E-A539-81138A67A4A8}" destId="{81839854-CB1A-B24D-8D39-A1423ECDBC85}" srcOrd="0" destOrd="0" presId="urn:microsoft.com/office/officeart/2009/3/layout/StepUpProcess"/>
    <dgm:cxn modelId="{FA6CCDF1-4C2B-F84B-8792-9215955BB6A8}" type="presParOf" srcId="{0620E441-6021-B544-844C-BDB0CC320B3A}" destId="{865DD5A4-6D62-FB48-B214-2BAEE0AAB28C}" srcOrd="4" destOrd="0" presId="urn:microsoft.com/office/officeart/2009/3/layout/StepUpProcess"/>
    <dgm:cxn modelId="{2D254F4B-E15A-6B40-9840-6AF5BC17750C}" type="presParOf" srcId="{865DD5A4-6D62-FB48-B214-2BAEE0AAB28C}" destId="{2778DC73-4947-7645-8BC5-122F2B8D5F90}" srcOrd="0" destOrd="0" presId="urn:microsoft.com/office/officeart/2009/3/layout/StepUpProcess"/>
    <dgm:cxn modelId="{96FFAE03-6BAF-8544-842F-B717DD5895F3}" type="presParOf" srcId="{865DD5A4-6D62-FB48-B214-2BAEE0AAB28C}" destId="{F7CF0A15-F679-D346-8CF8-8B4B39D830D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7A5103-7051-4DA0-87C3-7BA6232DB829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8C3E70-2B4A-472E-AF96-13C460EC5E23}">
      <dgm:prSet phldrT="[Text]"/>
      <dgm:spPr/>
      <dgm:t>
        <a:bodyPr/>
        <a:lstStyle/>
        <a:p>
          <a:r>
            <a:rPr lang="en-US" dirty="0"/>
            <a:t>84 tons </a:t>
          </a:r>
        </a:p>
      </dgm:t>
    </dgm:pt>
    <dgm:pt modelId="{BD13C800-E59E-4397-846F-4311A18DA665}" type="parTrans" cxnId="{CD70412B-51FB-472D-9692-9CEA696937DE}">
      <dgm:prSet/>
      <dgm:spPr/>
      <dgm:t>
        <a:bodyPr/>
        <a:lstStyle/>
        <a:p>
          <a:endParaRPr lang="en-US"/>
        </a:p>
      </dgm:t>
    </dgm:pt>
    <dgm:pt modelId="{D454A81B-7D45-401B-8CE6-48A97F20002D}" type="sibTrans" cxnId="{CD70412B-51FB-472D-9692-9CEA696937DE}">
      <dgm:prSet/>
      <dgm:spPr/>
      <dgm:t>
        <a:bodyPr/>
        <a:lstStyle/>
        <a:p>
          <a:endParaRPr lang="en-US"/>
        </a:p>
      </dgm:t>
    </dgm:pt>
    <dgm:pt modelId="{66F32E42-4C0D-46A5-8E37-72D828FAF036}">
      <dgm:prSet phldrT="[Text]"/>
      <dgm:spPr/>
      <dgm:t>
        <a:bodyPr/>
        <a:lstStyle/>
        <a:p>
          <a:r>
            <a:rPr lang="en-US" dirty="0"/>
            <a:t>CO</a:t>
          </a:r>
          <a:r>
            <a:rPr lang="en-US" baseline="-25000" dirty="0"/>
            <a:t>2</a:t>
          </a:r>
          <a:r>
            <a:rPr lang="en-US" dirty="0"/>
            <a:t>-equivalent emissions reduction per year</a:t>
          </a:r>
        </a:p>
      </dgm:t>
    </dgm:pt>
    <dgm:pt modelId="{4B88ADDF-BAD8-4524-B2B8-90AECC80698E}" type="parTrans" cxnId="{A3C05227-5429-4ADE-868D-6682C34181FD}">
      <dgm:prSet/>
      <dgm:spPr/>
      <dgm:t>
        <a:bodyPr/>
        <a:lstStyle/>
        <a:p>
          <a:endParaRPr lang="en-US"/>
        </a:p>
      </dgm:t>
    </dgm:pt>
    <dgm:pt modelId="{00278429-A4AB-44A7-8882-7F697AD1888F}" type="sibTrans" cxnId="{A3C05227-5429-4ADE-868D-6682C34181FD}">
      <dgm:prSet/>
      <dgm:spPr/>
      <dgm:t>
        <a:bodyPr/>
        <a:lstStyle/>
        <a:p>
          <a:endParaRPr lang="en-US"/>
        </a:p>
      </dgm:t>
    </dgm:pt>
    <dgm:pt modelId="{20417FD0-8253-46D8-8520-DF789A884029}" type="pres">
      <dgm:prSet presAssocID="{B37A5103-7051-4DA0-87C3-7BA6232DB829}" presName="Name0" presStyleCnt="0">
        <dgm:presLayoutVars>
          <dgm:chMax val="4"/>
          <dgm:resizeHandles val="exact"/>
        </dgm:presLayoutVars>
      </dgm:prSet>
      <dgm:spPr/>
    </dgm:pt>
    <dgm:pt modelId="{A0EC0375-56A8-4ED6-AC85-99D4A48B163D}" type="pres">
      <dgm:prSet presAssocID="{B37A5103-7051-4DA0-87C3-7BA6232DB829}" presName="ellipse" presStyleLbl="trBgShp" presStyleIdx="0" presStyleCnt="1"/>
      <dgm:spPr/>
    </dgm:pt>
    <dgm:pt modelId="{DB84D578-21AC-42A8-B3DA-7B36816AFA46}" type="pres">
      <dgm:prSet presAssocID="{B37A5103-7051-4DA0-87C3-7BA6232DB829}" presName="arrow1" presStyleLbl="fgShp" presStyleIdx="0" presStyleCnt="1"/>
      <dgm:spPr/>
    </dgm:pt>
    <dgm:pt modelId="{4713ADD5-9594-41E6-A6D0-02E6BABE6FE5}" type="pres">
      <dgm:prSet presAssocID="{B37A5103-7051-4DA0-87C3-7BA6232DB829}" presName="rectangle" presStyleLbl="revTx" presStyleIdx="0" presStyleCnt="1" custScaleX="140967">
        <dgm:presLayoutVars>
          <dgm:bulletEnabled val="1"/>
        </dgm:presLayoutVars>
      </dgm:prSet>
      <dgm:spPr/>
    </dgm:pt>
    <dgm:pt modelId="{9CA0942F-FDCC-4AA2-AD57-8F50551D21A5}" type="pres">
      <dgm:prSet presAssocID="{66F32E42-4C0D-46A5-8E37-72D828FAF036}" presName="item1" presStyleLbl="node1" presStyleIdx="0" presStyleCnt="1" custLinFactNeighborX="12858" custLinFactNeighborY="1074">
        <dgm:presLayoutVars>
          <dgm:bulletEnabled val="1"/>
        </dgm:presLayoutVars>
      </dgm:prSet>
      <dgm:spPr/>
    </dgm:pt>
    <dgm:pt modelId="{65211E10-AC33-417E-A92B-D3D9CB24AA0E}" type="pres">
      <dgm:prSet presAssocID="{B37A5103-7051-4DA0-87C3-7BA6232DB829}" presName="funnel" presStyleLbl="trAlignAcc1" presStyleIdx="0" presStyleCnt="1"/>
      <dgm:spPr/>
    </dgm:pt>
  </dgm:ptLst>
  <dgm:cxnLst>
    <dgm:cxn modelId="{A3C05227-5429-4ADE-868D-6682C34181FD}" srcId="{B37A5103-7051-4DA0-87C3-7BA6232DB829}" destId="{66F32E42-4C0D-46A5-8E37-72D828FAF036}" srcOrd="1" destOrd="0" parTransId="{4B88ADDF-BAD8-4524-B2B8-90AECC80698E}" sibTransId="{00278429-A4AB-44A7-8882-7F697AD1888F}"/>
    <dgm:cxn modelId="{CD70412B-51FB-472D-9692-9CEA696937DE}" srcId="{B37A5103-7051-4DA0-87C3-7BA6232DB829}" destId="{648C3E70-2B4A-472E-AF96-13C460EC5E23}" srcOrd="0" destOrd="0" parTransId="{BD13C800-E59E-4397-846F-4311A18DA665}" sibTransId="{D454A81B-7D45-401B-8CE6-48A97F20002D}"/>
    <dgm:cxn modelId="{E7925A34-6D22-471E-BE15-B03E567CA467}" type="presOf" srcId="{66F32E42-4C0D-46A5-8E37-72D828FAF036}" destId="{4713ADD5-9594-41E6-A6D0-02E6BABE6FE5}" srcOrd="0" destOrd="0" presId="urn:microsoft.com/office/officeart/2005/8/layout/funnel1"/>
    <dgm:cxn modelId="{7518F578-64FD-4E86-ABC8-2DFF6FC277D9}" type="presOf" srcId="{B37A5103-7051-4DA0-87C3-7BA6232DB829}" destId="{20417FD0-8253-46D8-8520-DF789A884029}" srcOrd="0" destOrd="0" presId="urn:microsoft.com/office/officeart/2005/8/layout/funnel1"/>
    <dgm:cxn modelId="{094BCAC9-6F6F-421B-8DF9-FDD905F622C7}" type="presOf" srcId="{648C3E70-2B4A-472E-AF96-13C460EC5E23}" destId="{9CA0942F-FDCC-4AA2-AD57-8F50551D21A5}" srcOrd="0" destOrd="0" presId="urn:microsoft.com/office/officeart/2005/8/layout/funnel1"/>
    <dgm:cxn modelId="{1A90930A-D60C-4FB2-8B47-84F9D9C074F2}" type="presParOf" srcId="{20417FD0-8253-46D8-8520-DF789A884029}" destId="{A0EC0375-56A8-4ED6-AC85-99D4A48B163D}" srcOrd="0" destOrd="0" presId="urn:microsoft.com/office/officeart/2005/8/layout/funnel1"/>
    <dgm:cxn modelId="{6823A3CE-9CE0-466E-92B4-79A36E279D03}" type="presParOf" srcId="{20417FD0-8253-46D8-8520-DF789A884029}" destId="{DB84D578-21AC-42A8-B3DA-7B36816AFA46}" srcOrd="1" destOrd="0" presId="urn:microsoft.com/office/officeart/2005/8/layout/funnel1"/>
    <dgm:cxn modelId="{D5F5A58B-2892-4072-9FA7-6DFB8EC05698}" type="presParOf" srcId="{20417FD0-8253-46D8-8520-DF789A884029}" destId="{4713ADD5-9594-41E6-A6D0-02E6BABE6FE5}" srcOrd="2" destOrd="0" presId="urn:microsoft.com/office/officeart/2005/8/layout/funnel1"/>
    <dgm:cxn modelId="{D260D899-30E2-4411-9933-083CF6259842}" type="presParOf" srcId="{20417FD0-8253-46D8-8520-DF789A884029}" destId="{9CA0942F-FDCC-4AA2-AD57-8F50551D21A5}" srcOrd="3" destOrd="0" presId="urn:microsoft.com/office/officeart/2005/8/layout/funnel1"/>
    <dgm:cxn modelId="{37137204-7CA9-4DB7-91E4-A616993474E1}" type="presParOf" srcId="{20417FD0-8253-46D8-8520-DF789A884029}" destId="{65211E10-AC33-417E-A92B-D3D9CB24AA0E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A1840-C4DD-4E49-BD7C-680943A4DB47}">
      <dsp:nvSpPr>
        <dsp:cNvPr id="0" name=""/>
        <dsp:cNvSpPr/>
      </dsp:nvSpPr>
      <dsp:spPr>
        <a:xfrm>
          <a:off x="0" y="613843"/>
          <a:ext cx="2519999" cy="151199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/>
              <a:latin typeface="+mj-lt"/>
              <a:cs typeface="Calibri" panose="020F0502020204030204" pitchFamily="34" charset="0"/>
            </a:rPr>
            <a:t>Enhance education environment and classrooms atmosphere.</a:t>
          </a:r>
        </a:p>
      </dsp:txBody>
      <dsp:txXfrm>
        <a:off x="0" y="613843"/>
        <a:ext cx="2519999" cy="1511999"/>
      </dsp:txXfrm>
    </dsp:sp>
    <dsp:sp modelId="{133DF819-965E-DD4D-85BC-E6FDC7CCFAFF}">
      <dsp:nvSpPr>
        <dsp:cNvPr id="0" name=""/>
        <dsp:cNvSpPr/>
      </dsp:nvSpPr>
      <dsp:spPr>
        <a:xfrm>
          <a:off x="2771999" y="613843"/>
          <a:ext cx="2519999" cy="1511999"/>
        </a:xfrm>
        <a:prstGeom prst="rect">
          <a:avLst/>
        </a:prstGeom>
        <a:solidFill>
          <a:schemeClr val="accent1">
            <a:shade val="80000"/>
            <a:hueOff val="-125376"/>
            <a:satOff val="-12360"/>
            <a:lumOff val="89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/>
              <a:latin typeface="+mj-lt"/>
              <a:cs typeface="Calibri" panose="020F0502020204030204" pitchFamily="34" charset="0"/>
            </a:rPr>
            <a:t>Provide classrooms with required space heating and cooling in different seasons.</a:t>
          </a:r>
        </a:p>
      </dsp:txBody>
      <dsp:txXfrm>
        <a:off x="2771999" y="613843"/>
        <a:ext cx="2519999" cy="1511999"/>
      </dsp:txXfrm>
    </dsp:sp>
    <dsp:sp modelId="{CB0C6F36-0339-374B-99C3-15F307C975C6}">
      <dsp:nvSpPr>
        <dsp:cNvPr id="0" name=""/>
        <dsp:cNvSpPr/>
      </dsp:nvSpPr>
      <dsp:spPr>
        <a:xfrm>
          <a:off x="5543999" y="613843"/>
          <a:ext cx="2519999" cy="1511999"/>
        </a:xfrm>
        <a:prstGeom prst="rect">
          <a:avLst/>
        </a:prstGeom>
        <a:solidFill>
          <a:schemeClr val="accent1">
            <a:shade val="80000"/>
            <a:hueOff val="-250751"/>
            <a:satOff val="-24720"/>
            <a:lumOff val="17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/>
              <a:latin typeface="+mj-lt"/>
              <a:cs typeface="Calibri" panose="020F0502020204030204" pitchFamily="34" charset="0"/>
            </a:rPr>
            <a:t>Reduce energy consumption of public schools and mitigate greenhouse gas emissions.</a:t>
          </a:r>
        </a:p>
      </dsp:txBody>
      <dsp:txXfrm>
        <a:off x="5543999" y="613843"/>
        <a:ext cx="2519999" cy="1511999"/>
      </dsp:txXfrm>
    </dsp:sp>
    <dsp:sp modelId="{3FD4B734-87CD-4344-81D1-646762BB8225}">
      <dsp:nvSpPr>
        <dsp:cNvPr id="0" name=""/>
        <dsp:cNvSpPr/>
      </dsp:nvSpPr>
      <dsp:spPr>
        <a:xfrm>
          <a:off x="1385999" y="2377842"/>
          <a:ext cx="2519999" cy="1511999"/>
        </a:xfrm>
        <a:prstGeom prst="rect">
          <a:avLst/>
        </a:prstGeom>
        <a:solidFill>
          <a:schemeClr val="accent1">
            <a:shade val="80000"/>
            <a:hueOff val="-376127"/>
            <a:satOff val="-37079"/>
            <a:lumOff val="26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+mj-lt"/>
              <a:cs typeface="Calibri" panose="020F0502020204030204" pitchFamily="34" charset="0"/>
            </a:rPr>
            <a:t>Support and encourage students and local community to use clean energy.</a:t>
          </a:r>
          <a:endParaRPr lang="en-US" sz="1600" b="0" kern="1200" dirty="0">
            <a:effectLst/>
            <a:latin typeface="+mj-lt"/>
            <a:cs typeface="Calibri" panose="020F0502020204030204" pitchFamily="34" charset="0"/>
          </a:endParaRPr>
        </a:p>
      </dsp:txBody>
      <dsp:txXfrm>
        <a:off x="1385999" y="2377842"/>
        <a:ext cx="2519999" cy="1511999"/>
      </dsp:txXfrm>
    </dsp:sp>
    <dsp:sp modelId="{FAF2DF6C-5723-7C4F-86AB-5800CFBBB664}">
      <dsp:nvSpPr>
        <dsp:cNvPr id="0" name=""/>
        <dsp:cNvSpPr/>
      </dsp:nvSpPr>
      <dsp:spPr>
        <a:xfrm>
          <a:off x="4157999" y="2377842"/>
          <a:ext cx="2519999" cy="1511999"/>
        </a:xfrm>
        <a:prstGeom prst="rect">
          <a:avLst/>
        </a:prstGeom>
        <a:solidFill>
          <a:schemeClr val="accent1">
            <a:shade val="80000"/>
            <a:hueOff val="-501502"/>
            <a:satOff val="-49439"/>
            <a:lumOff val="35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/>
              <a:latin typeface="+mj-lt"/>
              <a:cs typeface="Calibri" panose="020F0502020204030204" pitchFamily="34" charset="0"/>
            </a:rPr>
            <a:t>Disseminate the concept of energy and water management for students and the community.</a:t>
          </a:r>
        </a:p>
      </dsp:txBody>
      <dsp:txXfrm>
        <a:off x="4157999" y="2377842"/>
        <a:ext cx="2519999" cy="1511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1E451-9322-0540-8567-81FC02E74FA7}">
      <dsp:nvSpPr>
        <dsp:cNvPr id="0" name=""/>
        <dsp:cNvSpPr/>
      </dsp:nvSpPr>
      <dsp:spPr>
        <a:xfrm rot="5400000">
          <a:off x="908897" y="775482"/>
          <a:ext cx="1338127" cy="222661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FC8D8-D8CE-0F42-BF1F-B0115B79B5B2}">
      <dsp:nvSpPr>
        <dsp:cNvPr id="0" name=""/>
        <dsp:cNvSpPr/>
      </dsp:nvSpPr>
      <dsp:spPr>
        <a:xfrm>
          <a:off x="685530" y="1440760"/>
          <a:ext cx="2010199" cy="1762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Stage 1</a:t>
          </a:r>
          <a:endParaRPr lang="en-US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stem Font Regular"/>
            <a:buChar char="–"/>
          </a:pPr>
          <a:r>
            <a:rPr lang="en-US" sz="1600" kern="1200" dirty="0"/>
            <a:t>Energy Assessments, HVAC &amp; PV Designs and Economic analysis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solidFill>
              <a:schemeClr val="tx2"/>
            </a:solidFill>
          </a:endParaRPr>
        </a:p>
      </dsp:txBody>
      <dsp:txXfrm>
        <a:off x="685530" y="1440760"/>
        <a:ext cx="2010199" cy="1762057"/>
      </dsp:txXfrm>
    </dsp:sp>
    <dsp:sp modelId="{F818F861-D1BC-624B-8C29-B4E3F58817CD}">
      <dsp:nvSpPr>
        <dsp:cNvPr id="0" name=""/>
        <dsp:cNvSpPr/>
      </dsp:nvSpPr>
      <dsp:spPr>
        <a:xfrm>
          <a:off x="2316446" y="611556"/>
          <a:ext cx="379282" cy="379282"/>
        </a:xfrm>
        <a:prstGeom prst="triangle">
          <a:avLst>
            <a:gd name="adj" fmla="val 100000"/>
          </a:avLst>
        </a:prstGeom>
        <a:solidFill>
          <a:schemeClr val="accent1">
            <a:shade val="80000"/>
            <a:hueOff val="-125376"/>
            <a:satOff val="-12360"/>
            <a:lumOff val="8945"/>
            <a:alphaOff val="0"/>
          </a:schemeClr>
        </a:solidFill>
        <a:ln w="25400" cap="flat" cmpd="sng" algn="ctr">
          <a:solidFill>
            <a:schemeClr val="accent1">
              <a:shade val="80000"/>
              <a:hueOff val="-125376"/>
              <a:satOff val="-12360"/>
              <a:lumOff val="89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BEFAB-3407-1241-9566-0DB8723DAC0E}">
      <dsp:nvSpPr>
        <dsp:cNvPr id="0" name=""/>
        <dsp:cNvSpPr/>
      </dsp:nvSpPr>
      <dsp:spPr>
        <a:xfrm rot="5400000">
          <a:off x="3369773" y="166536"/>
          <a:ext cx="1338127" cy="222661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-250751"/>
            <a:satOff val="-24720"/>
            <a:lumOff val="17889"/>
            <a:alphaOff val="0"/>
          </a:schemeClr>
        </a:solidFill>
        <a:ln w="25400" cap="flat" cmpd="sng" algn="ctr">
          <a:solidFill>
            <a:schemeClr val="accent1">
              <a:shade val="80000"/>
              <a:hueOff val="-250751"/>
              <a:satOff val="-24720"/>
              <a:lumOff val="178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9FFF1-1697-9B44-BC89-D5221D159B18}">
      <dsp:nvSpPr>
        <dsp:cNvPr id="0" name=""/>
        <dsp:cNvSpPr/>
      </dsp:nvSpPr>
      <dsp:spPr>
        <a:xfrm>
          <a:off x="3146406" y="831814"/>
          <a:ext cx="2010199" cy="1762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Stage 2</a:t>
          </a:r>
          <a:endParaRPr lang="en-US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stem Font Regular"/>
            <a:buChar char="–"/>
          </a:pPr>
          <a:r>
            <a:rPr lang="en-US" sz="1600" kern="1200"/>
            <a:t>Measures Selection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stem Font Regular"/>
            <a:buChar char="–"/>
          </a:pPr>
          <a:r>
            <a:rPr lang="en-US" sz="1600" kern="1200"/>
            <a:t>Bidding</a:t>
          </a:r>
          <a:endParaRPr lang="en-US" sz="1600" kern="1200" dirty="0"/>
        </a:p>
      </dsp:txBody>
      <dsp:txXfrm>
        <a:off x="3146406" y="831814"/>
        <a:ext cx="2010199" cy="1762057"/>
      </dsp:txXfrm>
    </dsp:sp>
    <dsp:sp modelId="{809047ED-F56F-4349-A8D4-E87A4131BE3B}">
      <dsp:nvSpPr>
        <dsp:cNvPr id="0" name=""/>
        <dsp:cNvSpPr/>
      </dsp:nvSpPr>
      <dsp:spPr>
        <a:xfrm>
          <a:off x="4777322" y="2610"/>
          <a:ext cx="379282" cy="379282"/>
        </a:xfrm>
        <a:prstGeom prst="triangle">
          <a:avLst>
            <a:gd name="adj" fmla="val 100000"/>
          </a:avLst>
        </a:prstGeom>
        <a:solidFill>
          <a:schemeClr val="accent1">
            <a:shade val="80000"/>
            <a:hueOff val="-376127"/>
            <a:satOff val="-37079"/>
            <a:lumOff val="26834"/>
            <a:alphaOff val="0"/>
          </a:schemeClr>
        </a:solidFill>
        <a:ln w="25400" cap="flat" cmpd="sng" algn="ctr">
          <a:solidFill>
            <a:schemeClr val="accent1">
              <a:shade val="80000"/>
              <a:hueOff val="-376127"/>
              <a:satOff val="-37079"/>
              <a:lumOff val="268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8DC73-4947-7645-8BC5-122F2B8D5F90}">
      <dsp:nvSpPr>
        <dsp:cNvPr id="0" name=""/>
        <dsp:cNvSpPr/>
      </dsp:nvSpPr>
      <dsp:spPr>
        <a:xfrm rot="5400000">
          <a:off x="5830649" y="-442409"/>
          <a:ext cx="1338127" cy="222661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-501502"/>
            <a:satOff val="-49439"/>
            <a:lumOff val="35779"/>
            <a:alphaOff val="0"/>
          </a:schemeClr>
        </a:solidFill>
        <a:ln w="25400" cap="flat" cmpd="sng" algn="ctr">
          <a:solidFill>
            <a:schemeClr val="accent1">
              <a:shade val="80000"/>
              <a:hueOff val="-501502"/>
              <a:satOff val="-49439"/>
              <a:lumOff val="357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F0A15-F679-D346-8CF8-8B4B39D830D1}">
      <dsp:nvSpPr>
        <dsp:cNvPr id="0" name=""/>
        <dsp:cNvSpPr/>
      </dsp:nvSpPr>
      <dsp:spPr>
        <a:xfrm>
          <a:off x="5607283" y="222867"/>
          <a:ext cx="2010199" cy="1762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Stage 3</a:t>
          </a:r>
          <a:endParaRPr lang="en-US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00000"/>
            <a:buFont typeface="System Font Regular"/>
            <a:buChar char="–"/>
          </a:pPr>
          <a:r>
            <a:rPr lang="en-US" sz="1600" kern="1200"/>
            <a:t>Implementation via local contractors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solidFill>
              <a:schemeClr val="tx2"/>
            </a:solidFill>
          </a:endParaRPr>
        </a:p>
      </dsp:txBody>
      <dsp:txXfrm>
        <a:off x="5607283" y="222867"/>
        <a:ext cx="2010199" cy="1762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C0375-56A8-4ED6-AC85-99D4A48B163D}">
      <dsp:nvSpPr>
        <dsp:cNvPr id="0" name=""/>
        <dsp:cNvSpPr/>
      </dsp:nvSpPr>
      <dsp:spPr>
        <a:xfrm>
          <a:off x="1432734" y="172323"/>
          <a:ext cx="3419951" cy="118770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4D578-21AC-42A8-B3DA-7B36816AFA46}">
      <dsp:nvSpPr>
        <dsp:cNvPr id="0" name=""/>
        <dsp:cNvSpPr/>
      </dsp:nvSpPr>
      <dsp:spPr>
        <a:xfrm>
          <a:off x="2816621" y="3080607"/>
          <a:ext cx="662781" cy="42418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3ADD5-9594-41E6-A6D0-02E6BABE6FE5}">
      <dsp:nvSpPr>
        <dsp:cNvPr id="0" name=""/>
        <dsp:cNvSpPr/>
      </dsp:nvSpPr>
      <dsp:spPr>
        <a:xfrm>
          <a:off x="905685" y="3419951"/>
          <a:ext cx="4484653" cy="795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</a:t>
          </a:r>
          <a:r>
            <a:rPr lang="en-US" sz="1800" kern="1200" baseline="-25000" dirty="0"/>
            <a:t>2</a:t>
          </a:r>
          <a:r>
            <a:rPr lang="en-US" sz="1800" kern="1200" dirty="0"/>
            <a:t>-equivalent emissions reduction per year</a:t>
          </a:r>
        </a:p>
      </dsp:txBody>
      <dsp:txXfrm>
        <a:off x="905685" y="3419951"/>
        <a:ext cx="4484653" cy="795337"/>
      </dsp:txXfrm>
    </dsp:sp>
    <dsp:sp modelId="{9CA0942F-FDCC-4AA2-AD57-8F50551D21A5}">
      <dsp:nvSpPr>
        <dsp:cNvPr id="0" name=""/>
        <dsp:cNvSpPr/>
      </dsp:nvSpPr>
      <dsp:spPr>
        <a:xfrm>
          <a:off x="2193623" y="258532"/>
          <a:ext cx="1855787" cy="1855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84 tons </a:t>
          </a:r>
        </a:p>
      </dsp:txBody>
      <dsp:txXfrm>
        <a:off x="2465397" y="530306"/>
        <a:ext cx="1312239" cy="1312239"/>
      </dsp:txXfrm>
    </dsp:sp>
    <dsp:sp modelId="{65211E10-AC33-417E-A92B-D3D9CB24AA0E}">
      <dsp:nvSpPr>
        <dsp:cNvPr id="0" name=""/>
        <dsp:cNvSpPr/>
      </dsp:nvSpPr>
      <dsp:spPr>
        <a:xfrm>
          <a:off x="1292224" y="26511"/>
          <a:ext cx="3711575" cy="296926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6D75A83-B0A0-F941-9E84-37C674E8AF5E}" type="datetimeFigureOut">
              <a:rPr lang="en-US" smtClean="0"/>
              <a:t>03/23/22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42C75D0-4E5A-B147-9DD3-9A65C28A7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64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451F39B-BE8A-F84A-9EC6-B803D69CDF81}" type="datetimeFigureOut">
              <a:rPr lang="en-US" smtClean="0"/>
              <a:t>03/23/22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E00E55C-1D1D-4F47-9F17-CF18EB29C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54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E55C-1D1D-4F47-9F17-CF18EB29C2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58394"/>
            <a:ext cx="7772400" cy="147002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16811"/>
            <a:ext cx="6400800" cy="15359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8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8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48847"/>
            <a:ext cx="2057400" cy="5277316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48847"/>
            <a:ext cx="6019800" cy="5277316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7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067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19946"/>
            <a:ext cx="6400800" cy="13608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meetMED-fullcolor-WE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504" y="-232953"/>
            <a:ext cx="5863464" cy="229010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94440" y="202882"/>
            <a:ext cx="675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189A3A"/>
                </a:solidFill>
                <a:latin typeface="Arial"/>
                <a:cs typeface="Arial"/>
              </a:rPr>
              <a:t>Mitigation Enabling Energy Transition in the </a:t>
            </a:r>
            <a:r>
              <a:rPr lang="en-US" sz="1400" b="1" dirty="0" err="1">
                <a:solidFill>
                  <a:srgbClr val="189A3A"/>
                </a:solidFill>
                <a:latin typeface="Arial"/>
                <a:cs typeface="Arial"/>
              </a:rPr>
              <a:t>MEDiterranean</a:t>
            </a:r>
            <a:r>
              <a:rPr lang="en-US" sz="1400" b="1" dirty="0">
                <a:solidFill>
                  <a:srgbClr val="189A3A"/>
                </a:solidFill>
                <a:latin typeface="Arial"/>
                <a:cs typeface="Arial"/>
              </a:rPr>
              <a:t> region – Phase II </a:t>
            </a:r>
            <a:endParaRPr lang="en-US" sz="1400" b="1" dirty="0">
              <a:solidFill>
                <a:srgbClr val="189A3A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161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067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19946"/>
            <a:ext cx="6400800" cy="13608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meetMED-fullcolor-WE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504" y="-232953"/>
            <a:ext cx="5863464" cy="229010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94440" y="202882"/>
            <a:ext cx="675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189A3A"/>
                </a:solidFill>
                <a:latin typeface="Arial"/>
                <a:cs typeface="Arial"/>
              </a:rPr>
              <a:t>Mitigation Enabling Energy Transition in the </a:t>
            </a:r>
            <a:r>
              <a:rPr lang="en-US" sz="1400" b="1" dirty="0" err="1">
                <a:solidFill>
                  <a:srgbClr val="189A3A"/>
                </a:solidFill>
                <a:latin typeface="Arial"/>
                <a:cs typeface="Arial"/>
              </a:rPr>
              <a:t>MEDiterranean</a:t>
            </a:r>
            <a:r>
              <a:rPr lang="en-US" sz="1400" b="1" dirty="0">
                <a:solidFill>
                  <a:srgbClr val="189A3A"/>
                </a:solidFill>
                <a:latin typeface="Arial"/>
                <a:cs typeface="Arial"/>
              </a:rPr>
              <a:t> region – Phase II </a:t>
            </a:r>
            <a:endParaRPr lang="en-US" sz="1400" b="1" dirty="0">
              <a:solidFill>
                <a:srgbClr val="189A3A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740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4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4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18877"/>
            <a:ext cx="4038600" cy="40072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18877"/>
            <a:ext cx="4038600" cy="40072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6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3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4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3008313" cy="1162050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68363"/>
            <a:ext cx="5111750" cy="5028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30412"/>
            <a:ext cx="3008313" cy="38661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/>
              <a:t>Click to edit Master text styles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3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0995"/>
            <a:ext cx="5486400" cy="36065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/>
              <a:t>Click to edit Master text styles</a:t>
            </a: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3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6479" y="614"/>
            <a:ext cx="9150479" cy="643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611" y="-65513"/>
            <a:ext cx="1816728" cy="7095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63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88737"/>
            <a:ext cx="8229600" cy="3863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B7AF10-288E-486E-A9D8-2C6FCAA60A34}"/>
              </a:ext>
            </a:extLst>
          </p:cNvPr>
          <p:cNvSpPr txBox="1"/>
          <p:nvPr userDrawn="1"/>
        </p:nvSpPr>
        <p:spPr>
          <a:xfrm>
            <a:off x="545504" y="376673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Proxima Nova Extra Bold"/>
              </a:rPr>
              <a:t>Phase II</a:t>
            </a:r>
          </a:p>
        </p:txBody>
      </p:sp>
    </p:spTree>
    <p:extLst>
      <p:ext uri="{BB962C8B-B14F-4D97-AF65-F5344CB8AC3E}">
        <p14:creationId xmlns:p14="http://schemas.microsoft.com/office/powerpoint/2010/main" val="299473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8224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8224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8224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8224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8224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220589"/>
            <a:ext cx="9150479" cy="643437"/>
          </a:xfrm>
          <a:prstGeom prst="rect">
            <a:avLst/>
          </a:prstGeom>
          <a:solidFill>
            <a:srgbClr val="189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meetMED-white-WE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13" y="6141502"/>
            <a:ext cx="1816729" cy="709564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107951" y="6327282"/>
            <a:ext cx="1671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www.meetmed.org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05200" y="636931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206EC-A050-4025-83C0-1E8A304A09B2}"/>
              </a:ext>
            </a:extLst>
          </p:cNvPr>
          <p:cNvSpPr txBox="1"/>
          <p:nvPr userDrawn="1"/>
        </p:nvSpPr>
        <p:spPr>
          <a:xfrm>
            <a:off x="719432" y="6587027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Proxima Nova Extra Bold"/>
              </a:rPr>
              <a:t>Phase II</a:t>
            </a:r>
          </a:p>
        </p:txBody>
      </p:sp>
    </p:spTree>
    <p:extLst>
      <p:ext uri="{BB962C8B-B14F-4D97-AF65-F5344CB8AC3E}">
        <p14:creationId xmlns:p14="http://schemas.microsoft.com/office/powerpoint/2010/main" val="116014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000" b="1" kern="1200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220589"/>
            <a:ext cx="9150479" cy="643437"/>
          </a:xfrm>
          <a:prstGeom prst="rect">
            <a:avLst/>
          </a:prstGeom>
          <a:solidFill>
            <a:srgbClr val="189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meetMED-white-WE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13" y="6141502"/>
            <a:ext cx="1816729" cy="709564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107951" y="6327282"/>
            <a:ext cx="1671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www.meetmed.org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05200" y="636931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206EC-A050-4025-83C0-1E8A304A09B2}"/>
              </a:ext>
            </a:extLst>
          </p:cNvPr>
          <p:cNvSpPr txBox="1"/>
          <p:nvPr userDrawn="1"/>
        </p:nvSpPr>
        <p:spPr>
          <a:xfrm>
            <a:off x="719432" y="6587027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Proxima Nova Extra Bold"/>
              </a:rPr>
              <a:t>Phase II</a:t>
            </a:r>
          </a:p>
        </p:txBody>
      </p:sp>
    </p:spTree>
    <p:extLst>
      <p:ext uri="{BB962C8B-B14F-4D97-AF65-F5344CB8AC3E}">
        <p14:creationId xmlns:p14="http://schemas.microsoft.com/office/powerpoint/2010/main" val="396451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000" b="1" kern="1200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4">
            <a:extLst>
              <a:ext uri="{FF2B5EF4-FFF2-40B4-BE49-F238E27FC236}">
                <a16:creationId xmlns:a16="http://schemas.microsoft.com/office/drawing/2014/main" id="{88009E13-3940-4DDD-A26F-7825BA6884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9491"/>
          <a:stretch/>
        </p:blipFill>
        <p:spPr>
          <a:xfrm>
            <a:off x="0" y="640080"/>
            <a:ext cx="9155117" cy="6268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13" y="1100245"/>
            <a:ext cx="9008988" cy="125529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53063"/>
                </a:solidFill>
                <a:latin typeface="ProximaNova-Extrabld"/>
              </a:rPr>
              <a:t>A2.2: Concerted Actions on Energy Efficiency in Buildings</a:t>
            </a:r>
            <a:br>
              <a:rPr lang="en-US" sz="2400" dirty="0">
                <a:solidFill>
                  <a:srgbClr val="053063"/>
                </a:solidFill>
                <a:latin typeface="ProximaNova-Extrabld"/>
              </a:rPr>
            </a:br>
            <a:br>
              <a:rPr lang="en-US" sz="2400" dirty="0">
                <a:solidFill>
                  <a:srgbClr val="053063"/>
                </a:solidFill>
                <a:latin typeface="ProximaNova-Extrabld"/>
              </a:rPr>
            </a:br>
            <a:r>
              <a:rPr lang="en-US" sz="2000" dirty="0">
                <a:solidFill>
                  <a:srgbClr val="053063"/>
                </a:solidFill>
                <a:latin typeface="ProximaNova-Extrabld"/>
              </a:rPr>
              <a:t>TWG2: Building Renovation</a:t>
            </a:r>
            <a:endParaRPr lang="en-US" sz="2000" dirty="0">
              <a:solidFill>
                <a:schemeClr val="accent1"/>
              </a:solidFill>
              <a:latin typeface="ProximaNova-Regular"/>
              <a:ea typeface="+mn-ea"/>
            </a:endParaRPr>
          </a:p>
        </p:txBody>
      </p:sp>
      <p:pic>
        <p:nvPicPr>
          <p:cNvPr id="4" name="Picture 3" descr="meetMED_EU_fund_150dpi_3.png">
            <a:extLst>
              <a:ext uri="{FF2B5EF4-FFF2-40B4-BE49-F238E27FC236}">
                <a16:creationId xmlns:a16="http://schemas.microsoft.com/office/drawing/2014/main" id="{AB378831-7E3F-4195-876A-EFEFAC413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937" y="5422955"/>
            <a:ext cx="877824" cy="920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3" y="5519628"/>
            <a:ext cx="1935804" cy="635491"/>
          </a:xfrm>
          <a:prstGeom prst="rect">
            <a:avLst/>
          </a:prstGeom>
        </p:spPr>
      </p:pic>
      <p:pic>
        <p:nvPicPr>
          <p:cNvPr id="6" name="Picture 5" descr="cid:LatestLogo_efeba213-57d5-42bd-b68f-a60b348a4d6d.png">
            <a:extLst>
              <a:ext uri="{FF2B5EF4-FFF2-40B4-BE49-F238E27FC236}">
                <a16:creationId xmlns:a16="http://schemas.microsoft.com/office/drawing/2014/main" id="{EDD3990C-E315-40AC-8344-C5A9B4C30F0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22" y="5302923"/>
            <a:ext cx="999571" cy="11605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BDF348E-00CD-4283-ADA6-F4BAA86DD65A}"/>
              </a:ext>
            </a:extLst>
          </p:cNvPr>
          <p:cNvSpPr txBox="1">
            <a:spLocks/>
          </p:cNvSpPr>
          <p:nvPr/>
        </p:nvSpPr>
        <p:spPr>
          <a:xfrm>
            <a:off x="335605" y="2586869"/>
            <a:ext cx="8472790" cy="1371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Case Study: Promoting Energy Efficient Technologies through Good Practices in Public Buildings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53063"/>
                </a:solidFill>
                <a:latin typeface="ProximaNova-Regular"/>
                <a:ea typeface="+mn-ea"/>
              </a:rPr>
              <a:t>March 29</a:t>
            </a:r>
            <a:r>
              <a:rPr lang="en-US" sz="1800" dirty="0">
                <a:solidFill>
                  <a:srgbClr val="053063"/>
                </a:solidFill>
                <a:latin typeface="ProximaNova-Regular"/>
                <a:ea typeface="+mn-ea"/>
              </a:rPr>
              <a:t>th</a:t>
            </a:r>
            <a:r>
              <a:rPr lang="en-US" sz="2000" dirty="0">
                <a:solidFill>
                  <a:srgbClr val="053063"/>
                </a:solidFill>
                <a:latin typeface="ProximaNova-Regular"/>
                <a:ea typeface="+mn-ea"/>
              </a:rPr>
              <a:t>, 2022 </a:t>
            </a:r>
          </a:p>
        </p:txBody>
      </p:sp>
      <p:sp>
        <p:nvSpPr>
          <p:cNvPr id="10" name="Rettangolo 12">
            <a:extLst>
              <a:ext uri="{FF2B5EF4-FFF2-40B4-BE49-F238E27FC236}">
                <a16:creationId xmlns:a16="http://schemas.microsoft.com/office/drawing/2014/main" id="{9EB7A934-BD83-4408-A405-F036F2FCD9C5}"/>
              </a:ext>
            </a:extLst>
          </p:cNvPr>
          <p:cNvSpPr/>
          <p:nvPr/>
        </p:nvSpPr>
        <p:spPr>
          <a:xfrm>
            <a:off x="0" y="6602278"/>
            <a:ext cx="9144000" cy="263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C4D6D-2750-49F8-99BE-202A1EB3D957}"/>
              </a:ext>
            </a:extLst>
          </p:cNvPr>
          <p:cNvSpPr txBox="1"/>
          <p:nvPr/>
        </p:nvSpPr>
        <p:spPr>
          <a:xfrm>
            <a:off x="605646" y="4159188"/>
            <a:ext cx="7903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ProximaNova-Regular"/>
              </a:rPr>
              <a:t>Mohammad Musleh, Energy Specialist, RSS/NERC</a:t>
            </a:r>
            <a:br>
              <a:rPr lang="en-US" sz="2400" b="1" dirty="0">
                <a:solidFill>
                  <a:schemeClr val="accent1"/>
                </a:solidFill>
                <a:latin typeface="ProximaNova-Regular"/>
              </a:rPr>
            </a:br>
            <a:r>
              <a:rPr lang="en-US" sz="2400" b="1" dirty="0">
                <a:solidFill>
                  <a:schemeClr val="accent1"/>
                </a:solidFill>
                <a:latin typeface="ProximaNova-Regular"/>
              </a:rPr>
              <a:t>Jordan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35144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64B95A-30FC-DD44-BA28-90197B94F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91"/>
          <a:stretch/>
        </p:blipFill>
        <p:spPr>
          <a:xfrm>
            <a:off x="0" y="650929"/>
            <a:ext cx="9155117" cy="620707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F1C9195-7387-7F45-A984-43D2C8DC6727}"/>
              </a:ext>
            </a:extLst>
          </p:cNvPr>
          <p:cNvSpPr/>
          <p:nvPr/>
        </p:nvSpPr>
        <p:spPr>
          <a:xfrm>
            <a:off x="0" y="635430"/>
            <a:ext cx="9144000" cy="5279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E5B3F3-0614-564A-8D41-7148B626CBB7}"/>
              </a:ext>
            </a:extLst>
          </p:cNvPr>
          <p:cNvSpPr txBox="1"/>
          <p:nvPr/>
        </p:nvSpPr>
        <p:spPr>
          <a:xfrm>
            <a:off x="577757" y="573439"/>
            <a:ext cx="788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Concerted Action on Buildings </a:t>
            </a:r>
            <a:endParaRPr lang="it-IT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B33719-A444-CC47-A041-838EFA9E7F72}"/>
              </a:ext>
            </a:extLst>
          </p:cNvPr>
          <p:cNvSpPr/>
          <p:nvPr/>
        </p:nvSpPr>
        <p:spPr>
          <a:xfrm>
            <a:off x="0" y="6602278"/>
            <a:ext cx="9144000" cy="263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5C3C0E8-632C-B44C-B9D7-2D180D906ADE}"/>
              </a:ext>
            </a:extLst>
          </p:cNvPr>
          <p:cNvSpPr/>
          <p:nvPr/>
        </p:nvSpPr>
        <p:spPr>
          <a:xfrm>
            <a:off x="7763320" y="134554"/>
            <a:ext cx="1113295" cy="29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5D6EA9-A9FE-4D40-A2F2-8663F3FAFBED}"/>
              </a:ext>
            </a:extLst>
          </p:cNvPr>
          <p:cNvSpPr txBox="1"/>
          <p:nvPr/>
        </p:nvSpPr>
        <p:spPr>
          <a:xfrm>
            <a:off x="432277" y="837784"/>
            <a:ext cx="14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29 March 2022</a:t>
            </a:r>
          </a:p>
        </p:txBody>
      </p:sp>
      <p:pic>
        <p:nvPicPr>
          <p:cNvPr id="15" name="Picture 2" descr="C:\Users\poggim\Desktop\download-1915749__340.png">
            <a:extLst>
              <a:ext uri="{FF2B5EF4-FFF2-40B4-BE49-F238E27FC236}">
                <a16:creationId xmlns:a16="http://schemas.microsoft.com/office/drawing/2014/main" id="{D567D0F9-614E-5044-AC9A-34D8CE66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65" y="6179825"/>
            <a:ext cx="597708" cy="5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DDE0965-A2E5-4498-A539-4C47955088E1}"/>
              </a:ext>
            </a:extLst>
          </p:cNvPr>
          <p:cNvSpPr/>
          <p:nvPr/>
        </p:nvSpPr>
        <p:spPr>
          <a:xfrm>
            <a:off x="879598" y="1736964"/>
            <a:ext cx="78175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b="1" dirty="0"/>
              <a:t>Installing thermal insulation for external walls and roofs, double glaze with PVC frame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19AC0FE-C4C4-4C3F-9A0B-68C44D350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938440"/>
              </p:ext>
            </p:extLst>
          </p:nvPr>
        </p:nvGraphicFramePr>
        <p:xfrm>
          <a:off x="505319" y="2524270"/>
          <a:ext cx="7997282" cy="2699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8507">
                  <a:extLst>
                    <a:ext uri="{9D8B030D-6E8A-4147-A177-3AD203B41FA5}">
                      <a16:colId xmlns:a16="http://schemas.microsoft.com/office/drawing/2014/main" val="794149023"/>
                    </a:ext>
                  </a:extLst>
                </a:gridCol>
                <a:gridCol w="5518775">
                  <a:extLst>
                    <a:ext uri="{9D8B030D-6E8A-4147-A177-3AD203B41FA5}">
                      <a16:colId xmlns:a16="http://schemas.microsoft.com/office/drawing/2014/main" val="145509674"/>
                    </a:ext>
                  </a:extLst>
                </a:gridCol>
              </a:tblGrid>
              <a:tr h="412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Component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613" marR="1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Saving measure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613" marR="13613" marT="0" marB="0" anchor="ctr"/>
                </a:tc>
                <a:extLst>
                  <a:ext uri="{0D108BD9-81ED-4DB2-BD59-A6C34878D82A}">
                    <a16:rowId xmlns:a16="http://schemas.microsoft.com/office/drawing/2014/main" val="122918994"/>
                  </a:ext>
                </a:extLst>
              </a:tr>
              <a:tr h="723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External walls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613" marR="1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Installing Polystyrene insulation panels (5 cm thickness) with gypsum boards as a covering material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613" marR="13613" marT="0" marB="0" anchor="ctr"/>
                </a:tc>
                <a:extLst>
                  <a:ext uri="{0D108BD9-81ED-4DB2-BD59-A6C34878D82A}">
                    <a16:rowId xmlns:a16="http://schemas.microsoft.com/office/drawing/2014/main" val="3706442411"/>
                  </a:ext>
                </a:extLst>
              </a:tr>
              <a:tr h="645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Roof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613" marR="1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Installing Polystyrene insulation panels (5 cm thickness) with tiles as a covering material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613" marR="13613" marT="0" marB="0" anchor="ctr"/>
                </a:tc>
                <a:extLst>
                  <a:ext uri="{0D108BD9-81ED-4DB2-BD59-A6C34878D82A}">
                    <a16:rowId xmlns:a16="http://schemas.microsoft.com/office/drawing/2014/main" val="2834006737"/>
                  </a:ext>
                </a:extLst>
              </a:tr>
              <a:tr h="616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Windows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613" marR="13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Replacing the existing windows with double glaze with PVC frame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613" marR="13613" marT="0" marB="0" anchor="ctr"/>
                </a:tc>
                <a:extLst>
                  <a:ext uri="{0D108BD9-81ED-4DB2-BD59-A6C34878D82A}">
                    <a16:rowId xmlns:a16="http://schemas.microsoft.com/office/drawing/2014/main" val="896667262"/>
                  </a:ext>
                </a:extLst>
              </a:tr>
              <a:tr h="30200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613" marR="1361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20488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185846E-0FA7-4CED-94A7-61CF1132DBEE}"/>
              </a:ext>
            </a:extLst>
          </p:cNvPr>
          <p:cNvSpPr/>
          <p:nvPr/>
        </p:nvSpPr>
        <p:spPr>
          <a:xfrm>
            <a:off x="577757" y="1292429"/>
            <a:ext cx="392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Selected Energy Efficiency Measures</a:t>
            </a:r>
          </a:p>
        </p:txBody>
      </p:sp>
    </p:spTree>
    <p:extLst>
      <p:ext uri="{BB962C8B-B14F-4D97-AF65-F5344CB8AC3E}">
        <p14:creationId xmlns:p14="http://schemas.microsoft.com/office/powerpoint/2010/main" val="1924487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64B95A-30FC-DD44-BA28-90197B94F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91"/>
          <a:stretch/>
        </p:blipFill>
        <p:spPr>
          <a:xfrm>
            <a:off x="0" y="650929"/>
            <a:ext cx="9155117" cy="620707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F1C9195-7387-7F45-A984-43D2C8DC6727}"/>
              </a:ext>
            </a:extLst>
          </p:cNvPr>
          <p:cNvSpPr/>
          <p:nvPr/>
        </p:nvSpPr>
        <p:spPr>
          <a:xfrm>
            <a:off x="0" y="635430"/>
            <a:ext cx="9144000" cy="5279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E5B3F3-0614-564A-8D41-7148B626CBB7}"/>
              </a:ext>
            </a:extLst>
          </p:cNvPr>
          <p:cNvSpPr txBox="1"/>
          <p:nvPr/>
        </p:nvSpPr>
        <p:spPr>
          <a:xfrm>
            <a:off x="577757" y="573439"/>
            <a:ext cx="788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Concerted Action on Buildings </a:t>
            </a:r>
            <a:endParaRPr lang="it-IT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B33719-A444-CC47-A041-838EFA9E7F72}"/>
              </a:ext>
            </a:extLst>
          </p:cNvPr>
          <p:cNvSpPr/>
          <p:nvPr/>
        </p:nvSpPr>
        <p:spPr>
          <a:xfrm>
            <a:off x="0" y="6602278"/>
            <a:ext cx="9144000" cy="263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5C3C0E8-632C-B44C-B9D7-2D180D906ADE}"/>
              </a:ext>
            </a:extLst>
          </p:cNvPr>
          <p:cNvSpPr/>
          <p:nvPr/>
        </p:nvSpPr>
        <p:spPr>
          <a:xfrm>
            <a:off x="7763320" y="134554"/>
            <a:ext cx="1113295" cy="29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5D6EA9-A9FE-4D40-A2F2-8663F3FAFBED}"/>
              </a:ext>
            </a:extLst>
          </p:cNvPr>
          <p:cNvSpPr txBox="1"/>
          <p:nvPr/>
        </p:nvSpPr>
        <p:spPr>
          <a:xfrm>
            <a:off x="432277" y="837784"/>
            <a:ext cx="14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29 March 2022</a:t>
            </a:r>
          </a:p>
        </p:txBody>
      </p:sp>
      <p:pic>
        <p:nvPicPr>
          <p:cNvPr id="15" name="Picture 2" descr="C:\Users\poggim\Desktop\download-1915749__340.png">
            <a:extLst>
              <a:ext uri="{FF2B5EF4-FFF2-40B4-BE49-F238E27FC236}">
                <a16:creationId xmlns:a16="http://schemas.microsoft.com/office/drawing/2014/main" id="{D567D0F9-614E-5044-AC9A-34D8CE66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65" y="6179825"/>
            <a:ext cx="597708" cy="5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DDE0965-A2E5-4498-A539-4C47955088E1}"/>
              </a:ext>
            </a:extLst>
          </p:cNvPr>
          <p:cNvSpPr/>
          <p:nvPr/>
        </p:nvSpPr>
        <p:spPr>
          <a:xfrm>
            <a:off x="879598" y="1736964"/>
            <a:ext cx="78175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b="1" dirty="0"/>
              <a:t>Installing thermal insulation for external walls and roofs, double glaze with PVC frame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85846E-0FA7-4CED-94A7-61CF1132DBEE}"/>
              </a:ext>
            </a:extLst>
          </p:cNvPr>
          <p:cNvSpPr/>
          <p:nvPr/>
        </p:nvSpPr>
        <p:spPr>
          <a:xfrm>
            <a:off x="577757" y="1292429"/>
            <a:ext cx="392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Selected Energy Efficiency Measures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B3F43-137A-4DC9-AFB0-C99426AB5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384" y="2383908"/>
            <a:ext cx="6717231" cy="36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99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64B95A-30FC-DD44-BA28-90197B94F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91"/>
          <a:stretch/>
        </p:blipFill>
        <p:spPr>
          <a:xfrm>
            <a:off x="0" y="650929"/>
            <a:ext cx="9155117" cy="620707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F1C9195-7387-7F45-A984-43D2C8DC6727}"/>
              </a:ext>
            </a:extLst>
          </p:cNvPr>
          <p:cNvSpPr/>
          <p:nvPr/>
        </p:nvSpPr>
        <p:spPr>
          <a:xfrm>
            <a:off x="0" y="635430"/>
            <a:ext cx="9144000" cy="5279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E5B3F3-0614-564A-8D41-7148B626CBB7}"/>
              </a:ext>
            </a:extLst>
          </p:cNvPr>
          <p:cNvSpPr txBox="1"/>
          <p:nvPr/>
        </p:nvSpPr>
        <p:spPr>
          <a:xfrm>
            <a:off x="577757" y="573439"/>
            <a:ext cx="788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Concerted Action on Buildings </a:t>
            </a:r>
            <a:endParaRPr lang="it-IT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B33719-A444-CC47-A041-838EFA9E7F72}"/>
              </a:ext>
            </a:extLst>
          </p:cNvPr>
          <p:cNvSpPr/>
          <p:nvPr/>
        </p:nvSpPr>
        <p:spPr>
          <a:xfrm>
            <a:off x="0" y="6602278"/>
            <a:ext cx="9144000" cy="263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5C3C0E8-632C-B44C-B9D7-2D180D906ADE}"/>
              </a:ext>
            </a:extLst>
          </p:cNvPr>
          <p:cNvSpPr/>
          <p:nvPr/>
        </p:nvSpPr>
        <p:spPr>
          <a:xfrm>
            <a:off x="7763320" y="134554"/>
            <a:ext cx="1113295" cy="29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5D6EA9-A9FE-4D40-A2F2-8663F3FAFBED}"/>
              </a:ext>
            </a:extLst>
          </p:cNvPr>
          <p:cNvSpPr txBox="1"/>
          <p:nvPr/>
        </p:nvSpPr>
        <p:spPr>
          <a:xfrm>
            <a:off x="432277" y="837784"/>
            <a:ext cx="14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29 March 2022</a:t>
            </a:r>
          </a:p>
        </p:txBody>
      </p:sp>
      <p:pic>
        <p:nvPicPr>
          <p:cNvPr id="15" name="Picture 2" descr="C:\Users\poggim\Desktop\download-1915749__340.png">
            <a:extLst>
              <a:ext uri="{FF2B5EF4-FFF2-40B4-BE49-F238E27FC236}">
                <a16:creationId xmlns:a16="http://schemas.microsoft.com/office/drawing/2014/main" id="{D567D0F9-614E-5044-AC9A-34D8CE66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65" y="6179825"/>
            <a:ext cx="597708" cy="5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AB82585-9774-48EF-9816-30FFD4682F43}"/>
              </a:ext>
            </a:extLst>
          </p:cNvPr>
          <p:cNvSpPr txBox="1">
            <a:spLocks/>
          </p:cNvSpPr>
          <p:nvPr/>
        </p:nvSpPr>
        <p:spPr>
          <a:xfrm>
            <a:off x="812615" y="1969967"/>
            <a:ext cx="8064000" cy="527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+mj-lt"/>
              <a:buAutoNum type="arabicPeriod" startAt="3"/>
            </a:pPr>
            <a:r>
              <a:rPr lang="en-US" sz="1600" b="1" dirty="0">
                <a:solidFill>
                  <a:schemeClr val="tx1"/>
                </a:solidFill>
                <a:latin typeface="+mn-lt"/>
                <a:cs typeface="+mn-cs"/>
              </a:rPr>
              <a:t>Install Heating and cooling systems</a:t>
            </a:r>
            <a:endParaRPr lang="en-GB" sz="16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1722722-8F5C-493D-869F-FCE32FCC3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034304"/>
              </p:ext>
            </p:extLst>
          </p:nvPr>
        </p:nvGraphicFramePr>
        <p:xfrm>
          <a:off x="461589" y="2673339"/>
          <a:ext cx="8220821" cy="2478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6341">
                  <a:extLst>
                    <a:ext uri="{9D8B030D-6E8A-4147-A177-3AD203B41FA5}">
                      <a16:colId xmlns:a16="http://schemas.microsoft.com/office/drawing/2014/main" val="829815423"/>
                    </a:ext>
                  </a:extLst>
                </a:gridCol>
                <a:gridCol w="639306">
                  <a:extLst>
                    <a:ext uri="{9D8B030D-6E8A-4147-A177-3AD203B41FA5}">
                      <a16:colId xmlns:a16="http://schemas.microsoft.com/office/drawing/2014/main" val="833062631"/>
                    </a:ext>
                  </a:extLst>
                </a:gridCol>
                <a:gridCol w="639306">
                  <a:extLst>
                    <a:ext uri="{9D8B030D-6E8A-4147-A177-3AD203B41FA5}">
                      <a16:colId xmlns:a16="http://schemas.microsoft.com/office/drawing/2014/main" val="1500259972"/>
                    </a:ext>
                  </a:extLst>
                </a:gridCol>
                <a:gridCol w="881323">
                  <a:extLst>
                    <a:ext uri="{9D8B030D-6E8A-4147-A177-3AD203B41FA5}">
                      <a16:colId xmlns:a16="http://schemas.microsoft.com/office/drawing/2014/main" val="1708751890"/>
                    </a:ext>
                  </a:extLst>
                </a:gridCol>
                <a:gridCol w="680185">
                  <a:extLst>
                    <a:ext uri="{9D8B030D-6E8A-4147-A177-3AD203B41FA5}">
                      <a16:colId xmlns:a16="http://schemas.microsoft.com/office/drawing/2014/main" val="3074254050"/>
                    </a:ext>
                  </a:extLst>
                </a:gridCol>
                <a:gridCol w="1544360">
                  <a:extLst>
                    <a:ext uri="{9D8B030D-6E8A-4147-A177-3AD203B41FA5}">
                      <a16:colId xmlns:a16="http://schemas.microsoft.com/office/drawing/2014/main" val="1204502963"/>
                    </a:ext>
                  </a:extLst>
                </a:gridCol>
              </a:tblGrid>
              <a:tr h="1378934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Floor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r>
                        <a:rPr lang="en-US" sz="1600" baseline="30000">
                          <a:effectLst/>
                        </a:rPr>
                        <a:t>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r>
                        <a:rPr lang="en-US" sz="1600" baseline="30000">
                          <a:effectLst/>
                        </a:rPr>
                        <a:t>nd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Expected annual consumption</a:t>
                      </a: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(Kwh/Year.)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extLst>
                  <a:ext uri="{0D108BD9-81ED-4DB2-BD59-A6C34878D82A}">
                    <a16:rowId xmlns:a16="http://schemas.microsoft.com/office/drawing/2014/main" val="1771163467"/>
                  </a:ext>
                </a:extLst>
              </a:tr>
              <a:tr h="109954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Design cooling and heating capacities after implementing the saving measures of the building envelope (ton)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107,127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35" marR="67235" marT="0" marB="0" anchor="ctr"/>
                </a:tc>
                <a:extLst>
                  <a:ext uri="{0D108BD9-81ED-4DB2-BD59-A6C34878D82A}">
                    <a16:rowId xmlns:a16="http://schemas.microsoft.com/office/drawing/2014/main" val="290109779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A63DE17-5ABC-4FD6-9AC0-7E7308D71D15}"/>
              </a:ext>
            </a:extLst>
          </p:cNvPr>
          <p:cNvSpPr/>
          <p:nvPr/>
        </p:nvSpPr>
        <p:spPr>
          <a:xfrm>
            <a:off x="593119" y="1458932"/>
            <a:ext cx="392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Selected Energy Efficiency Measures</a:t>
            </a:r>
          </a:p>
        </p:txBody>
      </p:sp>
    </p:spTree>
    <p:extLst>
      <p:ext uri="{BB962C8B-B14F-4D97-AF65-F5344CB8AC3E}">
        <p14:creationId xmlns:p14="http://schemas.microsoft.com/office/powerpoint/2010/main" val="345632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64B95A-30FC-DD44-BA28-90197B94F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91"/>
          <a:stretch/>
        </p:blipFill>
        <p:spPr>
          <a:xfrm>
            <a:off x="0" y="650929"/>
            <a:ext cx="9155117" cy="620707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F1C9195-7387-7F45-A984-43D2C8DC6727}"/>
              </a:ext>
            </a:extLst>
          </p:cNvPr>
          <p:cNvSpPr/>
          <p:nvPr/>
        </p:nvSpPr>
        <p:spPr>
          <a:xfrm>
            <a:off x="0" y="635430"/>
            <a:ext cx="9144000" cy="5279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E5B3F3-0614-564A-8D41-7148B626CBB7}"/>
              </a:ext>
            </a:extLst>
          </p:cNvPr>
          <p:cNvSpPr txBox="1"/>
          <p:nvPr/>
        </p:nvSpPr>
        <p:spPr>
          <a:xfrm>
            <a:off x="577757" y="573439"/>
            <a:ext cx="788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Concerted Action on Buildings </a:t>
            </a:r>
            <a:endParaRPr lang="it-IT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B33719-A444-CC47-A041-838EFA9E7F72}"/>
              </a:ext>
            </a:extLst>
          </p:cNvPr>
          <p:cNvSpPr/>
          <p:nvPr/>
        </p:nvSpPr>
        <p:spPr>
          <a:xfrm>
            <a:off x="0" y="6602278"/>
            <a:ext cx="9144000" cy="263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5C3C0E8-632C-B44C-B9D7-2D180D906ADE}"/>
              </a:ext>
            </a:extLst>
          </p:cNvPr>
          <p:cNvSpPr/>
          <p:nvPr/>
        </p:nvSpPr>
        <p:spPr>
          <a:xfrm>
            <a:off x="7763320" y="134554"/>
            <a:ext cx="1113295" cy="29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5D6EA9-A9FE-4D40-A2F2-8663F3FAFBED}"/>
              </a:ext>
            </a:extLst>
          </p:cNvPr>
          <p:cNvSpPr txBox="1"/>
          <p:nvPr/>
        </p:nvSpPr>
        <p:spPr>
          <a:xfrm>
            <a:off x="432277" y="837784"/>
            <a:ext cx="14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29 March 2022</a:t>
            </a:r>
          </a:p>
        </p:txBody>
      </p:sp>
      <p:pic>
        <p:nvPicPr>
          <p:cNvPr id="15" name="Picture 2" descr="C:\Users\poggim\Desktop\download-1915749__340.png">
            <a:extLst>
              <a:ext uri="{FF2B5EF4-FFF2-40B4-BE49-F238E27FC236}">
                <a16:creationId xmlns:a16="http://schemas.microsoft.com/office/drawing/2014/main" id="{D567D0F9-614E-5044-AC9A-34D8CE66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65" y="6179825"/>
            <a:ext cx="597708" cy="5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E367AA8B-CC20-4529-933E-013F71E20A7C}"/>
              </a:ext>
            </a:extLst>
          </p:cNvPr>
          <p:cNvSpPr txBox="1">
            <a:spLocks/>
          </p:cNvSpPr>
          <p:nvPr/>
        </p:nvSpPr>
        <p:spPr>
          <a:xfrm>
            <a:off x="768876" y="1828418"/>
            <a:ext cx="8064000" cy="527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  <a:latin typeface="+mn-lt"/>
                <a:cs typeface="+mn-cs"/>
              </a:rPr>
              <a:t>Domestic Solar hot water System</a:t>
            </a:r>
            <a:endParaRPr lang="en-GB" sz="16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9BCB682-B21A-4FBA-B617-55283724B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82176"/>
              </p:ext>
            </p:extLst>
          </p:nvPr>
        </p:nvGraphicFramePr>
        <p:xfrm>
          <a:off x="488424" y="2523741"/>
          <a:ext cx="7886700" cy="2149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6199">
                  <a:extLst>
                    <a:ext uri="{9D8B030D-6E8A-4147-A177-3AD203B41FA5}">
                      <a16:colId xmlns:a16="http://schemas.microsoft.com/office/drawing/2014/main" val="1750310727"/>
                    </a:ext>
                  </a:extLst>
                </a:gridCol>
                <a:gridCol w="3640501">
                  <a:extLst>
                    <a:ext uri="{9D8B030D-6E8A-4147-A177-3AD203B41FA5}">
                      <a16:colId xmlns:a16="http://schemas.microsoft.com/office/drawing/2014/main" val="4055786142"/>
                    </a:ext>
                  </a:extLst>
                </a:gridCol>
              </a:tblGrid>
              <a:tr h="576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Item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Description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0689339"/>
                  </a:ext>
                </a:extLst>
              </a:tr>
              <a:tr h="524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Solar Thermal System Capacity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1400 Lit/Day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6745360"/>
                  </a:ext>
                </a:extLst>
              </a:tr>
              <a:tr h="524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System Type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Glazed flat plate collector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8844803"/>
                  </a:ext>
                </a:extLst>
              </a:tr>
              <a:tr h="524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Required Free Space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 m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571264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4021DA3-0B97-4B7D-89AC-DDAA4CE6172A}"/>
              </a:ext>
            </a:extLst>
          </p:cNvPr>
          <p:cNvSpPr/>
          <p:nvPr/>
        </p:nvSpPr>
        <p:spPr>
          <a:xfrm>
            <a:off x="540000" y="1327523"/>
            <a:ext cx="3058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Renewable Energy Systems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4349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64B95A-30FC-DD44-BA28-90197B94F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91"/>
          <a:stretch/>
        </p:blipFill>
        <p:spPr>
          <a:xfrm>
            <a:off x="0" y="650929"/>
            <a:ext cx="9155117" cy="620707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F1C9195-7387-7F45-A984-43D2C8DC6727}"/>
              </a:ext>
            </a:extLst>
          </p:cNvPr>
          <p:cNvSpPr/>
          <p:nvPr/>
        </p:nvSpPr>
        <p:spPr>
          <a:xfrm>
            <a:off x="0" y="635430"/>
            <a:ext cx="9144000" cy="5279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E5B3F3-0614-564A-8D41-7148B626CBB7}"/>
              </a:ext>
            </a:extLst>
          </p:cNvPr>
          <p:cNvSpPr txBox="1"/>
          <p:nvPr/>
        </p:nvSpPr>
        <p:spPr>
          <a:xfrm>
            <a:off x="577757" y="573439"/>
            <a:ext cx="788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Concerted Action on Buildings </a:t>
            </a:r>
            <a:endParaRPr lang="it-IT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B33719-A444-CC47-A041-838EFA9E7F72}"/>
              </a:ext>
            </a:extLst>
          </p:cNvPr>
          <p:cNvSpPr/>
          <p:nvPr/>
        </p:nvSpPr>
        <p:spPr>
          <a:xfrm>
            <a:off x="0" y="6602278"/>
            <a:ext cx="9144000" cy="263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5C3C0E8-632C-B44C-B9D7-2D180D906ADE}"/>
              </a:ext>
            </a:extLst>
          </p:cNvPr>
          <p:cNvSpPr/>
          <p:nvPr/>
        </p:nvSpPr>
        <p:spPr>
          <a:xfrm>
            <a:off x="7763320" y="134554"/>
            <a:ext cx="1113295" cy="29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5D6EA9-A9FE-4D40-A2F2-8663F3FAFBED}"/>
              </a:ext>
            </a:extLst>
          </p:cNvPr>
          <p:cNvSpPr txBox="1"/>
          <p:nvPr/>
        </p:nvSpPr>
        <p:spPr>
          <a:xfrm>
            <a:off x="432277" y="837784"/>
            <a:ext cx="14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29 March 2022</a:t>
            </a:r>
          </a:p>
        </p:txBody>
      </p:sp>
      <p:pic>
        <p:nvPicPr>
          <p:cNvPr id="15" name="Picture 2" descr="C:\Users\poggim\Desktop\download-1915749__340.png">
            <a:extLst>
              <a:ext uri="{FF2B5EF4-FFF2-40B4-BE49-F238E27FC236}">
                <a16:creationId xmlns:a16="http://schemas.microsoft.com/office/drawing/2014/main" id="{D567D0F9-614E-5044-AC9A-34D8CE66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65" y="6179825"/>
            <a:ext cx="597708" cy="5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972A9EBE-4380-4870-B2D4-7F6D15EC8B46}"/>
              </a:ext>
            </a:extLst>
          </p:cNvPr>
          <p:cNvSpPr txBox="1">
            <a:spLocks/>
          </p:cNvSpPr>
          <p:nvPr/>
        </p:nvSpPr>
        <p:spPr>
          <a:xfrm>
            <a:off x="577757" y="1448393"/>
            <a:ext cx="8064000" cy="527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+mn-cs"/>
              </a:rPr>
              <a:t>Renewable Energy Systems Potential</a:t>
            </a:r>
            <a:endParaRPr lang="en-GB" sz="1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39D7548-5A49-473D-82D2-39D23EBD9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316110"/>
              </p:ext>
            </p:extLst>
          </p:nvPr>
        </p:nvGraphicFramePr>
        <p:xfrm>
          <a:off x="1484106" y="2545325"/>
          <a:ext cx="6251301" cy="3487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5440">
                  <a:extLst>
                    <a:ext uri="{9D8B030D-6E8A-4147-A177-3AD203B41FA5}">
                      <a16:colId xmlns:a16="http://schemas.microsoft.com/office/drawing/2014/main" val="401470636"/>
                    </a:ext>
                  </a:extLst>
                </a:gridCol>
                <a:gridCol w="2965861">
                  <a:extLst>
                    <a:ext uri="{9D8B030D-6E8A-4147-A177-3AD203B41FA5}">
                      <a16:colId xmlns:a16="http://schemas.microsoft.com/office/drawing/2014/main" val="2439889354"/>
                    </a:ext>
                  </a:extLst>
                </a:gridCol>
              </a:tblGrid>
              <a:tr h="436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Parameter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Value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3550458"/>
                  </a:ext>
                </a:extLst>
              </a:tr>
              <a:tr h="436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System size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84 </a:t>
                      </a:r>
                      <a:r>
                        <a:rPr lang="en-GB" sz="1600" dirty="0" err="1">
                          <a:effectLst/>
                        </a:rPr>
                        <a:t>kWp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4341379"/>
                  </a:ext>
                </a:extLst>
              </a:tr>
              <a:tr h="436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System life expectancy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 years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6242508"/>
                  </a:ext>
                </a:extLst>
              </a:tr>
              <a:tr h="8707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Energy generation for the first year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131,040 kWh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215866"/>
                  </a:ext>
                </a:extLst>
              </a:tr>
              <a:tr h="436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Annual system degradation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5389891"/>
                  </a:ext>
                </a:extLst>
              </a:tr>
              <a:tr h="436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Average Tariff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0.10 JD/kWh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6606857"/>
                  </a:ext>
                </a:extLst>
              </a:tr>
              <a:tr h="436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First Year Saving cost (JD)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13,104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250996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B9E8348-A7B2-41F6-BBE9-9B518D65198E}"/>
              </a:ext>
            </a:extLst>
          </p:cNvPr>
          <p:cNvSpPr/>
          <p:nvPr/>
        </p:nvSpPr>
        <p:spPr>
          <a:xfrm>
            <a:off x="870697" y="1947359"/>
            <a:ext cx="22563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b="1" dirty="0"/>
              <a:t>Photovoltaic System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054574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64B95A-30FC-DD44-BA28-90197B94F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91"/>
          <a:stretch/>
        </p:blipFill>
        <p:spPr>
          <a:xfrm>
            <a:off x="0" y="650929"/>
            <a:ext cx="9155117" cy="620707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F1C9195-7387-7F45-A984-43D2C8DC6727}"/>
              </a:ext>
            </a:extLst>
          </p:cNvPr>
          <p:cNvSpPr/>
          <p:nvPr/>
        </p:nvSpPr>
        <p:spPr>
          <a:xfrm>
            <a:off x="0" y="635430"/>
            <a:ext cx="9144000" cy="5279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E5B3F3-0614-564A-8D41-7148B626CBB7}"/>
              </a:ext>
            </a:extLst>
          </p:cNvPr>
          <p:cNvSpPr txBox="1"/>
          <p:nvPr/>
        </p:nvSpPr>
        <p:spPr>
          <a:xfrm>
            <a:off x="577757" y="573439"/>
            <a:ext cx="788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Concerted Action on Buildings </a:t>
            </a:r>
            <a:endParaRPr lang="it-IT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B33719-A444-CC47-A041-838EFA9E7F72}"/>
              </a:ext>
            </a:extLst>
          </p:cNvPr>
          <p:cNvSpPr/>
          <p:nvPr/>
        </p:nvSpPr>
        <p:spPr>
          <a:xfrm>
            <a:off x="0" y="6602278"/>
            <a:ext cx="9144000" cy="263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5C3C0E8-632C-B44C-B9D7-2D180D906ADE}"/>
              </a:ext>
            </a:extLst>
          </p:cNvPr>
          <p:cNvSpPr/>
          <p:nvPr/>
        </p:nvSpPr>
        <p:spPr>
          <a:xfrm>
            <a:off x="7763320" y="134554"/>
            <a:ext cx="1113295" cy="29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5D6EA9-A9FE-4D40-A2F2-8663F3FAFBED}"/>
              </a:ext>
            </a:extLst>
          </p:cNvPr>
          <p:cNvSpPr txBox="1"/>
          <p:nvPr/>
        </p:nvSpPr>
        <p:spPr>
          <a:xfrm>
            <a:off x="432277" y="837784"/>
            <a:ext cx="14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29 March 2022</a:t>
            </a:r>
          </a:p>
        </p:txBody>
      </p:sp>
      <p:pic>
        <p:nvPicPr>
          <p:cNvPr id="15" name="Picture 2" descr="C:\Users\poggim\Desktop\download-1915749__340.png">
            <a:extLst>
              <a:ext uri="{FF2B5EF4-FFF2-40B4-BE49-F238E27FC236}">
                <a16:creationId xmlns:a16="http://schemas.microsoft.com/office/drawing/2014/main" id="{D567D0F9-614E-5044-AC9A-34D8CE66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65" y="6179825"/>
            <a:ext cx="597708" cy="5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90269E7-A27A-413C-8A08-2F86379D4920}"/>
              </a:ext>
            </a:extLst>
          </p:cNvPr>
          <p:cNvSpPr txBox="1">
            <a:spLocks/>
          </p:cNvSpPr>
          <p:nvPr/>
        </p:nvSpPr>
        <p:spPr>
          <a:xfrm>
            <a:off x="432277" y="1436909"/>
            <a:ext cx="8064000" cy="527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+mn-cs"/>
              </a:rPr>
              <a:t>Renewable Energy Systems Potential</a:t>
            </a:r>
            <a:endParaRPr lang="en-GB" sz="1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591A79B-4B49-4D00-91A7-755ADD954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1228023"/>
              </p:ext>
            </p:extLst>
          </p:nvPr>
        </p:nvGraphicFramePr>
        <p:xfrm>
          <a:off x="1131573" y="2485748"/>
          <a:ext cx="6631747" cy="3730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D76A94C-05E4-4541-914B-BC2EDF2BD827}"/>
              </a:ext>
            </a:extLst>
          </p:cNvPr>
          <p:cNvSpPr/>
          <p:nvPr/>
        </p:nvSpPr>
        <p:spPr>
          <a:xfrm>
            <a:off x="959016" y="1962744"/>
            <a:ext cx="22563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b="1" dirty="0"/>
              <a:t>Photovoltaic System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867266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64B95A-30FC-DD44-BA28-90197B94F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91"/>
          <a:stretch/>
        </p:blipFill>
        <p:spPr>
          <a:xfrm>
            <a:off x="0" y="650929"/>
            <a:ext cx="9155117" cy="620707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F1C9195-7387-7F45-A984-43D2C8DC6727}"/>
              </a:ext>
            </a:extLst>
          </p:cNvPr>
          <p:cNvSpPr/>
          <p:nvPr/>
        </p:nvSpPr>
        <p:spPr>
          <a:xfrm>
            <a:off x="0" y="635430"/>
            <a:ext cx="9144000" cy="5279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E5B3F3-0614-564A-8D41-7148B626CBB7}"/>
              </a:ext>
            </a:extLst>
          </p:cNvPr>
          <p:cNvSpPr txBox="1"/>
          <p:nvPr/>
        </p:nvSpPr>
        <p:spPr>
          <a:xfrm>
            <a:off x="577757" y="573439"/>
            <a:ext cx="788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Concerted Action on Buildings </a:t>
            </a:r>
            <a:endParaRPr lang="it-IT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B33719-A444-CC47-A041-838EFA9E7F72}"/>
              </a:ext>
            </a:extLst>
          </p:cNvPr>
          <p:cNvSpPr/>
          <p:nvPr/>
        </p:nvSpPr>
        <p:spPr>
          <a:xfrm>
            <a:off x="0" y="6602278"/>
            <a:ext cx="9144000" cy="263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5C3C0E8-632C-B44C-B9D7-2D180D906ADE}"/>
              </a:ext>
            </a:extLst>
          </p:cNvPr>
          <p:cNvSpPr/>
          <p:nvPr/>
        </p:nvSpPr>
        <p:spPr>
          <a:xfrm>
            <a:off x="7763320" y="134554"/>
            <a:ext cx="1113295" cy="29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5D6EA9-A9FE-4D40-A2F2-8663F3FAFBED}"/>
              </a:ext>
            </a:extLst>
          </p:cNvPr>
          <p:cNvSpPr txBox="1"/>
          <p:nvPr/>
        </p:nvSpPr>
        <p:spPr>
          <a:xfrm>
            <a:off x="432277" y="837784"/>
            <a:ext cx="14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29 March 2022</a:t>
            </a:r>
          </a:p>
        </p:txBody>
      </p:sp>
      <p:pic>
        <p:nvPicPr>
          <p:cNvPr id="15" name="Picture 2" descr="C:\Users\poggim\Desktop\download-1915749__340.png">
            <a:extLst>
              <a:ext uri="{FF2B5EF4-FFF2-40B4-BE49-F238E27FC236}">
                <a16:creationId xmlns:a16="http://schemas.microsoft.com/office/drawing/2014/main" id="{D567D0F9-614E-5044-AC9A-34D8CE66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65" y="6179825"/>
            <a:ext cx="597708" cy="5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BE72A3DA-0EED-461B-93B4-AF68E0A0E74A}"/>
              </a:ext>
            </a:extLst>
          </p:cNvPr>
          <p:cNvSpPr txBox="1">
            <a:spLocks/>
          </p:cNvSpPr>
          <p:nvPr/>
        </p:nvSpPr>
        <p:spPr>
          <a:xfrm>
            <a:off x="577757" y="1446134"/>
            <a:ext cx="8064000" cy="527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1800" b="1" dirty="0">
                <a:solidFill>
                  <a:schemeClr val="tx1"/>
                </a:solidFill>
                <a:latin typeface="+mn-lt"/>
                <a:cs typeface="+mn-cs"/>
              </a:rPr>
              <a:t>Renewable Energy Systems</a:t>
            </a:r>
            <a:endParaRPr lang="en-GB" sz="1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605227-7611-4038-A601-8B7F46EB87F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72" y="2613365"/>
            <a:ext cx="6480810" cy="3326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231D96-F46F-44D1-AB3D-CA8618173605}"/>
              </a:ext>
            </a:extLst>
          </p:cNvPr>
          <p:cNvSpPr/>
          <p:nvPr/>
        </p:nvSpPr>
        <p:spPr>
          <a:xfrm>
            <a:off x="941742" y="1989605"/>
            <a:ext cx="22563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b="1" dirty="0"/>
              <a:t>Photovoltaic System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256027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64B95A-30FC-DD44-BA28-90197B94F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91"/>
          <a:stretch/>
        </p:blipFill>
        <p:spPr>
          <a:xfrm>
            <a:off x="0" y="650929"/>
            <a:ext cx="9155117" cy="620707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F1C9195-7387-7F45-A984-43D2C8DC6727}"/>
              </a:ext>
            </a:extLst>
          </p:cNvPr>
          <p:cNvSpPr/>
          <p:nvPr/>
        </p:nvSpPr>
        <p:spPr>
          <a:xfrm>
            <a:off x="0" y="635430"/>
            <a:ext cx="9144000" cy="5279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E5B3F3-0614-564A-8D41-7148B626CBB7}"/>
              </a:ext>
            </a:extLst>
          </p:cNvPr>
          <p:cNvSpPr txBox="1"/>
          <p:nvPr/>
        </p:nvSpPr>
        <p:spPr>
          <a:xfrm>
            <a:off x="577757" y="573439"/>
            <a:ext cx="788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Concerted Action on Buildings </a:t>
            </a:r>
            <a:endParaRPr lang="it-IT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B33719-A444-CC47-A041-838EFA9E7F72}"/>
              </a:ext>
            </a:extLst>
          </p:cNvPr>
          <p:cNvSpPr/>
          <p:nvPr/>
        </p:nvSpPr>
        <p:spPr>
          <a:xfrm>
            <a:off x="0" y="6602278"/>
            <a:ext cx="9144000" cy="263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5C3C0E8-632C-B44C-B9D7-2D180D906ADE}"/>
              </a:ext>
            </a:extLst>
          </p:cNvPr>
          <p:cNvSpPr/>
          <p:nvPr/>
        </p:nvSpPr>
        <p:spPr>
          <a:xfrm>
            <a:off x="7763320" y="134554"/>
            <a:ext cx="1113295" cy="29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5D6EA9-A9FE-4D40-A2F2-8663F3FAFBED}"/>
              </a:ext>
            </a:extLst>
          </p:cNvPr>
          <p:cNvSpPr txBox="1"/>
          <p:nvPr/>
        </p:nvSpPr>
        <p:spPr>
          <a:xfrm>
            <a:off x="432277" y="837784"/>
            <a:ext cx="14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29 March 2022</a:t>
            </a:r>
          </a:p>
        </p:txBody>
      </p:sp>
      <p:pic>
        <p:nvPicPr>
          <p:cNvPr id="15" name="Picture 2" descr="C:\Users\poggim\Desktop\download-1915749__340.png">
            <a:extLst>
              <a:ext uri="{FF2B5EF4-FFF2-40B4-BE49-F238E27FC236}">
                <a16:creationId xmlns:a16="http://schemas.microsoft.com/office/drawing/2014/main" id="{D567D0F9-614E-5044-AC9A-34D8CE66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65" y="6179825"/>
            <a:ext cx="597708" cy="5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7843154-0BF7-4126-9060-3371F453A39F}"/>
              </a:ext>
            </a:extLst>
          </p:cNvPr>
          <p:cNvSpPr txBox="1">
            <a:spLocks/>
          </p:cNvSpPr>
          <p:nvPr/>
        </p:nvSpPr>
        <p:spPr>
          <a:xfrm>
            <a:off x="577757" y="1455245"/>
            <a:ext cx="8064000" cy="365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Figures and Numbers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5551E4A-F17D-4E40-9525-220E937BA5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091568"/>
              </p:ext>
            </p:extLst>
          </p:nvPr>
        </p:nvGraphicFramePr>
        <p:xfrm>
          <a:off x="1461744" y="2042761"/>
          <a:ext cx="6296025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20825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64B95A-30FC-DD44-BA28-90197B94F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91"/>
          <a:stretch/>
        </p:blipFill>
        <p:spPr>
          <a:xfrm>
            <a:off x="0" y="650929"/>
            <a:ext cx="9155117" cy="620707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F1C9195-7387-7F45-A984-43D2C8DC6727}"/>
              </a:ext>
            </a:extLst>
          </p:cNvPr>
          <p:cNvSpPr/>
          <p:nvPr/>
        </p:nvSpPr>
        <p:spPr>
          <a:xfrm>
            <a:off x="0" y="635430"/>
            <a:ext cx="9144000" cy="5279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E5B3F3-0614-564A-8D41-7148B626CBB7}"/>
              </a:ext>
            </a:extLst>
          </p:cNvPr>
          <p:cNvSpPr txBox="1"/>
          <p:nvPr/>
        </p:nvSpPr>
        <p:spPr>
          <a:xfrm>
            <a:off x="577757" y="573439"/>
            <a:ext cx="788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Concerted Action on Buildings </a:t>
            </a:r>
            <a:endParaRPr lang="it-IT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B33719-A444-CC47-A041-838EFA9E7F72}"/>
              </a:ext>
            </a:extLst>
          </p:cNvPr>
          <p:cNvSpPr/>
          <p:nvPr/>
        </p:nvSpPr>
        <p:spPr>
          <a:xfrm>
            <a:off x="0" y="6602278"/>
            <a:ext cx="9144000" cy="263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5C3C0E8-632C-B44C-B9D7-2D180D906ADE}"/>
              </a:ext>
            </a:extLst>
          </p:cNvPr>
          <p:cNvSpPr/>
          <p:nvPr/>
        </p:nvSpPr>
        <p:spPr>
          <a:xfrm>
            <a:off x="7763320" y="134554"/>
            <a:ext cx="1113295" cy="29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5D6EA9-A9FE-4D40-A2F2-8663F3FAFBED}"/>
              </a:ext>
            </a:extLst>
          </p:cNvPr>
          <p:cNvSpPr txBox="1"/>
          <p:nvPr/>
        </p:nvSpPr>
        <p:spPr>
          <a:xfrm>
            <a:off x="432277" y="837784"/>
            <a:ext cx="14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29 March 2022</a:t>
            </a:r>
          </a:p>
        </p:txBody>
      </p:sp>
      <p:pic>
        <p:nvPicPr>
          <p:cNvPr id="15" name="Picture 2" descr="C:\Users\poggim\Desktop\download-1915749__340.png">
            <a:extLst>
              <a:ext uri="{FF2B5EF4-FFF2-40B4-BE49-F238E27FC236}">
                <a16:creationId xmlns:a16="http://schemas.microsoft.com/office/drawing/2014/main" id="{D567D0F9-614E-5044-AC9A-34D8CE66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65" y="6179825"/>
            <a:ext cx="597708" cy="5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3FC4CA5-163F-481A-A320-B93677C3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550129"/>
            <a:ext cx="8064000" cy="36360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Implementation Images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4D20D-E256-41AE-8E5C-FD0D825BB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32" y="2604049"/>
            <a:ext cx="3095941" cy="2300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00A9B2-E6D2-4D5E-93A5-256B66E6F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7476" y="2390079"/>
            <a:ext cx="2046577" cy="2728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376556-018E-4E56-A5A4-677CEFCEC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0674" y="2593485"/>
            <a:ext cx="3095941" cy="232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88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64B95A-30FC-DD44-BA28-90197B94F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91"/>
          <a:stretch/>
        </p:blipFill>
        <p:spPr>
          <a:xfrm>
            <a:off x="0" y="650929"/>
            <a:ext cx="9155117" cy="620707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F1C9195-7387-7F45-A984-43D2C8DC6727}"/>
              </a:ext>
            </a:extLst>
          </p:cNvPr>
          <p:cNvSpPr/>
          <p:nvPr/>
        </p:nvSpPr>
        <p:spPr>
          <a:xfrm>
            <a:off x="0" y="635430"/>
            <a:ext cx="9144000" cy="5279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E5B3F3-0614-564A-8D41-7148B626CBB7}"/>
              </a:ext>
            </a:extLst>
          </p:cNvPr>
          <p:cNvSpPr txBox="1"/>
          <p:nvPr/>
        </p:nvSpPr>
        <p:spPr>
          <a:xfrm>
            <a:off x="577757" y="573439"/>
            <a:ext cx="788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Concerted Action on Buildings </a:t>
            </a:r>
            <a:endParaRPr lang="it-IT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B33719-A444-CC47-A041-838EFA9E7F72}"/>
              </a:ext>
            </a:extLst>
          </p:cNvPr>
          <p:cNvSpPr/>
          <p:nvPr/>
        </p:nvSpPr>
        <p:spPr>
          <a:xfrm>
            <a:off x="0" y="6602278"/>
            <a:ext cx="9144000" cy="263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5C3C0E8-632C-B44C-B9D7-2D180D906ADE}"/>
              </a:ext>
            </a:extLst>
          </p:cNvPr>
          <p:cNvSpPr/>
          <p:nvPr/>
        </p:nvSpPr>
        <p:spPr>
          <a:xfrm>
            <a:off x="7763320" y="134554"/>
            <a:ext cx="1113295" cy="29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5D6EA9-A9FE-4D40-A2F2-8663F3FAFBED}"/>
              </a:ext>
            </a:extLst>
          </p:cNvPr>
          <p:cNvSpPr txBox="1"/>
          <p:nvPr/>
        </p:nvSpPr>
        <p:spPr>
          <a:xfrm>
            <a:off x="432277" y="837784"/>
            <a:ext cx="14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29 March 2022</a:t>
            </a:r>
          </a:p>
        </p:txBody>
      </p:sp>
      <p:pic>
        <p:nvPicPr>
          <p:cNvPr id="15" name="Picture 2" descr="C:\Users\poggim\Desktop\download-1915749__340.png">
            <a:extLst>
              <a:ext uri="{FF2B5EF4-FFF2-40B4-BE49-F238E27FC236}">
                <a16:creationId xmlns:a16="http://schemas.microsoft.com/office/drawing/2014/main" id="{D567D0F9-614E-5044-AC9A-34D8CE66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65" y="6179825"/>
            <a:ext cx="597708" cy="5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A8AF8E7-6826-4005-9E11-5E1A90192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77" y="1262958"/>
            <a:ext cx="8064000" cy="36360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Implementation Images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CB89C-F264-46AE-966A-607DD7442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32" y="1726114"/>
            <a:ext cx="3295432" cy="24812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44A3FB-DC58-4D69-AF4D-3C2F4DDE4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737" y="1726114"/>
            <a:ext cx="3287640" cy="24657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B35548-0F45-44C4-9110-33F6434C2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6162" y="4266205"/>
            <a:ext cx="3071675" cy="230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2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64B95A-30FC-DD44-BA28-90197B94F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91"/>
          <a:stretch/>
        </p:blipFill>
        <p:spPr>
          <a:xfrm>
            <a:off x="0" y="650929"/>
            <a:ext cx="9155117" cy="620707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F1C9195-7387-7F45-A984-43D2C8DC6727}"/>
              </a:ext>
            </a:extLst>
          </p:cNvPr>
          <p:cNvSpPr/>
          <p:nvPr/>
        </p:nvSpPr>
        <p:spPr>
          <a:xfrm>
            <a:off x="0" y="635430"/>
            <a:ext cx="9144000" cy="5279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E5B3F3-0614-564A-8D41-7148B626CBB7}"/>
              </a:ext>
            </a:extLst>
          </p:cNvPr>
          <p:cNvSpPr txBox="1"/>
          <p:nvPr/>
        </p:nvSpPr>
        <p:spPr>
          <a:xfrm>
            <a:off x="577757" y="573439"/>
            <a:ext cx="788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Concerted Action on Buildings </a:t>
            </a:r>
            <a:endParaRPr lang="it-IT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B33719-A444-CC47-A041-838EFA9E7F72}"/>
              </a:ext>
            </a:extLst>
          </p:cNvPr>
          <p:cNvSpPr/>
          <p:nvPr/>
        </p:nvSpPr>
        <p:spPr>
          <a:xfrm>
            <a:off x="0" y="6602278"/>
            <a:ext cx="9144000" cy="263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5C3C0E8-632C-B44C-B9D7-2D180D906ADE}"/>
              </a:ext>
            </a:extLst>
          </p:cNvPr>
          <p:cNvSpPr/>
          <p:nvPr/>
        </p:nvSpPr>
        <p:spPr>
          <a:xfrm>
            <a:off x="7763320" y="134554"/>
            <a:ext cx="1113295" cy="29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5D6EA9-A9FE-4D40-A2F2-8663F3FAFBED}"/>
              </a:ext>
            </a:extLst>
          </p:cNvPr>
          <p:cNvSpPr txBox="1"/>
          <p:nvPr/>
        </p:nvSpPr>
        <p:spPr>
          <a:xfrm>
            <a:off x="432277" y="837784"/>
            <a:ext cx="14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29 March 2022</a:t>
            </a:r>
          </a:p>
        </p:txBody>
      </p:sp>
      <p:pic>
        <p:nvPicPr>
          <p:cNvPr id="15" name="Picture 2" descr="C:\Users\poggim\Desktop\download-1915749__340.png">
            <a:extLst>
              <a:ext uri="{FF2B5EF4-FFF2-40B4-BE49-F238E27FC236}">
                <a16:creationId xmlns:a16="http://schemas.microsoft.com/office/drawing/2014/main" id="{D567D0F9-614E-5044-AC9A-34D8CE66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65" y="6179825"/>
            <a:ext cx="597708" cy="5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89A19A6-73AE-AA45-BC5C-BFB34D080C19}"/>
              </a:ext>
            </a:extLst>
          </p:cNvPr>
          <p:cNvSpPr/>
          <p:nvPr/>
        </p:nvSpPr>
        <p:spPr>
          <a:xfrm>
            <a:off x="432277" y="1202211"/>
            <a:ext cx="80314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Overview</a:t>
            </a:r>
          </a:p>
          <a:p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Case Study: </a:t>
            </a:r>
            <a:r>
              <a:rPr lang="en-GB" dirty="0"/>
              <a:t>		</a:t>
            </a:r>
            <a:r>
              <a:rPr lang="en-GB" dirty="0" err="1"/>
              <a:t>Iskan</a:t>
            </a:r>
            <a:r>
              <a:rPr lang="en-GB" dirty="0"/>
              <a:t> </a:t>
            </a:r>
            <a:r>
              <a:rPr lang="en-GB" dirty="0" err="1"/>
              <a:t>Faiha</a:t>
            </a:r>
            <a:r>
              <a:rPr lang="en-GB" dirty="0"/>
              <a:t>' primary mixed School. (Public School)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Location: </a:t>
            </a:r>
            <a:r>
              <a:rPr lang="en-GB" dirty="0"/>
              <a:t>			Madaba is located south-west of the capital Amman.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Project:</a:t>
            </a:r>
            <a:r>
              <a:rPr lang="en-US" dirty="0"/>
              <a:t>			“SOLE” High Energy efficiency for the </a:t>
            </a:r>
            <a:r>
              <a:rPr lang="en-US" dirty="0" err="1"/>
              <a:t>pubLIc</a:t>
            </a:r>
            <a:r>
              <a:rPr lang="en-US" dirty="0"/>
              <a:t> </a:t>
            </a:r>
            <a:r>
              <a:rPr lang="en-US" dirty="0" err="1"/>
              <a:t>stOck</a:t>
            </a:r>
            <a:r>
              <a:rPr lang="en-US" dirty="0"/>
              <a:t> 							</a:t>
            </a:r>
            <a:r>
              <a:rPr lang="en-US" dirty="0" err="1"/>
              <a:t>buildingS</a:t>
            </a:r>
            <a:r>
              <a:rPr lang="en-US" dirty="0"/>
              <a:t> in Mediterranean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Project Partners:	</a:t>
            </a:r>
            <a:r>
              <a:rPr lang="en-US" dirty="0"/>
              <a:t>Italy, Greece, Egypt, Jordan, Lebanon, Spain, Tunisia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1" dirty="0"/>
              <a:t>Timeline</a:t>
            </a:r>
            <a:r>
              <a:rPr lang="en-AU" dirty="0"/>
              <a:t>:			September 2021 – February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Budget:</a:t>
            </a:r>
            <a:r>
              <a:rPr lang="en-US" dirty="0"/>
              <a:t>			250,000 Euro</a:t>
            </a:r>
            <a:endParaRPr lang="en-GB" dirty="0"/>
          </a:p>
          <a:p>
            <a:endParaRPr lang="en-US" dirty="0"/>
          </a:p>
        </p:txBody>
      </p:sp>
      <p:pic>
        <p:nvPicPr>
          <p:cNvPr id="12" name="Immagine 1">
            <a:extLst>
              <a:ext uri="{FF2B5EF4-FFF2-40B4-BE49-F238E27FC236}">
                <a16:creationId xmlns:a16="http://schemas.microsoft.com/office/drawing/2014/main" id="{B1820EB2-9CC2-4AFB-BE81-96CC9CD775B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9" r="65059" b="15716"/>
          <a:stretch/>
        </p:blipFill>
        <p:spPr bwMode="auto">
          <a:xfrm>
            <a:off x="6431280" y="4128536"/>
            <a:ext cx="2076338" cy="601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BE5F41-3181-4362-9BC1-569FA495323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22" y="5090004"/>
            <a:ext cx="1823455" cy="725962"/>
          </a:xfrm>
          <a:prstGeom prst="rect">
            <a:avLst/>
          </a:prstGeom>
        </p:spPr>
      </p:pic>
      <p:pic>
        <p:nvPicPr>
          <p:cNvPr id="16" name="Picture Placeholder 7">
            <a:extLst>
              <a:ext uri="{FF2B5EF4-FFF2-40B4-BE49-F238E27FC236}">
                <a16:creationId xmlns:a16="http://schemas.microsoft.com/office/drawing/2014/main" id="{930D127A-63CF-4734-BA43-78E6AC874B9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3" b="17493"/>
          <a:stretch>
            <a:fillRect/>
          </a:stretch>
        </p:blipFill>
        <p:spPr>
          <a:xfrm>
            <a:off x="476157" y="3910261"/>
            <a:ext cx="5955123" cy="252585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591CC4C-91BB-4F84-B7AB-A9FB6E362C1E}"/>
              </a:ext>
            </a:extLst>
          </p:cNvPr>
          <p:cNvSpPr/>
          <p:nvPr/>
        </p:nvSpPr>
        <p:spPr>
          <a:xfrm>
            <a:off x="432277" y="350212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878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64B95A-30FC-DD44-BA28-90197B94F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91"/>
          <a:stretch/>
        </p:blipFill>
        <p:spPr>
          <a:xfrm>
            <a:off x="0" y="650929"/>
            <a:ext cx="9155117" cy="620707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F1C9195-7387-7F45-A984-43D2C8DC6727}"/>
              </a:ext>
            </a:extLst>
          </p:cNvPr>
          <p:cNvSpPr/>
          <p:nvPr/>
        </p:nvSpPr>
        <p:spPr>
          <a:xfrm>
            <a:off x="0" y="635430"/>
            <a:ext cx="9144000" cy="5279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E5B3F3-0614-564A-8D41-7148B626CBB7}"/>
              </a:ext>
            </a:extLst>
          </p:cNvPr>
          <p:cNvSpPr txBox="1"/>
          <p:nvPr/>
        </p:nvSpPr>
        <p:spPr>
          <a:xfrm>
            <a:off x="577757" y="573439"/>
            <a:ext cx="788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Concerted Action on Buildings </a:t>
            </a:r>
            <a:endParaRPr lang="it-IT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B33719-A444-CC47-A041-838EFA9E7F72}"/>
              </a:ext>
            </a:extLst>
          </p:cNvPr>
          <p:cNvSpPr/>
          <p:nvPr/>
        </p:nvSpPr>
        <p:spPr>
          <a:xfrm>
            <a:off x="0" y="6602278"/>
            <a:ext cx="9144000" cy="263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5C3C0E8-632C-B44C-B9D7-2D180D906ADE}"/>
              </a:ext>
            </a:extLst>
          </p:cNvPr>
          <p:cNvSpPr/>
          <p:nvPr/>
        </p:nvSpPr>
        <p:spPr>
          <a:xfrm>
            <a:off x="7763320" y="134554"/>
            <a:ext cx="1113295" cy="29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5D6EA9-A9FE-4D40-A2F2-8663F3FAFBED}"/>
              </a:ext>
            </a:extLst>
          </p:cNvPr>
          <p:cNvSpPr txBox="1"/>
          <p:nvPr/>
        </p:nvSpPr>
        <p:spPr>
          <a:xfrm>
            <a:off x="432277" y="837784"/>
            <a:ext cx="14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29 March 2022</a:t>
            </a:r>
          </a:p>
        </p:txBody>
      </p:sp>
      <p:pic>
        <p:nvPicPr>
          <p:cNvPr id="15" name="Picture 2" descr="C:\Users\poggim\Desktop\download-1915749__340.png">
            <a:extLst>
              <a:ext uri="{FF2B5EF4-FFF2-40B4-BE49-F238E27FC236}">
                <a16:creationId xmlns:a16="http://schemas.microsoft.com/office/drawing/2014/main" id="{D567D0F9-614E-5044-AC9A-34D8CE66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65" y="6179825"/>
            <a:ext cx="597708" cy="5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096031-9B24-4452-91FF-F1E1BE802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137" y="4215217"/>
            <a:ext cx="2641418" cy="1981064"/>
          </a:xfrm>
          <a:prstGeom prst="rect">
            <a:avLst/>
          </a:prstGeom>
        </p:spPr>
      </p:pic>
      <p:pic>
        <p:nvPicPr>
          <p:cNvPr id="1026" name="Picture 2" descr="No alternative text description for this image">
            <a:extLst>
              <a:ext uri="{FF2B5EF4-FFF2-40B4-BE49-F238E27FC236}">
                <a16:creationId xmlns:a16="http://schemas.microsoft.com/office/drawing/2014/main" id="{8311A777-6C04-4974-9060-22C918167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56" y="3459740"/>
            <a:ext cx="5188801" cy="293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E84898-2075-499A-A23B-8A2C02690C6D}"/>
              </a:ext>
            </a:extLst>
          </p:cNvPr>
          <p:cNvSpPr/>
          <p:nvPr/>
        </p:nvSpPr>
        <p:spPr>
          <a:xfrm>
            <a:off x="2135608" y="1757301"/>
            <a:ext cx="445089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The Energy Globe Award for 2021</a:t>
            </a:r>
          </a:p>
          <a:p>
            <a:pPr algn="ctr"/>
            <a:endParaRPr lang="en-AU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“Public Schools Heating Project”</a:t>
            </a:r>
          </a:p>
          <a:p>
            <a:pPr lvl="1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18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64B95A-30FC-DD44-BA28-90197B94F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91"/>
          <a:stretch/>
        </p:blipFill>
        <p:spPr>
          <a:xfrm>
            <a:off x="0" y="650929"/>
            <a:ext cx="9155117" cy="620707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F1C9195-7387-7F45-A984-43D2C8DC6727}"/>
              </a:ext>
            </a:extLst>
          </p:cNvPr>
          <p:cNvSpPr/>
          <p:nvPr/>
        </p:nvSpPr>
        <p:spPr>
          <a:xfrm>
            <a:off x="0" y="635430"/>
            <a:ext cx="9144000" cy="5279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E5B3F3-0614-564A-8D41-7148B626CBB7}"/>
              </a:ext>
            </a:extLst>
          </p:cNvPr>
          <p:cNvSpPr txBox="1"/>
          <p:nvPr/>
        </p:nvSpPr>
        <p:spPr>
          <a:xfrm>
            <a:off x="577757" y="573439"/>
            <a:ext cx="788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Concerted Action on Buildings </a:t>
            </a:r>
            <a:endParaRPr lang="it-IT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B33719-A444-CC47-A041-838EFA9E7F72}"/>
              </a:ext>
            </a:extLst>
          </p:cNvPr>
          <p:cNvSpPr/>
          <p:nvPr/>
        </p:nvSpPr>
        <p:spPr>
          <a:xfrm>
            <a:off x="0" y="6602278"/>
            <a:ext cx="9144000" cy="263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5C3C0E8-632C-B44C-B9D7-2D180D906ADE}"/>
              </a:ext>
            </a:extLst>
          </p:cNvPr>
          <p:cNvSpPr/>
          <p:nvPr/>
        </p:nvSpPr>
        <p:spPr>
          <a:xfrm>
            <a:off x="7763320" y="134554"/>
            <a:ext cx="1113295" cy="29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5D6EA9-A9FE-4D40-A2F2-8663F3FAFBED}"/>
              </a:ext>
            </a:extLst>
          </p:cNvPr>
          <p:cNvSpPr txBox="1"/>
          <p:nvPr/>
        </p:nvSpPr>
        <p:spPr>
          <a:xfrm>
            <a:off x="432277" y="837784"/>
            <a:ext cx="14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29 March 2022</a:t>
            </a:r>
          </a:p>
        </p:txBody>
      </p:sp>
      <p:pic>
        <p:nvPicPr>
          <p:cNvPr id="15" name="Picture 2" descr="C:\Users\poggim\Desktop\download-1915749__340.png">
            <a:extLst>
              <a:ext uri="{FF2B5EF4-FFF2-40B4-BE49-F238E27FC236}">
                <a16:creationId xmlns:a16="http://schemas.microsoft.com/office/drawing/2014/main" id="{D567D0F9-614E-5044-AC9A-34D8CE66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65" y="6179825"/>
            <a:ext cx="597708" cy="5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21C200E-5396-4EE8-AD94-1772D2DBDD55}"/>
              </a:ext>
            </a:extLst>
          </p:cNvPr>
          <p:cNvSpPr txBox="1">
            <a:spLocks/>
          </p:cNvSpPr>
          <p:nvPr/>
        </p:nvSpPr>
        <p:spPr>
          <a:xfrm>
            <a:off x="540000" y="2807865"/>
            <a:ext cx="8009659" cy="1577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/>
              <a:t>Thanks</a:t>
            </a:r>
          </a:p>
          <a:p>
            <a:r>
              <a:rPr lang="en-GB" dirty="0"/>
              <a:t>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07195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64B95A-30FC-DD44-BA28-90197B94F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91"/>
          <a:stretch/>
        </p:blipFill>
        <p:spPr>
          <a:xfrm>
            <a:off x="0" y="650929"/>
            <a:ext cx="9155117" cy="620707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F1C9195-7387-7F45-A984-43D2C8DC6727}"/>
              </a:ext>
            </a:extLst>
          </p:cNvPr>
          <p:cNvSpPr/>
          <p:nvPr/>
        </p:nvSpPr>
        <p:spPr>
          <a:xfrm>
            <a:off x="0" y="635430"/>
            <a:ext cx="9144000" cy="5279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E5B3F3-0614-564A-8D41-7148B626CBB7}"/>
              </a:ext>
            </a:extLst>
          </p:cNvPr>
          <p:cNvSpPr txBox="1"/>
          <p:nvPr/>
        </p:nvSpPr>
        <p:spPr>
          <a:xfrm>
            <a:off x="577757" y="573439"/>
            <a:ext cx="788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Concerted Action on Buildings </a:t>
            </a:r>
            <a:endParaRPr lang="it-IT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B33719-A444-CC47-A041-838EFA9E7F72}"/>
              </a:ext>
            </a:extLst>
          </p:cNvPr>
          <p:cNvSpPr/>
          <p:nvPr/>
        </p:nvSpPr>
        <p:spPr>
          <a:xfrm>
            <a:off x="0" y="6602278"/>
            <a:ext cx="9144000" cy="263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5C3C0E8-632C-B44C-B9D7-2D180D906ADE}"/>
              </a:ext>
            </a:extLst>
          </p:cNvPr>
          <p:cNvSpPr/>
          <p:nvPr/>
        </p:nvSpPr>
        <p:spPr>
          <a:xfrm>
            <a:off x="7763320" y="134554"/>
            <a:ext cx="1113295" cy="29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5D6EA9-A9FE-4D40-A2F2-8663F3FAFBED}"/>
              </a:ext>
            </a:extLst>
          </p:cNvPr>
          <p:cNvSpPr txBox="1"/>
          <p:nvPr/>
        </p:nvSpPr>
        <p:spPr>
          <a:xfrm>
            <a:off x="432277" y="837784"/>
            <a:ext cx="14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29 March 2022</a:t>
            </a:r>
          </a:p>
        </p:txBody>
      </p:sp>
      <p:pic>
        <p:nvPicPr>
          <p:cNvPr id="15" name="Picture 2" descr="C:\Users\poggim\Desktop\download-1915749__340.png">
            <a:extLst>
              <a:ext uri="{FF2B5EF4-FFF2-40B4-BE49-F238E27FC236}">
                <a16:creationId xmlns:a16="http://schemas.microsoft.com/office/drawing/2014/main" id="{D567D0F9-614E-5044-AC9A-34D8CE66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65" y="6179825"/>
            <a:ext cx="597708" cy="5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F6C21DF-138C-4706-9451-55C65B87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00" y="1657330"/>
            <a:ext cx="1801650" cy="363600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Main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Goals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8E8763-D208-4C34-843A-3CBB7FD67C64}"/>
              </a:ext>
            </a:extLst>
          </p:cNvPr>
          <p:cNvSpPr txBox="1"/>
          <p:nvPr/>
        </p:nvSpPr>
        <p:spPr>
          <a:xfrm>
            <a:off x="2523998" y="4477752"/>
            <a:ext cx="4090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Support and encourage students and local community to use clean energy.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B09D6CF-90FB-4025-B74B-F768DF990A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9128849"/>
              </p:ext>
            </p:extLst>
          </p:nvPr>
        </p:nvGraphicFramePr>
        <p:xfrm>
          <a:off x="537300" y="1877961"/>
          <a:ext cx="8063999" cy="4503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9125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64B95A-30FC-DD44-BA28-90197B94F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91"/>
          <a:stretch/>
        </p:blipFill>
        <p:spPr>
          <a:xfrm>
            <a:off x="0" y="650929"/>
            <a:ext cx="9155117" cy="620707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F1C9195-7387-7F45-A984-43D2C8DC6727}"/>
              </a:ext>
            </a:extLst>
          </p:cNvPr>
          <p:cNvSpPr/>
          <p:nvPr/>
        </p:nvSpPr>
        <p:spPr>
          <a:xfrm>
            <a:off x="0" y="635430"/>
            <a:ext cx="9144000" cy="5279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E5B3F3-0614-564A-8D41-7148B626CBB7}"/>
              </a:ext>
            </a:extLst>
          </p:cNvPr>
          <p:cNvSpPr txBox="1"/>
          <p:nvPr/>
        </p:nvSpPr>
        <p:spPr>
          <a:xfrm>
            <a:off x="577757" y="573439"/>
            <a:ext cx="788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Concerted Action on Buildings </a:t>
            </a:r>
            <a:endParaRPr lang="it-IT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B33719-A444-CC47-A041-838EFA9E7F72}"/>
              </a:ext>
            </a:extLst>
          </p:cNvPr>
          <p:cNvSpPr/>
          <p:nvPr/>
        </p:nvSpPr>
        <p:spPr>
          <a:xfrm>
            <a:off x="0" y="6602278"/>
            <a:ext cx="9144000" cy="263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5C3C0E8-632C-B44C-B9D7-2D180D906ADE}"/>
              </a:ext>
            </a:extLst>
          </p:cNvPr>
          <p:cNvSpPr/>
          <p:nvPr/>
        </p:nvSpPr>
        <p:spPr>
          <a:xfrm>
            <a:off x="7763320" y="134554"/>
            <a:ext cx="1113295" cy="29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5D6EA9-A9FE-4D40-A2F2-8663F3FAFBED}"/>
              </a:ext>
            </a:extLst>
          </p:cNvPr>
          <p:cNvSpPr txBox="1"/>
          <p:nvPr/>
        </p:nvSpPr>
        <p:spPr>
          <a:xfrm>
            <a:off x="432277" y="837784"/>
            <a:ext cx="14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29 March 2022</a:t>
            </a:r>
          </a:p>
        </p:txBody>
      </p:sp>
      <p:pic>
        <p:nvPicPr>
          <p:cNvPr id="15" name="Picture 2" descr="C:\Users\poggim\Desktop\download-1915749__340.png">
            <a:extLst>
              <a:ext uri="{FF2B5EF4-FFF2-40B4-BE49-F238E27FC236}">
                <a16:creationId xmlns:a16="http://schemas.microsoft.com/office/drawing/2014/main" id="{D567D0F9-614E-5044-AC9A-34D8CE66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65" y="6179825"/>
            <a:ext cx="597708" cy="5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5610816-ECC8-472E-BB65-D8BD133656CD}"/>
              </a:ext>
            </a:extLst>
          </p:cNvPr>
          <p:cNvSpPr txBox="1">
            <a:spLocks/>
          </p:cNvSpPr>
          <p:nvPr/>
        </p:nvSpPr>
        <p:spPr>
          <a:xfrm>
            <a:off x="1277667" y="1586169"/>
            <a:ext cx="8064000" cy="7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Students Uncomfortable in cold weather </a:t>
            </a:r>
          </a:p>
        </p:txBody>
      </p:sp>
      <p:pic>
        <p:nvPicPr>
          <p:cNvPr id="13" name="Picture Placeholder 11">
            <a:extLst>
              <a:ext uri="{FF2B5EF4-FFF2-40B4-BE49-F238E27FC236}">
                <a16:creationId xmlns:a16="http://schemas.microsoft.com/office/drawing/2014/main" id="{8B168CE0-3D51-437A-9692-D25D7E413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5" r="95"/>
          <a:stretch/>
        </p:blipFill>
        <p:spPr bwMode="auto">
          <a:xfrm>
            <a:off x="1720090" y="2528190"/>
            <a:ext cx="5703817" cy="3497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16" name="Picture Placeholder 11">
            <a:extLst>
              <a:ext uri="{FF2B5EF4-FFF2-40B4-BE49-F238E27FC236}">
                <a16:creationId xmlns:a16="http://schemas.microsoft.com/office/drawing/2014/main" id="{DF2F58EF-0A46-45E8-A3D1-BF0C4B90C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5" r="95"/>
          <a:stretch/>
        </p:blipFill>
        <p:spPr bwMode="auto">
          <a:xfrm>
            <a:off x="1703157" y="2553590"/>
            <a:ext cx="5703817" cy="3497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30065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64B95A-30FC-DD44-BA28-90197B94F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91"/>
          <a:stretch/>
        </p:blipFill>
        <p:spPr>
          <a:xfrm>
            <a:off x="0" y="650929"/>
            <a:ext cx="9155117" cy="620707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F1C9195-7387-7F45-A984-43D2C8DC6727}"/>
              </a:ext>
            </a:extLst>
          </p:cNvPr>
          <p:cNvSpPr/>
          <p:nvPr/>
        </p:nvSpPr>
        <p:spPr>
          <a:xfrm>
            <a:off x="0" y="635430"/>
            <a:ext cx="9144000" cy="5279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E5B3F3-0614-564A-8D41-7148B626CBB7}"/>
              </a:ext>
            </a:extLst>
          </p:cNvPr>
          <p:cNvSpPr txBox="1"/>
          <p:nvPr/>
        </p:nvSpPr>
        <p:spPr>
          <a:xfrm>
            <a:off x="577757" y="573439"/>
            <a:ext cx="788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Concerted Action on Buildings </a:t>
            </a:r>
            <a:endParaRPr lang="it-IT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B33719-A444-CC47-A041-838EFA9E7F72}"/>
              </a:ext>
            </a:extLst>
          </p:cNvPr>
          <p:cNvSpPr/>
          <p:nvPr/>
        </p:nvSpPr>
        <p:spPr>
          <a:xfrm>
            <a:off x="0" y="6602278"/>
            <a:ext cx="9144000" cy="263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5C3C0E8-632C-B44C-B9D7-2D180D906ADE}"/>
              </a:ext>
            </a:extLst>
          </p:cNvPr>
          <p:cNvSpPr/>
          <p:nvPr/>
        </p:nvSpPr>
        <p:spPr>
          <a:xfrm>
            <a:off x="7763320" y="134554"/>
            <a:ext cx="1113295" cy="29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5D6EA9-A9FE-4D40-A2F2-8663F3FAFBED}"/>
              </a:ext>
            </a:extLst>
          </p:cNvPr>
          <p:cNvSpPr txBox="1"/>
          <p:nvPr/>
        </p:nvSpPr>
        <p:spPr>
          <a:xfrm>
            <a:off x="432277" y="837784"/>
            <a:ext cx="14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29 March 2022</a:t>
            </a:r>
          </a:p>
        </p:txBody>
      </p:sp>
      <p:pic>
        <p:nvPicPr>
          <p:cNvPr id="15" name="Picture 2" descr="C:\Users\poggim\Desktop\download-1915749__340.png">
            <a:extLst>
              <a:ext uri="{FF2B5EF4-FFF2-40B4-BE49-F238E27FC236}">
                <a16:creationId xmlns:a16="http://schemas.microsoft.com/office/drawing/2014/main" id="{D567D0F9-614E-5044-AC9A-34D8CE66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65" y="6179825"/>
            <a:ext cx="597708" cy="5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55432C-8A23-4235-97A7-D99ECB58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57" y="1532105"/>
            <a:ext cx="8064000" cy="363600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+mj-lt"/>
              </a:rPr>
              <a:t>Project Stages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D5DE00C-DDB2-4DE3-B867-27B296D445B6}"/>
              </a:ext>
            </a:extLst>
          </p:cNvPr>
          <p:cNvSpPr txBox="1">
            <a:spLocks/>
          </p:cNvSpPr>
          <p:nvPr/>
        </p:nvSpPr>
        <p:spPr>
          <a:xfrm>
            <a:off x="448579" y="5568213"/>
            <a:ext cx="8064000" cy="7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RSS/NERC performed stages 1 &amp; 2 and supervised stage 3 as the implementation was carried out via local contractors</a:t>
            </a:r>
          </a:p>
          <a:p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3A6D47-3427-4A67-9D7F-5FEF91357A96}"/>
              </a:ext>
            </a:extLst>
          </p:cNvPr>
          <p:cNvSpPr/>
          <p:nvPr/>
        </p:nvSpPr>
        <p:spPr>
          <a:xfrm>
            <a:off x="2323758" y="381021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US" sz="1600" dirty="0">
              <a:solidFill>
                <a:schemeClr val="tx2"/>
              </a:solidFill>
            </a:endParaRPr>
          </a:p>
        </p:txBody>
      </p:sp>
      <p:graphicFrame>
        <p:nvGraphicFramePr>
          <p:cNvPr id="16" name="Content Placeholder 7">
            <a:extLst>
              <a:ext uri="{FF2B5EF4-FFF2-40B4-BE49-F238E27FC236}">
                <a16:creationId xmlns:a16="http://schemas.microsoft.com/office/drawing/2014/main" id="{9ABD232B-F02A-4192-B15E-52DF7BC7BC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22250"/>
              </p:ext>
            </p:extLst>
          </p:nvPr>
        </p:nvGraphicFramePr>
        <p:xfrm>
          <a:off x="652140" y="2111459"/>
          <a:ext cx="8082136" cy="3204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9292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64B95A-30FC-DD44-BA28-90197B94F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91"/>
          <a:stretch/>
        </p:blipFill>
        <p:spPr>
          <a:xfrm>
            <a:off x="0" y="650929"/>
            <a:ext cx="9155117" cy="620707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F1C9195-7387-7F45-A984-43D2C8DC6727}"/>
              </a:ext>
            </a:extLst>
          </p:cNvPr>
          <p:cNvSpPr/>
          <p:nvPr/>
        </p:nvSpPr>
        <p:spPr>
          <a:xfrm>
            <a:off x="0" y="635430"/>
            <a:ext cx="9144000" cy="5279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E5B3F3-0614-564A-8D41-7148B626CBB7}"/>
              </a:ext>
            </a:extLst>
          </p:cNvPr>
          <p:cNvSpPr txBox="1"/>
          <p:nvPr/>
        </p:nvSpPr>
        <p:spPr>
          <a:xfrm>
            <a:off x="577757" y="573439"/>
            <a:ext cx="788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Concerted Action on Buildings </a:t>
            </a:r>
            <a:endParaRPr lang="it-IT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B33719-A444-CC47-A041-838EFA9E7F72}"/>
              </a:ext>
            </a:extLst>
          </p:cNvPr>
          <p:cNvSpPr/>
          <p:nvPr/>
        </p:nvSpPr>
        <p:spPr>
          <a:xfrm>
            <a:off x="0" y="6602278"/>
            <a:ext cx="9144000" cy="263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5C3C0E8-632C-B44C-B9D7-2D180D906ADE}"/>
              </a:ext>
            </a:extLst>
          </p:cNvPr>
          <p:cNvSpPr/>
          <p:nvPr/>
        </p:nvSpPr>
        <p:spPr>
          <a:xfrm>
            <a:off x="7763320" y="134554"/>
            <a:ext cx="1113295" cy="29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5D6EA9-A9FE-4D40-A2F2-8663F3FAFBED}"/>
              </a:ext>
            </a:extLst>
          </p:cNvPr>
          <p:cNvSpPr txBox="1"/>
          <p:nvPr/>
        </p:nvSpPr>
        <p:spPr>
          <a:xfrm>
            <a:off x="432277" y="837784"/>
            <a:ext cx="14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29 March 2022</a:t>
            </a:r>
          </a:p>
        </p:txBody>
      </p:sp>
      <p:pic>
        <p:nvPicPr>
          <p:cNvPr id="15" name="Picture 2" descr="C:\Users\poggim\Desktop\download-1915749__340.png">
            <a:extLst>
              <a:ext uri="{FF2B5EF4-FFF2-40B4-BE49-F238E27FC236}">
                <a16:creationId xmlns:a16="http://schemas.microsoft.com/office/drawing/2014/main" id="{D567D0F9-614E-5044-AC9A-34D8CE66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65" y="6179825"/>
            <a:ext cx="597708" cy="5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89A19A6-73AE-AA45-BC5C-BFB34D080C19}"/>
              </a:ext>
            </a:extLst>
          </p:cNvPr>
          <p:cNvSpPr/>
          <p:nvPr/>
        </p:nvSpPr>
        <p:spPr>
          <a:xfrm>
            <a:off x="432277" y="1489298"/>
            <a:ext cx="8031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Main Figures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C210319-744B-42F5-A78A-67CB83C6E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073937"/>
              </p:ext>
            </p:extLst>
          </p:nvPr>
        </p:nvGraphicFramePr>
        <p:xfrm>
          <a:off x="432277" y="2279820"/>
          <a:ext cx="8064000" cy="2466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7705">
                  <a:extLst>
                    <a:ext uri="{9D8B030D-6E8A-4147-A177-3AD203B41FA5}">
                      <a16:colId xmlns:a16="http://schemas.microsoft.com/office/drawing/2014/main" val="1956612149"/>
                    </a:ext>
                  </a:extLst>
                </a:gridCol>
                <a:gridCol w="1300325">
                  <a:extLst>
                    <a:ext uri="{9D8B030D-6E8A-4147-A177-3AD203B41FA5}">
                      <a16:colId xmlns:a16="http://schemas.microsoft.com/office/drawing/2014/main" val="3234771055"/>
                    </a:ext>
                  </a:extLst>
                </a:gridCol>
                <a:gridCol w="973990">
                  <a:extLst>
                    <a:ext uri="{9D8B030D-6E8A-4147-A177-3AD203B41FA5}">
                      <a16:colId xmlns:a16="http://schemas.microsoft.com/office/drawing/2014/main" val="1648241248"/>
                    </a:ext>
                  </a:extLst>
                </a:gridCol>
                <a:gridCol w="1137995">
                  <a:extLst>
                    <a:ext uri="{9D8B030D-6E8A-4147-A177-3AD203B41FA5}">
                      <a16:colId xmlns:a16="http://schemas.microsoft.com/office/drawing/2014/main" val="3157957388"/>
                    </a:ext>
                  </a:extLst>
                </a:gridCol>
                <a:gridCol w="1137995">
                  <a:extLst>
                    <a:ext uri="{9D8B030D-6E8A-4147-A177-3AD203B41FA5}">
                      <a16:colId xmlns:a16="http://schemas.microsoft.com/office/drawing/2014/main" val="1164557297"/>
                    </a:ext>
                  </a:extLst>
                </a:gridCol>
                <a:gridCol w="1137995">
                  <a:extLst>
                    <a:ext uri="{9D8B030D-6E8A-4147-A177-3AD203B41FA5}">
                      <a16:colId xmlns:a16="http://schemas.microsoft.com/office/drawing/2014/main" val="1091596429"/>
                    </a:ext>
                  </a:extLst>
                </a:gridCol>
                <a:gridCol w="1137995">
                  <a:extLst>
                    <a:ext uri="{9D8B030D-6E8A-4147-A177-3AD203B41FA5}">
                      <a16:colId xmlns:a16="http://schemas.microsoft.com/office/drawing/2014/main" val="2664916965"/>
                    </a:ext>
                  </a:extLst>
                </a:gridCol>
              </a:tblGrid>
              <a:tr h="821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School Name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Land Area (m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No. of Buildings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No. of Classrooms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No. of Rooms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 of Students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Working period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5100229"/>
                  </a:ext>
                </a:extLst>
              </a:tr>
              <a:tr h="26186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Location: North-West of Madaba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755954"/>
                  </a:ext>
                </a:extLst>
              </a:tr>
              <a:tr h="13814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Iskan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Faiha</a:t>
                      </a:r>
                      <a:r>
                        <a:rPr lang="en-US" sz="1600" dirty="0">
                          <a:effectLst/>
                        </a:rPr>
                        <a:t>' primary mixed School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2,930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725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Morning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3070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59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64B95A-30FC-DD44-BA28-90197B94F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91"/>
          <a:stretch/>
        </p:blipFill>
        <p:spPr>
          <a:xfrm>
            <a:off x="0" y="650929"/>
            <a:ext cx="9155117" cy="620707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F1C9195-7387-7F45-A984-43D2C8DC6727}"/>
              </a:ext>
            </a:extLst>
          </p:cNvPr>
          <p:cNvSpPr/>
          <p:nvPr/>
        </p:nvSpPr>
        <p:spPr>
          <a:xfrm>
            <a:off x="0" y="635430"/>
            <a:ext cx="9144000" cy="5279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E5B3F3-0614-564A-8D41-7148B626CBB7}"/>
              </a:ext>
            </a:extLst>
          </p:cNvPr>
          <p:cNvSpPr txBox="1"/>
          <p:nvPr/>
        </p:nvSpPr>
        <p:spPr>
          <a:xfrm>
            <a:off x="577757" y="573439"/>
            <a:ext cx="788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Concerted Action on Buildings </a:t>
            </a:r>
            <a:endParaRPr lang="it-IT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B33719-A444-CC47-A041-838EFA9E7F72}"/>
              </a:ext>
            </a:extLst>
          </p:cNvPr>
          <p:cNvSpPr/>
          <p:nvPr/>
        </p:nvSpPr>
        <p:spPr>
          <a:xfrm>
            <a:off x="0" y="6602278"/>
            <a:ext cx="9144000" cy="263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5C3C0E8-632C-B44C-B9D7-2D180D906ADE}"/>
              </a:ext>
            </a:extLst>
          </p:cNvPr>
          <p:cNvSpPr/>
          <p:nvPr/>
        </p:nvSpPr>
        <p:spPr>
          <a:xfrm>
            <a:off x="7763320" y="134554"/>
            <a:ext cx="1113295" cy="29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5D6EA9-A9FE-4D40-A2F2-8663F3FAFBED}"/>
              </a:ext>
            </a:extLst>
          </p:cNvPr>
          <p:cNvSpPr txBox="1"/>
          <p:nvPr/>
        </p:nvSpPr>
        <p:spPr>
          <a:xfrm>
            <a:off x="432277" y="837784"/>
            <a:ext cx="14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29 March 2022</a:t>
            </a:r>
          </a:p>
        </p:txBody>
      </p:sp>
      <p:pic>
        <p:nvPicPr>
          <p:cNvPr id="15" name="Picture 2" descr="C:\Users\poggim\Desktop\download-1915749__340.png">
            <a:extLst>
              <a:ext uri="{FF2B5EF4-FFF2-40B4-BE49-F238E27FC236}">
                <a16:creationId xmlns:a16="http://schemas.microsoft.com/office/drawing/2014/main" id="{D567D0F9-614E-5044-AC9A-34D8CE66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65" y="6179825"/>
            <a:ext cx="597708" cy="5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31BE195-4276-4AC7-81FA-1835E800016A}"/>
              </a:ext>
            </a:extLst>
          </p:cNvPr>
          <p:cNvSpPr txBox="1">
            <a:spLocks/>
          </p:cNvSpPr>
          <p:nvPr/>
        </p:nvSpPr>
        <p:spPr>
          <a:xfrm>
            <a:off x="603078" y="1350662"/>
            <a:ext cx="5527040" cy="967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Findings</a:t>
            </a:r>
          </a:p>
          <a:p>
            <a:pPr algn="l"/>
            <a:endParaRPr lang="en-GB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 Consumption/ Electrical System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3DBB345-86D7-4AE4-935B-877EF9B87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452833"/>
              </p:ext>
            </p:extLst>
          </p:nvPr>
        </p:nvGraphicFramePr>
        <p:xfrm>
          <a:off x="603078" y="2395304"/>
          <a:ext cx="7835374" cy="826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6167">
                  <a:extLst>
                    <a:ext uri="{9D8B030D-6E8A-4147-A177-3AD203B41FA5}">
                      <a16:colId xmlns:a16="http://schemas.microsoft.com/office/drawing/2014/main" val="3477840252"/>
                    </a:ext>
                  </a:extLst>
                </a:gridCol>
                <a:gridCol w="2612314">
                  <a:extLst>
                    <a:ext uri="{9D8B030D-6E8A-4147-A177-3AD203B41FA5}">
                      <a16:colId xmlns:a16="http://schemas.microsoft.com/office/drawing/2014/main" val="183692136"/>
                    </a:ext>
                  </a:extLst>
                </a:gridCol>
                <a:gridCol w="2146893">
                  <a:extLst>
                    <a:ext uri="{9D8B030D-6E8A-4147-A177-3AD203B41FA5}">
                      <a16:colId xmlns:a16="http://schemas.microsoft.com/office/drawing/2014/main" val="3477479755"/>
                    </a:ext>
                  </a:extLst>
                </a:gridCol>
              </a:tblGrid>
              <a:tr h="562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Estimated annual Electric Energy Consumption (kWh)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Estimated annual Electric Energy Cost (JOD)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Average Electric Tariff (JOD/kWh)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3443286"/>
                  </a:ext>
                </a:extLst>
              </a:tr>
              <a:tr h="258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30,000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8721901"/>
                  </a:ext>
                </a:extLst>
              </a:tr>
            </a:tbl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8D3421D8-E79A-4A1C-A08F-FE4CC1A9D6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2776264"/>
              </p:ext>
            </p:extLst>
          </p:nvPr>
        </p:nvGraphicFramePr>
        <p:xfrm>
          <a:off x="2950693" y="3200959"/>
          <a:ext cx="6358849" cy="3352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F8B0408-1AF3-4D9F-9BA1-D320560FD3D6}"/>
              </a:ext>
            </a:extLst>
          </p:cNvPr>
          <p:cNvSpPr/>
          <p:nvPr/>
        </p:nvSpPr>
        <p:spPr>
          <a:xfrm>
            <a:off x="432277" y="3806793"/>
            <a:ext cx="37034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b="1" dirty="0"/>
              <a:t>Total Connected Load proportion</a:t>
            </a:r>
          </a:p>
        </p:txBody>
      </p:sp>
    </p:spTree>
    <p:extLst>
      <p:ext uri="{BB962C8B-B14F-4D97-AF65-F5344CB8AC3E}">
        <p14:creationId xmlns:p14="http://schemas.microsoft.com/office/powerpoint/2010/main" val="419536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64B95A-30FC-DD44-BA28-90197B94F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91"/>
          <a:stretch/>
        </p:blipFill>
        <p:spPr>
          <a:xfrm>
            <a:off x="0" y="650929"/>
            <a:ext cx="9155117" cy="620707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F1C9195-7387-7F45-A984-43D2C8DC6727}"/>
              </a:ext>
            </a:extLst>
          </p:cNvPr>
          <p:cNvSpPr/>
          <p:nvPr/>
        </p:nvSpPr>
        <p:spPr>
          <a:xfrm>
            <a:off x="0" y="635430"/>
            <a:ext cx="9144000" cy="5279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E5B3F3-0614-564A-8D41-7148B626CBB7}"/>
              </a:ext>
            </a:extLst>
          </p:cNvPr>
          <p:cNvSpPr txBox="1"/>
          <p:nvPr/>
        </p:nvSpPr>
        <p:spPr>
          <a:xfrm>
            <a:off x="577757" y="573439"/>
            <a:ext cx="788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Concerted Action on Buildings </a:t>
            </a:r>
            <a:endParaRPr lang="it-IT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B33719-A444-CC47-A041-838EFA9E7F72}"/>
              </a:ext>
            </a:extLst>
          </p:cNvPr>
          <p:cNvSpPr/>
          <p:nvPr/>
        </p:nvSpPr>
        <p:spPr>
          <a:xfrm>
            <a:off x="0" y="6602278"/>
            <a:ext cx="9144000" cy="263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5C3C0E8-632C-B44C-B9D7-2D180D906ADE}"/>
              </a:ext>
            </a:extLst>
          </p:cNvPr>
          <p:cNvSpPr/>
          <p:nvPr/>
        </p:nvSpPr>
        <p:spPr>
          <a:xfrm>
            <a:off x="7763320" y="134554"/>
            <a:ext cx="1113295" cy="29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5D6EA9-A9FE-4D40-A2F2-8663F3FAFBED}"/>
              </a:ext>
            </a:extLst>
          </p:cNvPr>
          <p:cNvSpPr txBox="1"/>
          <p:nvPr/>
        </p:nvSpPr>
        <p:spPr>
          <a:xfrm>
            <a:off x="432277" y="837784"/>
            <a:ext cx="14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29 March 2022</a:t>
            </a:r>
          </a:p>
        </p:txBody>
      </p:sp>
      <p:pic>
        <p:nvPicPr>
          <p:cNvPr id="15" name="Picture 2" descr="C:\Users\poggim\Desktop\download-1915749__340.png">
            <a:extLst>
              <a:ext uri="{FF2B5EF4-FFF2-40B4-BE49-F238E27FC236}">
                <a16:creationId xmlns:a16="http://schemas.microsoft.com/office/drawing/2014/main" id="{D567D0F9-614E-5044-AC9A-34D8CE66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65" y="6179825"/>
            <a:ext cx="597708" cy="5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3B75C87-CAF7-4B2A-9356-21C465A63C3E}"/>
              </a:ext>
            </a:extLst>
          </p:cNvPr>
          <p:cNvSpPr txBox="1">
            <a:spLocks/>
          </p:cNvSpPr>
          <p:nvPr/>
        </p:nvSpPr>
        <p:spPr>
          <a:xfrm>
            <a:off x="577757" y="1434709"/>
            <a:ext cx="8064000" cy="1891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Selected Energy Efficiency Measures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Replacing Lighting Units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Domestic hot water System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Thermal insulation external walls and roofs, double glaze with PVC frame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heating and cooling systems (AC split units)</a:t>
            </a: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7FA0C7E-BF0C-48F1-A507-4C7DAAB8F9AF}"/>
              </a:ext>
            </a:extLst>
          </p:cNvPr>
          <p:cNvSpPr txBox="1">
            <a:spLocks/>
          </p:cNvSpPr>
          <p:nvPr/>
        </p:nvSpPr>
        <p:spPr>
          <a:xfrm>
            <a:off x="593119" y="3689876"/>
            <a:ext cx="8064000" cy="173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+mn-cs"/>
              </a:rPr>
              <a:t>Selected Renewable Energy Systems</a:t>
            </a:r>
          </a:p>
          <a:p>
            <a:pPr marL="0" indent="0">
              <a:spcBef>
                <a:spcPct val="0"/>
              </a:spcBef>
              <a:buNone/>
            </a:pPr>
            <a:endParaRPr lang="en-US" sz="1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00100" lvl="1" indent="-342900">
              <a:spcBef>
                <a:spcPct val="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Domestic hot water System</a:t>
            </a:r>
          </a:p>
          <a:p>
            <a:pPr marL="800100" lvl="1" indent="-342900">
              <a:spcBef>
                <a:spcPct val="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PV System (84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+mn-cs"/>
              </a:rPr>
              <a:t>kWp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)</a:t>
            </a:r>
            <a:endParaRPr lang="en-GB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49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64B95A-30FC-DD44-BA28-90197B94F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91"/>
          <a:stretch/>
        </p:blipFill>
        <p:spPr>
          <a:xfrm>
            <a:off x="0" y="650929"/>
            <a:ext cx="9155117" cy="620707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F1C9195-7387-7F45-A984-43D2C8DC6727}"/>
              </a:ext>
            </a:extLst>
          </p:cNvPr>
          <p:cNvSpPr/>
          <p:nvPr/>
        </p:nvSpPr>
        <p:spPr>
          <a:xfrm>
            <a:off x="0" y="635430"/>
            <a:ext cx="9144000" cy="5279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E5B3F3-0614-564A-8D41-7148B626CBB7}"/>
              </a:ext>
            </a:extLst>
          </p:cNvPr>
          <p:cNvSpPr txBox="1"/>
          <p:nvPr/>
        </p:nvSpPr>
        <p:spPr>
          <a:xfrm>
            <a:off x="577757" y="573439"/>
            <a:ext cx="788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Concerted Action on Buildings </a:t>
            </a:r>
            <a:endParaRPr lang="it-IT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B33719-A444-CC47-A041-838EFA9E7F72}"/>
              </a:ext>
            </a:extLst>
          </p:cNvPr>
          <p:cNvSpPr/>
          <p:nvPr/>
        </p:nvSpPr>
        <p:spPr>
          <a:xfrm>
            <a:off x="0" y="6602278"/>
            <a:ext cx="9144000" cy="263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5C3C0E8-632C-B44C-B9D7-2D180D906ADE}"/>
              </a:ext>
            </a:extLst>
          </p:cNvPr>
          <p:cNvSpPr/>
          <p:nvPr/>
        </p:nvSpPr>
        <p:spPr>
          <a:xfrm>
            <a:off x="7763320" y="134554"/>
            <a:ext cx="1113295" cy="29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5D6EA9-A9FE-4D40-A2F2-8663F3FAFBED}"/>
              </a:ext>
            </a:extLst>
          </p:cNvPr>
          <p:cNvSpPr txBox="1"/>
          <p:nvPr/>
        </p:nvSpPr>
        <p:spPr>
          <a:xfrm>
            <a:off x="432277" y="837784"/>
            <a:ext cx="14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29 March 2022</a:t>
            </a:r>
          </a:p>
        </p:txBody>
      </p:sp>
      <p:pic>
        <p:nvPicPr>
          <p:cNvPr id="15" name="Picture 2" descr="C:\Users\poggim\Desktop\download-1915749__340.png">
            <a:extLst>
              <a:ext uri="{FF2B5EF4-FFF2-40B4-BE49-F238E27FC236}">
                <a16:creationId xmlns:a16="http://schemas.microsoft.com/office/drawing/2014/main" id="{D567D0F9-614E-5044-AC9A-34D8CE66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65" y="6179825"/>
            <a:ext cx="597708" cy="5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A0BD8860-C7D9-4249-9AA6-D72E29B666A5}"/>
              </a:ext>
            </a:extLst>
          </p:cNvPr>
          <p:cNvSpPr txBox="1">
            <a:spLocks/>
          </p:cNvSpPr>
          <p:nvPr/>
        </p:nvSpPr>
        <p:spPr>
          <a:xfrm>
            <a:off x="812615" y="1863551"/>
            <a:ext cx="8064000" cy="527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+mj-lt"/>
              <a:buAutoNum type="arabicPeriod"/>
            </a:pPr>
            <a:r>
              <a:rPr lang="en-GB" sz="1600" b="1" dirty="0">
                <a:solidFill>
                  <a:schemeClr val="tx1"/>
                </a:solidFill>
                <a:latin typeface="+mn-lt"/>
                <a:cs typeface="+mn-cs"/>
              </a:rPr>
              <a:t>Lighting system Retrofit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1AD0D5B-2934-4BF6-A305-1F7026A95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7332"/>
              </p:ext>
            </p:extLst>
          </p:nvPr>
        </p:nvGraphicFramePr>
        <p:xfrm>
          <a:off x="593119" y="2471991"/>
          <a:ext cx="7916024" cy="3487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7530">
                  <a:extLst>
                    <a:ext uri="{9D8B030D-6E8A-4147-A177-3AD203B41FA5}">
                      <a16:colId xmlns:a16="http://schemas.microsoft.com/office/drawing/2014/main" val="1726039214"/>
                    </a:ext>
                  </a:extLst>
                </a:gridCol>
                <a:gridCol w="1037411">
                  <a:extLst>
                    <a:ext uri="{9D8B030D-6E8A-4147-A177-3AD203B41FA5}">
                      <a16:colId xmlns:a16="http://schemas.microsoft.com/office/drawing/2014/main" val="2767003667"/>
                    </a:ext>
                  </a:extLst>
                </a:gridCol>
                <a:gridCol w="1551100">
                  <a:extLst>
                    <a:ext uri="{9D8B030D-6E8A-4147-A177-3AD203B41FA5}">
                      <a16:colId xmlns:a16="http://schemas.microsoft.com/office/drawing/2014/main" val="4042647843"/>
                    </a:ext>
                  </a:extLst>
                </a:gridCol>
                <a:gridCol w="1819983">
                  <a:extLst>
                    <a:ext uri="{9D8B030D-6E8A-4147-A177-3AD203B41FA5}">
                      <a16:colId xmlns:a16="http://schemas.microsoft.com/office/drawing/2014/main" val="1278106440"/>
                    </a:ext>
                  </a:extLst>
                </a:gridCol>
              </a:tblGrid>
              <a:tr h="810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Replacing Lighting Units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No. of lamps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Connected load (Kw)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Annual Saving Cost (JOD)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6651573"/>
                  </a:ext>
                </a:extLst>
              </a:tr>
              <a:tr h="810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Replace (Fluorescent tube 36w ) with (LED tube 18w)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685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12.3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7441336"/>
                  </a:ext>
                </a:extLst>
              </a:tr>
              <a:tr h="810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Replace (CFL) with (LED round panel18W)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0811850"/>
                  </a:ext>
                </a:extLst>
              </a:tr>
              <a:tr h="652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Replace MH 250W with 50W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1370563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1,463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182386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0CDC4C0-3C08-4CAD-B55C-8C1F2229850C}"/>
              </a:ext>
            </a:extLst>
          </p:cNvPr>
          <p:cNvSpPr/>
          <p:nvPr/>
        </p:nvSpPr>
        <p:spPr>
          <a:xfrm>
            <a:off x="577757" y="1353096"/>
            <a:ext cx="392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Selected Energy Efficiency Measures</a:t>
            </a:r>
          </a:p>
        </p:txBody>
      </p:sp>
    </p:spTree>
    <p:extLst>
      <p:ext uri="{BB962C8B-B14F-4D97-AF65-F5344CB8AC3E}">
        <p14:creationId xmlns:p14="http://schemas.microsoft.com/office/powerpoint/2010/main" val="3770271582"/>
      </p:ext>
    </p:extLst>
  </p:cSld>
  <p:clrMapOvr>
    <a:masterClrMapping/>
  </p:clrMapOvr>
</p:sld>
</file>

<file path=ppt/theme/theme1.xml><?xml version="1.0" encoding="utf-8"?>
<a:theme xmlns:a="http://schemas.openxmlformats.org/drawingml/2006/main" name="meetMED_Theme_2">
  <a:themeElements>
    <a:clrScheme name="meetMED color theme">
      <a:dk1>
        <a:sysClr val="windowText" lastClr="000000"/>
      </a:dk1>
      <a:lt1>
        <a:sysClr val="window" lastClr="FFFFFF"/>
      </a:lt1>
      <a:dk2>
        <a:srgbClr val="08224F"/>
      </a:dk2>
      <a:lt2>
        <a:srgbClr val="E0E0E0"/>
      </a:lt2>
      <a:accent1>
        <a:srgbClr val="189A3A"/>
      </a:accent1>
      <a:accent2>
        <a:srgbClr val="08224F"/>
      </a:accent2>
      <a:accent3>
        <a:srgbClr val="FECD09"/>
      </a:accent3>
      <a:accent4>
        <a:srgbClr val="0C6374"/>
      </a:accent4>
      <a:accent5>
        <a:srgbClr val="F06E2E"/>
      </a:accent5>
      <a:accent6>
        <a:srgbClr val="8DCB8C"/>
      </a:accent6>
      <a:hlink>
        <a:srgbClr val="0C6374"/>
      </a:hlink>
      <a:folHlink>
        <a:srgbClr val="F06E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meetMED color theme">
      <a:dk1>
        <a:sysClr val="windowText" lastClr="000000"/>
      </a:dk1>
      <a:lt1>
        <a:sysClr val="window" lastClr="FFFFFF"/>
      </a:lt1>
      <a:dk2>
        <a:srgbClr val="08224F"/>
      </a:dk2>
      <a:lt2>
        <a:srgbClr val="E0E0E0"/>
      </a:lt2>
      <a:accent1>
        <a:srgbClr val="189A3A"/>
      </a:accent1>
      <a:accent2>
        <a:srgbClr val="08224F"/>
      </a:accent2>
      <a:accent3>
        <a:srgbClr val="FECD09"/>
      </a:accent3>
      <a:accent4>
        <a:srgbClr val="0C6374"/>
      </a:accent4>
      <a:accent5>
        <a:srgbClr val="F06E2E"/>
      </a:accent5>
      <a:accent6>
        <a:srgbClr val="8DCB8C"/>
      </a:accent6>
      <a:hlink>
        <a:srgbClr val="0C6374"/>
      </a:hlink>
      <a:folHlink>
        <a:srgbClr val="F06E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meetMED color theme">
      <a:dk1>
        <a:sysClr val="windowText" lastClr="000000"/>
      </a:dk1>
      <a:lt1>
        <a:sysClr val="window" lastClr="FFFFFF"/>
      </a:lt1>
      <a:dk2>
        <a:srgbClr val="08224F"/>
      </a:dk2>
      <a:lt2>
        <a:srgbClr val="E0E0E0"/>
      </a:lt2>
      <a:accent1>
        <a:srgbClr val="189A3A"/>
      </a:accent1>
      <a:accent2>
        <a:srgbClr val="08224F"/>
      </a:accent2>
      <a:accent3>
        <a:srgbClr val="FECD09"/>
      </a:accent3>
      <a:accent4>
        <a:srgbClr val="0C6374"/>
      </a:accent4>
      <a:accent5>
        <a:srgbClr val="F06E2E"/>
      </a:accent5>
      <a:accent6>
        <a:srgbClr val="8DCB8C"/>
      </a:accent6>
      <a:hlink>
        <a:srgbClr val="0C6374"/>
      </a:hlink>
      <a:folHlink>
        <a:srgbClr val="F06E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meetMED_Theme_2.thmx</Template>
  <TotalTime>5451</TotalTime>
  <Words>848</Words>
  <Application>Microsoft Office PowerPoint</Application>
  <PresentationFormat>On-screen Show (4:3)</PresentationFormat>
  <Paragraphs>200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 Rounded MT Bold</vt:lpstr>
      <vt:lpstr>Calibri</vt:lpstr>
      <vt:lpstr>Proxima Nova Extra Bold</vt:lpstr>
      <vt:lpstr>ProximaNova-Extrabld</vt:lpstr>
      <vt:lpstr>ProximaNova-Regular</vt:lpstr>
      <vt:lpstr>System Font Regular</vt:lpstr>
      <vt:lpstr>Times New Roman</vt:lpstr>
      <vt:lpstr>meetMED_Theme_2</vt:lpstr>
      <vt:lpstr>Custom Design</vt:lpstr>
      <vt:lpstr>1_Custom Design</vt:lpstr>
      <vt:lpstr>A2.2: Concerted Actions on Energy Efficiency in Buildings  TWG2: Building Renovation</vt:lpstr>
      <vt:lpstr>PowerPoint Presentation</vt:lpstr>
      <vt:lpstr>Main Goals</vt:lpstr>
      <vt:lpstr>PowerPoint Presentation</vt:lpstr>
      <vt:lpstr>Project Stages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 Images</vt:lpstr>
      <vt:lpstr>Implementation Images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Filipa</dc:creator>
  <cp:lastModifiedBy>Mohammad Mosleh</cp:lastModifiedBy>
  <cp:revision>158</cp:revision>
  <cp:lastPrinted>2021-04-07T10:49:43Z</cp:lastPrinted>
  <dcterms:created xsi:type="dcterms:W3CDTF">2018-09-19T13:21:33Z</dcterms:created>
  <dcterms:modified xsi:type="dcterms:W3CDTF">2022-03-24T06:25:26Z</dcterms:modified>
</cp:coreProperties>
</file>