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Lst>
  <p:notesMasterIdLst>
    <p:notesMasterId r:id="rId28"/>
  </p:notesMasterIdLst>
  <p:handoutMasterIdLst>
    <p:handoutMasterId r:id="rId29"/>
  </p:handoutMasterIdLst>
  <p:sldIdLst>
    <p:sldId id="292" r:id="rId4"/>
    <p:sldId id="288" r:id="rId5"/>
    <p:sldId id="294" r:id="rId6"/>
    <p:sldId id="298" r:id="rId7"/>
    <p:sldId id="295" r:id="rId8"/>
    <p:sldId id="297" r:id="rId9"/>
    <p:sldId id="299" r:id="rId10"/>
    <p:sldId id="446" r:id="rId11"/>
    <p:sldId id="437" r:id="rId12"/>
    <p:sldId id="448" r:id="rId13"/>
    <p:sldId id="449" r:id="rId14"/>
    <p:sldId id="395" r:id="rId15"/>
    <p:sldId id="405" r:id="rId16"/>
    <p:sldId id="406" r:id="rId17"/>
    <p:sldId id="436" r:id="rId18"/>
    <p:sldId id="438" r:id="rId19"/>
    <p:sldId id="439" r:id="rId20"/>
    <p:sldId id="440" r:id="rId21"/>
    <p:sldId id="441" r:id="rId22"/>
    <p:sldId id="442" r:id="rId23"/>
    <p:sldId id="444" r:id="rId24"/>
    <p:sldId id="443" r:id="rId25"/>
    <p:sldId id="445" r:id="rId26"/>
    <p:sldId id="447" r:id="rId27"/>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Giallombardo" initials="AG" lastIdx="3" clrIdx="0">
    <p:extLst>
      <p:ext uri="{19B8F6BF-5375-455C-9EA6-DF929625EA0E}">
        <p15:presenceInfo xmlns:p15="http://schemas.microsoft.com/office/powerpoint/2012/main" userId="8eaf304e2ee27c72" providerId="Windows Live"/>
      </p:ext>
    </p:extLst>
  </p:cmAuthor>
  <p:cmAuthor id="2" name="yasmeen.oraby@rcreee.org" initials="y" lastIdx="1" clrIdx="1">
    <p:extLst>
      <p:ext uri="{19B8F6BF-5375-455C-9EA6-DF929625EA0E}">
        <p15:presenceInfo xmlns:p15="http://schemas.microsoft.com/office/powerpoint/2012/main" userId="yasmeen.oraby@rcreee.o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A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826" autoAdjust="0"/>
  </p:normalViewPr>
  <p:slideViewPr>
    <p:cSldViewPr snapToGrid="0" snapToObjects="1">
      <p:cViewPr varScale="1">
        <p:scale>
          <a:sx n="65" d="100"/>
          <a:sy n="65" d="100"/>
        </p:scale>
        <p:origin x="780" y="12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CB54F-5DA2-4D12-9039-E7A755864847}"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36757D4-D532-4C52-823B-5FAFB0DE1C28}">
      <dgm:prSet/>
      <dgm:spPr>
        <a:xfrm>
          <a:off x="0" y="69147"/>
          <a:ext cx="8229600" cy="909035"/>
        </a:xfrm>
        <a:prstGeom prst="roundRect">
          <a:avLst/>
        </a:prstGeom>
        <a:solidFill>
          <a:srgbClr val="54A021">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pPr algn="ctr" rtl="0">
            <a:buNone/>
          </a:pPr>
          <a:r>
            <a:rPr lang="en-US" b="1" i="1" dirty="0">
              <a:solidFill>
                <a:srgbClr val="FFC000"/>
              </a:solidFill>
              <a:latin typeface="Trebuchet MS"/>
              <a:ea typeface="+mn-ea"/>
              <a:cs typeface="+mn-cs"/>
            </a:rPr>
            <a:t>GRASS – G</a:t>
          </a:r>
          <a:r>
            <a:rPr lang="en-US" b="1" i="1" dirty="0">
              <a:solidFill>
                <a:sysClr val="window" lastClr="FFFFFF"/>
              </a:solidFill>
              <a:latin typeface="Trebuchet MS"/>
              <a:ea typeface="+mn-ea"/>
              <a:cs typeface="+mn-cs"/>
            </a:rPr>
            <a:t>reen </a:t>
          </a:r>
          <a:r>
            <a:rPr lang="en-US" b="1" i="1" dirty="0">
              <a:solidFill>
                <a:srgbClr val="FFC000"/>
              </a:solidFill>
              <a:latin typeface="Trebuchet MS"/>
              <a:ea typeface="+mn-ea"/>
              <a:cs typeface="+mn-cs"/>
            </a:rPr>
            <a:t>R</a:t>
          </a:r>
          <a:r>
            <a:rPr lang="en-US" b="1" i="1" dirty="0">
              <a:solidFill>
                <a:sysClr val="window" lastClr="FFFFFF"/>
              </a:solidFill>
              <a:latin typeface="Trebuchet MS"/>
              <a:ea typeface="+mn-ea"/>
              <a:cs typeface="+mn-cs"/>
            </a:rPr>
            <a:t>ecovery </a:t>
          </a:r>
          <a:r>
            <a:rPr lang="en-US" b="1" i="1" dirty="0">
              <a:solidFill>
                <a:srgbClr val="FFC000"/>
              </a:solidFill>
              <a:latin typeface="Trebuchet MS"/>
              <a:ea typeface="+mn-ea"/>
              <a:cs typeface="+mn-cs"/>
            </a:rPr>
            <a:t>A</a:t>
          </a:r>
          <a:r>
            <a:rPr lang="en-US" b="1" i="1" dirty="0">
              <a:solidFill>
                <a:sysClr val="window" lastClr="FFFFFF"/>
              </a:solidFill>
              <a:latin typeface="Trebuchet MS"/>
              <a:ea typeface="+mn-ea"/>
              <a:cs typeface="+mn-cs"/>
            </a:rPr>
            <a:t>nd </a:t>
          </a:r>
          <a:r>
            <a:rPr lang="en-US" b="1" i="1" dirty="0">
              <a:solidFill>
                <a:srgbClr val="FFC000"/>
              </a:solidFill>
              <a:latin typeface="Trebuchet MS"/>
              <a:ea typeface="+mn-ea"/>
              <a:cs typeface="+mn-cs"/>
            </a:rPr>
            <a:t>S</a:t>
          </a:r>
          <a:r>
            <a:rPr lang="en-US" b="1" i="1" dirty="0">
              <a:solidFill>
                <a:sysClr val="window" lastClr="FFFFFF"/>
              </a:solidFill>
              <a:latin typeface="Trebuchet MS"/>
              <a:ea typeface="+mn-ea"/>
              <a:cs typeface="+mn-cs"/>
            </a:rPr>
            <a:t>ustainable </a:t>
          </a:r>
          <a:r>
            <a:rPr lang="en-US" b="1" i="1" dirty="0">
              <a:solidFill>
                <a:srgbClr val="FFC000"/>
              </a:solidFill>
              <a:latin typeface="Trebuchet MS"/>
              <a:ea typeface="+mn-ea"/>
              <a:cs typeface="+mn-cs"/>
            </a:rPr>
            <a:t>S</a:t>
          </a:r>
          <a:r>
            <a:rPr lang="en-US" b="1" i="1" dirty="0">
              <a:solidFill>
                <a:sysClr val="window" lastClr="FFFFFF"/>
              </a:solidFill>
              <a:latin typeface="Trebuchet MS"/>
              <a:ea typeface="+mn-ea"/>
              <a:cs typeface="+mn-cs"/>
            </a:rPr>
            <a:t>olutions  </a:t>
          </a:r>
          <a:endParaRPr lang="en-US" dirty="0">
            <a:solidFill>
              <a:sysClr val="window" lastClr="FFFFFF"/>
            </a:solidFill>
            <a:latin typeface="Trebuchet MS"/>
            <a:ea typeface="+mn-ea"/>
            <a:cs typeface="+mn-cs"/>
          </a:endParaRPr>
        </a:p>
      </dgm:t>
    </dgm:pt>
    <dgm:pt modelId="{18BF30DA-366F-4741-A02D-AA391491FD7C}" type="parTrans" cxnId="{185C59AB-F137-4FF0-BC55-E5D1966BA098}">
      <dgm:prSet/>
      <dgm:spPr/>
      <dgm:t>
        <a:bodyPr/>
        <a:lstStyle/>
        <a:p>
          <a:endParaRPr lang="en-US"/>
        </a:p>
      </dgm:t>
    </dgm:pt>
    <dgm:pt modelId="{C3C80ABF-C4E1-41B7-BBB6-2B21C2453744}" type="sibTrans" cxnId="{185C59AB-F137-4FF0-BC55-E5D1966BA098}">
      <dgm:prSet/>
      <dgm:spPr/>
      <dgm:t>
        <a:bodyPr/>
        <a:lstStyle/>
        <a:p>
          <a:endParaRPr lang="en-US"/>
        </a:p>
      </dgm:t>
    </dgm:pt>
    <dgm:pt modelId="{3D540C2B-D444-4362-98EE-0AFD7B4E35B9}">
      <dgm:prSet custT="1"/>
      <dgm:spPr>
        <a:xfrm>
          <a:off x="0" y="1027143"/>
          <a:ext cx="8229600" cy="909035"/>
        </a:xfrm>
        <a:prstGeom prst="roundRect">
          <a:avLst/>
        </a:prstGeom>
        <a:solidFill>
          <a:srgbClr val="54A021">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pPr algn="ctr" rtl="0">
            <a:buNone/>
          </a:pPr>
          <a:r>
            <a:rPr lang="en-US" sz="1700" kern="1200" dirty="0">
              <a:solidFill>
                <a:prstClr val="white"/>
              </a:solidFill>
              <a:latin typeface="Trebuchet MS"/>
              <a:ea typeface="+mn-ea"/>
              <a:cs typeface="+mn-cs"/>
            </a:rPr>
            <a:t>Is a South Mediterranean approach to a South Mediterranean rating system for New Designed and Existing Commercial &amp; Residential Buildings.</a:t>
          </a:r>
        </a:p>
      </dgm:t>
    </dgm:pt>
    <dgm:pt modelId="{F49A09B6-E20E-4B79-81D5-5FF98B8A94EC}" type="parTrans" cxnId="{B03234EB-97ED-4F5E-BC98-49A9C3D1CDB7}">
      <dgm:prSet/>
      <dgm:spPr/>
      <dgm:t>
        <a:bodyPr/>
        <a:lstStyle/>
        <a:p>
          <a:endParaRPr lang="en-US"/>
        </a:p>
      </dgm:t>
    </dgm:pt>
    <dgm:pt modelId="{73FC9EDF-B0A6-43F2-B6CE-15F213E6AA25}" type="sibTrans" cxnId="{B03234EB-97ED-4F5E-BC98-49A9C3D1CDB7}">
      <dgm:prSet/>
      <dgm:spPr/>
      <dgm:t>
        <a:bodyPr/>
        <a:lstStyle/>
        <a:p>
          <a:endParaRPr lang="en-US"/>
        </a:p>
      </dgm:t>
    </dgm:pt>
    <dgm:pt modelId="{62FAF175-4C99-4AA9-BD63-9ED765F0E189}">
      <dgm:prSet/>
      <dgm:spPr>
        <a:xfrm>
          <a:off x="0" y="1985138"/>
          <a:ext cx="8229600" cy="1178718"/>
        </a:xfrm>
        <a:prstGeom prst="roundRect">
          <a:avLst/>
        </a:prstGeom>
        <a:solidFill>
          <a:srgbClr val="54A021">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pPr algn="ctr" rtl="0">
            <a:buNone/>
          </a:pPr>
          <a:r>
            <a:rPr lang="en-US" dirty="0">
              <a:solidFill>
                <a:sysClr val="window" lastClr="FFFFFF"/>
              </a:solidFill>
              <a:latin typeface="Trebuchet MS"/>
              <a:ea typeface="+mn-ea"/>
              <a:cs typeface="+mn-cs"/>
            </a:rPr>
            <a:t> Aspires to mitigate the negative impacts of buildings on the environment including CO2 emissions, heat island effect, intensive energy consumptions, water consumption…etc.</a:t>
          </a:r>
        </a:p>
      </dgm:t>
    </dgm:pt>
    <dgm:pt modelId="{618E7AA9-69DC-4807-B7FC-B373A973F824}" type="parTrans" cxnId="{746FFE5F-5205-4256-A729-EE84B0CBE681}">
      <dgm:prSet/>
      <dgm:spPr/>
      <dgm:t>
        <a:bodyPr/>
        <a:lstStyle/>
        <a:p>
          <a:endParaRPr lang="en-US"/>
        </a:p>
      </dgm:t>
    </dgm:pt>
    <dgm:pt modelId="{27D35425-3572-4FCD-8ABD-EE87F4E53FBA}" type="sibTrans" cxnId="{746FFE5F-5205-4256-A729-EE84B0CBE681}">
      <dgm:prSet/>
      <dgm:spPr/>
      <dgm:t>
        <a:bodyPr/>
        <a:lstStyle/>
        <a:p>
          <a:endParaRPr lang="en-US"/>
        </a:p>
      </dgm:t>
    </dgm:pt>
    <dgm:pt modelId="{0FD802C5-4AE6-4CA0-B4B7-DD91CFD88886}">
      <dgm:prSet/>
      <dgm:spPr>
        <a:xfrm>
          <a:off x="0" y="3212816"/>
          <a:ext cx="8229600" cy="909035"/>
        </a:xfrm>
        <a:prstGeom prst="roundRect">
          <a:avLst/>
        </a:prstGeom>
        <a:solidFill>
          <a:srgbClr val="54A021">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pPr algn="ctr" rtl="0">
            <a:buNone/>
          </a:pPr>
          <a:r>
            <a:rPr lang="en-US" dirty="0">
              <a:solidFill>
                <a:sysClr val="window" lastClr="FFFFFF"/>
              </a:solidFill>
              <a:latin typeface="Trebuchet MS"/>
              <a:ea typeface="+mn-ea"/>
              <a:cs typeface="+mn-cs"/>
            </a:rPr>
            <a:t>Aims to provide our next generations with the opportunity to live in healthier, durable, and environmentally friendly buildings.</a:t>
          </a:r>
        </a:p>
      </dgm:t>
    </dgm:pt>
    <dgm:pt modelId="{C168336A-3755-4D18-9DD6-773E62307674}" type="parTrans" cxnId="{1B0D9AF9-0348-4AF8-87E5-9343D8CB5077}">
      <dgm:prSet/>
      <dgm:spPr/>
      <dgm:t>
        <a:bodyPr/>
        <a:lstStyle/>
        <a:p>
          <a:endParaRPr lang="en-US"/>
        </a:p>
      </dgm:t>
    </dgm:pt>
    <dgm:pt modelId="{E8C781FE-1FD9-425C-805C-BEEBDCFAF596}" type="sibTrans" cxnId="{1B0D9AF9-0348-4AF8-87E5-9343D8CB5077}">
      <dgm:prSet/>
      <dgm:spPr/>
      <dgm:t>
        <a:bodyPr/>
        <a:lstStyle/>
        <a:p>
          <a:endParaRPr lang="en-US"/>
        </a:p>
      </dgm:t>
    </dgm:pt>
    <dgm:pt modelId="{38EB5264-0603-4DAF-98BF-F13B49506E6E}" type="pres">
      <dgm:prSet presAssocID="{07ECB54F-5DA2-4D12-9039-E7A755864847}" presName="linear" presStyleCnt="0">
        <dgm:presLayoutVars>
          <dgm:animLvl val="lvl"/>
          <dgm:resizeHandles val="exact"/>
        </dgm:presLayoutVars>
      </dgm:prSet>
      <dgm:spPr/>
    </dgm:pt>
    <dgm:pt modelId="{5ADA226F-E092-4D20-B599-FCEBA9BE5DAE}" type="pres">
      <dgm:prSet presAssocID="{136757D4-D532-4C52-823B-5FAFB0DE1C28}" presName="parentText" presStyleLbl="node1" presStyleIdx="0" presStyleCnt="4">
        <dgm:presLayoutVars>
          <dgm:chMax val="0"/>
          <dgm:bulletEnabled val="1"/>
        </dgm:presLayoutVars>
      </dgm:prSet>
      <dgm:spPr/>
    </dgm:pt>
    <dgm:pt modelId="{AE032645-3276-4DB6-A27D-3E4B987402F0}" type="pres">
      <dgm:prSet presAssocID="{C3C80ABF-C4E1-41B7-BBB6-2B21C2453744}" presName="spacer" presStyleCnt="0"/>
      <dgm:spPr/>
    </dgm:pt>
    <dgm:pt modelId="{3726DF4A-ADE4-482C-93BB-3CAA5CBD5097}" type="pres">
      <dgm:prSet presAssocID="{3D540C2B-D444-4362-98EE-0AFD7B4E35B9}" presName="parentText" presStyleLbl="node1" presStyleIdx="1" presStyleCnt="4">
        <dgm:presLayoutVars>
          <dgm:chMax val="0"/>
          <dgm:bulletEnabled val="1"/>
        </dgm:presLayoutVars>
      </dgm:prSet>
      <dgm:spPr/>
    </dgm:pt>
    <dgm:pt modelId="{C30DE93C-A2F7-40DF-AD51-5378D5F3C691}" type="pres">
      <dgm:prSet presAssocID="{73FC9EDF-B0A6-43F2-B6CE-15F213E6AA25}" presName="spacer" presStyleCnt="0"/>
      <dgm:spPr/>
    </dgm:pt>
    <dgm:pt modelId="{B7C93EC1-2766-461D-BF99-1A33664FC886}" type="pres">
      <dgm:prSet presAssocID="{62FAF175-4C99-4AA9-BD63-9ED765F0E189}" presName="parentText" presStyleLbl="node1" presStyleIdx="2" presStyleCnt="4" custScaleY="129667">
        <dgm:presLayoutVars>
          <dgm:chMax val="0"/>
          <dgm:bulletEnabled val="1"/>
        </dgm:presLayoutVars>
      </dgm:prSet>
      <dgm:spPr/>
    </dgm:pt>
    <dgm:pt modelId="{0D8A40A8-59D7-420A-9526-97F400CCB227}" type="pres">
      <dgm:prSet presAssocID="{27D35425-3572-4FCD-8ABD-EE87F4E53FBA}" presName="spacer" presStyleCnt="0"/>
      <dgm:spPr/>
    </dgm:pt>
    <dgm:pt modelId="{50753AD8-7277-4484-9E57-979C51B6EC20}" type="pres">
      <dgm:prSet presAssocID="{0FD802C5-4AE6-4CA0-B4B7-DD91CFD88886}" presName="parentText" presStyleLbl="node1" presStyleIdx="3" presStyleCnt="4">
        <dgm:presLayoutVars>
          <dgm:chMax val="0"/>
          <dgm:bulletEnabled val="1"/>
        </dgm:presLayoutVars>
      </dgm:prSet>
      <dgm:spPr/>
    </dgm:pt>
  </dgm:ptLst>
  <dgm:cxnLst>
    <dgm:cxn modelId="{D45BE40F-C117-4FD7-B2E3-A39DD01E88AF}" type="presOf" srcId="{136757D4-D532-4C52-823B-5FAFB0DE1C28}" destId="{5ADA226F-E092-4D20-B599-FCEBA9BE5DAE}" srcOrd="0" destOrd="0" presId="urn:microsoft.com/office/officeart/2005/8/layout/vList2"/>
    <dgm:cxn modelId="{0CB83412-4E7D-4311-9FA8-0FFEFB066BC8}" type="presOf" srcId="{3D540C2B-D444-4362-98EE-0AFD7B4E35B9}" destId="{3726DF4A-ADE4-482C-93BB-3CAA5CBD5097}" srcOrd="0" destOrd="0" presId="urn:microsoft.com/office/officeart/2005/8/layout/vList2"/>
    <dgm:cxn modelId="{B2EB101C-7D47-4B1B-BC5B-70975634EA13}" type="presOf" srcId="{07ECB54F-5DA2-4D12-9039-E7A755864847}" destId="{38EB5264-0603-4DAF-98BF-F13B49506E6E}" srcOrd="0" destOrd="0" presId="urn:microsoft.com/office/officeart/2005/8/layout/vList2"/>
    <dgm:cxn modelId="{690CD31E-26AB-41EE-AA3D-D7FAA7F1B0C7}" type="presOf" srcId="{62FAF175-4C99-4AA9-BD63-9ED765F0E189}" destId="{B7C93EC1-2766-461D-BF99-1A33664FC886}" srcOrd="0" destOrd="0" presId="urn:microsoft.com/office/officeart/2005/8/layout/vList2"/>
    <dgm:cxn modelId="{746FFE5F-5205-4256-A729-EE84B0CBE681}" srcId="{07ECB54F-5DA2-4D12-9039-E7A755864847}" destId="{62FAF175-4C99-4AA9-BD63-9ED765F0E189}" srcOrd="2" destOrd="0" parTransId="{618E7AA9-69DC-4807-B7FC-B373A973F824}" sibTransId="{27D35425-3572-4FCD-8ABD-EE87F4E53FBA}"/>
    <dgm:cxn modelId="{40739F92-B2B5-4C67-914A-D4D081EFDDE5}" type="presOf" srcId="{0FD802C5-4AE6-4CA0-B4B7-DD91CFD88886}" destId="{50753AD8-7277-4484-9E57-979C51B6EC20}" srcOrd="0" destOrd="0" presId="urn:microsoft.com/office/officeart/2005/8/layout/vList2"/>
    <dgm:cxn modelId="{185C59AB-F137-4FF0-BC55-E5D1966BA098}" srcId="{07ECB54F-5DA2-4D12-9039-E7A755864847}" destId="{136757D4-D532-4C52-823B-5FAFB0DE1C28}" srcOrd="0" destOrd="0" parTransId="{18BF30DA-366F-4741-A02D-AA391491FD7C}" sibTransId="{C3C80ABF-C4E1-41B7-BBB6-2B21C2453744}"/>
    <dgm:cxn modelId="{B03234EB-97ED-4F5E-BC98-49A9C3D1CDB7}" srcId="{07ECB54F-5DA2-4D12-9039-E7A755864847}" destId="{3D540C2B-D444-4362-98EE-0AFD7B4E35B9}" srcOrd="1" destOrd="0" parTransId="{F49A09B6-E20E-4B79-81D5-5FF98B8A94EC}" sibTransId="{73FC9EDF-B0A6-43F2-B6CE-15F213E6AA25}"/>
    <dgm:cxn modelId="{1B0D9AF9-0348-4AF8-87E5-9343D8CB5077}" srcId="{07ECB54F-5DA2-4D12-9039-E7A755864847}" destId="{0FD802C5-4AE6-4CA0-B4B7-DD91CFD88886}" srcOrd="3" destOrd="0" parTransId="{C168336A-3755-4D18-9DD6-773E62307674}" sibTransId="{E8C781FE-1FD9-425C-805C-BEEBDCFAF596}"/>
    <dgm:cxn modelId="{33859728-2DD1-47B2-9D34-9B914890A841}" type="presParOf" srcId="{38EB5264-0603-4DAF-98BF-F13B49506E6E}" destId="{5ADA226F-E092-4D20-B599-FCEBA9BE5DAE}" srcOrd="0" destOrd="0" presId="urn:microsoft.com/office/officeart/2005/8/layout/vList2"/>
    <dgm:cxn modelId="{AF78DE3D-3742-4D9D-86B9-F1CE148F4F68}" type="presParOf" srcId="{38EB5264-0603-4DAF-98BF-F13B49506E6E}" destId="{AE032645-3276-4DB6-A27D-3E4B987402F0}" srcOrd="1" destOrd="0" presId="urn:microsoft.com/office/officeart/2005/8/layout/vList2"/>
    <dgm:cxn modelId="{87F6E3D9-9F94-405C-B4B4-49EFEEC89D24}" type="presParOf" srcId="{38EB5264-0603-4DAF-98BF-F13B49506E6E}" destId="{3726DF4A-ADE4-482C-93BB-3CAA5CBD5097}" srcOrd="2" destOrd="0" presId="urn:microsoft.com/office/officeart/2005/8/layout/vList2"/>
    <dgm:cxn modelId="{CBEAC71E-9587-4A13-9810-80E69715D4AD}" type="presParOf" srcId="{38EB5264-0603-4DAF-98BF-F13B49506E6E}" destId="{C30DE93C-A2F7-40DF-AD51-5378D5F3C691}" srcOrd="3" destOrd="0" presId="urn:microsoft.com/office/officeart/2005/8/layout/vList2"/>
    <dgm:cxn modelId="{31EFE908-50BA-408F-B1F0-837EC0733E37}" type="presParOf" srcId="{38EB5264-0603-4DAF-98BF-F13B49506E6E}" destId="{B7C93EC1-2766-461D-BF99-1A33664FC886}" srcOrd="4" destOrd="0" presId="urn:microsoft.com/office/officeart/2005/8/layout/vList2"/>
    <dgm:cxn modelId="{70B10B5A-3570-4582-A188-CB49E4445643}" type="presParOf" srcId="{38EB5264-0603-4DAF-98BF-F13B49506E6E}" destId="{0D8A40A8-59D7-420A-9526-97F400CCB227}" srcOrd="5" destOrd="0" presId="urn:microsoft.com/office/officeart/2005/8/layout/vList2"/>
    <dgm:cxn modelId="{F922DEEC-B9C0-43F6-A875-06368F9F7BB3}" type="presParOf" srcId="{38EB5264-0603-4DAF-98BF-F13B49506E6E}" destId="{50753AD8-7277-4484-9E57-979C51B6EC2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D378D8-0217-41ED-8152-83B3F868681D}"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en-US"/>
        </a:p>
      </dgm:t>
    </dgm:pt>
    <dgm:pt modelId="{CC0C691A-5B08-41CD-A761-A4883A73D14E}">
      <dgm:prSet/>
      <dgm:spPr>
        <a:xfrm>
          <a:off x="3556396" y="1575196"/>
          <a:ext cx="1726406" cy="1726406"/>
        </a:xfrm>
        <a:prstGeom prst="ellipse">
          <a:avLst/>
        </a:prstGeom>
        <a:solidFill>
          <a:srgbClr val="54A021">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pPr rtl="0">
            <a:buNone/>
          </a:pPr>
          <a:r>
            <a:rPr lang="en-US" b="1" dirty="0">
              <a:solidFill>
                <a:srgbClr val="FFC000"/>
              </a:solidFill>
              <a:latin typeface="Trebuchet MS"/>
              <a:ea typeface="+mn-ea"/>
              <a:cs typeface="+mn-cs"/>
            </a:rPr>
            <a:t>GRASS consists of four major categories of indicators</a:t>
          </a:r>
          <a:endParaRPr lang="en-US" b="1" dirty="0">
            <a:solidFill>
              <a:sysClr val="window" lastClr="FFFFFF"/>
            </a:solidFill>
            <a:latin typeface="Trebuchet MS"/>
            <a:ea typeface="+mn-ea"/>
            <a:cs typeface="+mn-cs"/>
          </a:endParaRPr>
        </a:p>
      </dgm:t>
    </dgm:pt>
    <dgm:pt modelId="{7593799E-BDE0-4578-9677-BBBDF969CE03}" type="parTrans" cxnId="{29FFE7D0-FAAE-4862-8E93-FE6E44F231D7}">
      <dgm:prSet/>
      <dgm:spPr/>
      <dgm:t>
        <a:bodyPr/>
        <a:lstStyle/>
        <a:p>
          <a:endParaRPr lang="en-US"/>
        </a:p>
      </dgm:t>
    </dgm:pt>
    <dgm:pt modelId="{BE7F44FA-3786-4FAD-A76E-01F553C7DABD}" type="sibTrans" cxnId="{29FFE7D0-FAAE-4862-8E93-FE6E44F231D7}">
      <dgm:prSet/>
      <dgm:spPr/>
      <dgm:t>
        <a:bodyPr/>
        <a:lstStyle/>
        <a:p>
          <a:endParaRPr lang="en-US"/>
        </a:p>
      </dgm:t>
    </dgm:pt>
    <dgm:pt modelId="{27AC7C02-590C-46A9-AF4F-C03CA544BA8B}">
      <dgm:prSet/>
      <dgm:spPr>
        <a:xfrm>
          <a:off x="3815357" y="1516"/>
          <a:ext cx="1208484" cy="1208484"/>
        </a:xfrm>
        <a:prstGeom prst="ellipse">
          <a:avLst/>
        </a:prstGeom>
        <a:solidFill>
          <a:srgbClr val="54A021">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pPr rtl="0">
            <a:buNone/>
          </a:pPr>
          <a:r>
            <a:rPr lang="en-US" dirty="0">
              <a:solidFill>
                <a:sysClr val="window" lastClr="FFFFFF"/>
              </a:solidFill>
              <a:latin typeface="Trebuchet MS"/>
              <a:ea typeface="+mn-ea"/>
              <a:cs typeface="+mn-cs"/>
            </a:rPr>
            <a:t>Envelope </a:t>
          </a:r>
        </a:p>
      </dgm:t>
    </dgm:pt>
    <dgm:pt modelId="{3F349DC5-2232-41D1-9C11-48314F1267BA}" type="parTrans" cxnId="{24709592-1618-4271-B524-25C77A89268D}">
      <dgm:prSet/>
      <dgm:spPr/>
      <dgm:t>
        <a:bodyPr/>
        <a:lstStyle/>
        <a:p>
          <a:endParaRPr lang="en-US"/>
        </a:p>
      </dgm:t>
    </dgm:pt>
    <dgm:pt modelId="{DB9A0B97-AA09-4E91-81C9-0FDFE3561FF3}" type="sibTrans" cxnId="{24709592-1618-4271-B524-25C77A89268D}">
      <dgm:prSet/>
      <dgm:spPr>
        <a:xfrm>
          <a:off x="2543452" y="562252"/>
          <a:ext cx="3752294" cy="3752294"/>
        </a:xfrm>
        <a:prstGeom prst="blockArc">
          <a:avLst>
            <a:gd name="adj1" fmla="val 16200000"/>
            <a:gd name="adj2" fmla="val 0"/>
            <a:gd name="adj3" fmla="val 4638"/>
          </a:avLst>
        </a:prstGeom>
        <a:solidFill>
          <a:srgbClr val="54A021">
            <a:tint val="60000"/>
            <a:hueOff val="0"/>
            <a:satOff val="0"/>
            <a:lumOff val="0"/>
            <a:alphaOff val="0"/>
          </a:srgbClr>
        </a:solidFill>
        <a:ln>
          <a:noFill/>
        </a:ln>
        <a:effectLst/>
      </dgm:spPr>
      <dgm:t>
        <a:bodyPr/>
        <a:lstStyle/>
        <a:p>
          <a:endParaRPr lang="en-US"/>
        </a:p>
      </dgm:t>
    </dgm:pt>
    <dgm:pt modelId="{F0D7E5B6-B49D-4568-83D2-5C8E2495539B}">
      <dgm:prSet custT="1"/>
      <dgm:spPr>
        <a:xfrm>
          <a:off x="5647999" y="1834157"/>
          <a:ext cx="1208484" cy="1208484"/>
        </a:xfrm>
        <a:prstGeom prst="ellipse">
          <a:avLst/>
        </a:prstGeom>
        <a:solidFill>
          <a:srgbClr val="54A021">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pPr rtl="0">
            <a:buNone/>
          </a:pPr>
          <a:r>
            <a:rPr lang="en-US" sz="1300" dirty="0">
              <a:solidFill>
                <a:sysClr val="window" lastClr="FFFFFF"/>
              </a:solidFill>
              <a:latin typeface="Trebuchet MS"/>
              <a:ea typeface="+mn-ea"/>
              <a:cs typeface="+mn-cs"/>
            </a:rPr>
            <a:t>Energy System Design and Equipment </a:t>
          </a:r>
        </a:p>
      </dgm:t>
    </dgm:pt>
    <dgm:pt modelId="{F2578D58-51BD-4A40-8343-A516B803BCCF}" type="parTrans" cxnId="{9AE658D3-BE3C-402F-BC0C-E8F18AD03283}">
      <dgm:prSet/>
      <dgm:spPr/>
      <dgm:t>
        <a:bodyPr/>
        <a:lstStyle/>
        <a:p>
          <a:endParaRPr lang="en-US"/>
        </a:p>
      </dgm:t>
    </dgm:pt>
    <dgm:pt modelId="{D8AD050E-4CEB-4D9A-8EA5-50D9EE2FC4DB}" type="sibTrans" cxnId="{9AE658D3-BE3C-402F-BC0C-E8F18AD03283}">
      <dgm:prSet/>
      <dgm:spPr>
        <a:xfrm>
          <a:off x="2543452" y="562252"/>
          <a:ext cx="3752294" cy="3752294"/>
        </a:xfrm>
        <a:prstGeom prst="blockArc">
          <a:avLst>
            <a:gd name="adj1" fmla="val 0"/>
            <a:gd name="adj2" fmla="val 5400000"/>
            <a:gd name="adj3" fmla="val 4638"/>
          </a:avLst>
        </a:prstGeom>
        <a:solidFill>
          <a:srgbClr val="54A021">
            <a:tint val="60000"/>
            <a:hueOff val="0"/>
            <a:satOff val="0"/>
            <a:lumOff val="0"/>
            <a:alphaOff val="0"/>
          </a:srgbClr>
        </a:solidFill>
        <a:ln>
          <a:noFill/>
        </a:ln>
        <a:effectLst/>
      </dgm:spPr>
      <dgm:t>
        <a:bodyPr/>
        <a:lstStyle/>
        <a:p>
          <a:endParaRPr lang="en-US"/>
        </a:p>
      </dgm:t>
    </dgm:pt>
    <dgm:pt modelId="{8A5B2382-573A-4BBC-A1F6-D6A3C072ACDF}">
      <dgm:prSet custT="1"/>
      <dgm:spPr>
        <a:xfrm>
          <a:off x="3733797" y="3666799"/>
          <a:ext cx="1371605" cy="1208484"/>
        </a:xfrm>
        <a:prstGeom prst="ellipse">
          <a:avLst/>
        </a:prstGeom>
        <a:solidFill>
          <a:srgbClr val="54A021">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pPr rtl="0">
            <a:buNone/>
          </a:pPr>
          <a:r>
            <a:rPr lang="en-US" sz="1300" dirty="0">
              <a:solidFill>
                <a:sysClr val="window" lastClr="FFFFFF"/>
              </a:solidFill>
              <a:latin typeface="Trebuchet MS"/>
              <a:ea typeface="+mn-ea"/>
              <a:cs typeface="+mn-cs"/>
            </a:rPr>
            <a:t>Water Management and Indoor Environment </a:t>
          </a:r>
        </a:p>
      </dgm:t>
    </dgm:pt>
    <dgm:pt modelId="{D31D9D3F-A559-4007-B032-DA12FC0CFFC8}" type="parTrans" cxnId="{8872D8C2-32EA-4530-A251-4E19AF69977E}">
      <dgm:prSet/>
      <dgm:spPr/>
      <dgm:t>
        <a:bodyPr/>
        <a:lstStyle/>
        <a:p>
          <a:endParaRPr lang="en-US"/>
        </a:p>
      </dgm:t>
    </dgm:pt>
    <dgm:pt modelId="{390DF7E4-753E-47B0-B1CA-432D7B4B5523}" type="sibTrans" cxnId="{8872D8C2-32EA-4530-A251-4E19AF69977E}">
      <dgm:prSet/>
      <dgm:spPr>
        <a:xfrm>
          <a:off x="2543452" y="562252"/>
          <a:ext cx="3752294" cy="3752294"/>
        </a:xfrm>
        <a:prstGeom prst="blockArc">
          <a:avLst>
            <a:gd name="adj1" fmla="val 5400000"/>
            <a:gd name="adj2" fmla="val 10800000"/>
            <a:gd name="adj3" fmla="val 4638"/>
          </a:avLst>
        </a:prstGeom>
        <a:solidFill>
          <a:srgbClr val="54A021">
            <a:tint val="60000"/>
            <a:hueOff val="0"/>
            <a:satOff val="0"/>
            <a:lumOff val="0"/>
            <a:alphaOff val="0"/>
          </a:srgbClr>
        </a:solidFill>
        <a:ln>
          <a:noFill/>
        </a:ln>
        <a:effectLst/>
      </dgm:spPr>
      <dgm:t>
        <a:bodyPr/>
        <a:lstStyle/>
        <a:p>
          <a:endParaRPr lang="en-US"/>
        </a:p>
      </dgm:t>
    </dgm:pt>
    <dgm:pt modelId="{CF836C9C-50B4-4B2E-9EE7-C4144F03B847}">
      <dgm:prSet custT="1"/>
      <dgm:spPr>
        <a:xfrm>
          <a:off x="1982716" y="1834157"/>
          <a:ext cx="1208484" cy="1208484"/>
        </a:xfrm>
        <a:prstGeom prst="ellipse">
          <a:avLst/>
        </a:prstGeom>
        <a:solidFill>
          <a:srgbClr val="54A021">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pPr rtl="0">
            <a:buNone/>
          </a:pPr>
          <a:r>
            <a:rPr lang="en-US" sz="1600" dirty="0">
              <a:solidFill>
                <a:sysClr val="window" lastClr="FFFFFF"/>
              </a:solidFill>
              <a:latin typeface="Trebuchet MS"/>
              <a:ea typeface="+mn-ea"/>
              <a:cs typeface="+mn-cs"/>
            </a:rPr>
            <a:t>Green </a:t>
          </a:r>
          <a:br>
            <a:rPr lang="en-US" sz="1600" dirty="0">
              <a:solidFill>
                <a:sysClr val="window" lastClr="FFFFFF"/>
              </a:solidFill>
              <a:latin typeface="Trebuchet MS"/>
              <a:ea typeface="+mn-ea"/>
              <a:cs typeface="+mn-cs"/>
            </a:rPr>
          </a:br>
          <a:r>
            <a:rPr lang="en-US" sz="1600" dirty="0">
              <a:solidFill>
                <a:sysClr val="window" lastClr="FFFFFF"/>
              </a:solidFill>
              <a:latin typeface="Trebuchet MS"/>
              <a:ea typeface="+mn-ea"/>
              <a:cs typeface="+mn-cs"/>
            </a:rPr>
            <a:t>Sites </a:t>
          </a:r>
        </a:p>
      </dgm:t>
    </dgm:pt>
    <dgm:pt modelId="{25BDB3A7-0ECB-4AD6-8809-DD9008A2527C}" type="parTrans" cxnId="{44955246-97BC-4DF2-9F09-F46E6FA46D48}">
      <dgm:prSet/>
      <dgm:spPr/>
      <dgm:t>
        <a:bodyPr/>
        <a:lstStyle/>
        <a:p>
          <a:endParaRPr lang="en-US"/>
        </a:p>
      </dgm:t>
    </dgm:pt>
    <dgm:pt modelId="{3A236220-0735-4AFF-ACF5-FCF8DB7E7BCA}" type="sibTrans" cxnId="{44955246-97BC-4DF2-9F09-F46E6FA46D48}">
      <dgm:prSet/>
      <dgm:spPr>
        <a:xfrm>
          <a:off x="2543452" y="562252"/>
          <a:ext cx="3752294" cy="3752294"/>
        </a:xfrm>
        <a:prstGeom prst="blockArc">
          <a:avLst>
            <a:gd name="adj1" fmla="val 10800000"/>
            <a:gd name="adj2" fmla="val 16200000"/>
            <a:gd name="adj3" fmla="val 4638"/>
          </a:avLst>
        </a:prstGeom>
        <a:solidFill>
          <a:srgbClr val="54A021">
            <a:tint val="60000"/>
            <a:hueOff val="0"/>
            <a:satOff val="0"/>
            <a:lumOff val="0"/>
            <a:alphaOff val="0"/>
          </a:srgbClr>
        </a:solidFill>
        <a:ln>
          <a:noFill/>
        </a:ln>
        <a:effectLst/>
      </dgm:spPr>
      <dgm:t>
        <a:bodyPr/>
        <a:lstStyle/>
        <a:p>
          <a:endParaRPr lang="en-US"/>
        </a:p>
      </dgm:t>
    </dgm:pt>
    <dgm:pt modelId="{77193C00-6ACA-4793-8D91-D70FA6DE8165}" type="pres">
      <dgm:prSet presAssocID="{4FD378D8-0217-41ED-8152-83B3F868681D}" presName="Name0" presStyleCnt="0">
        <dgm:presLayoutVars>
          <dgm:chMax val="1"/>
          <dgm:dir/>
          <dgm:animLvl val="ctr"/>
          <dgm:resizeHandles val="exact"/>
        </dgm:presLayoutVars>
      </dgm:prSet>
      <dgm:spPr/>
    </dgm:pt>
    <dgm:pt modelId="{2E6CA1F6-1666-44EB-80E6-23F8CD58ECE5}" type="pres">
      <dgm:prSet presAssocID="{CC0C691A-5B08-41CD-A761-A4883A73D14E}" presName="centerShape" presStyleLbl="node0" presStyleIdx="0" presStyleCnt="1"/>
      <dgm:spPr/>
    </dgm:pt>
    <dgm:pt modelId="{E696C872-BD64-408B-9BE4-C21302475816}" type="pres">
      <dgm:prSet presAssocID="{27AC7C02-590C-46A9-AF4F-C03CA544BA8B}" presName="node" presStyleLbl="node1" presStyleIdx="0" presStyleCnt="4">
        <dgm:presLayoutVars>
          <dgm:bulletEnabled val="1"/>
        </dgm:presLayoutVars>
      </dgm:prSet>
      <dgm:spPr/>
    </dgm:pt>
    <dgm:pt modelId="{3A88467F-30B9-472D-ABB9-7F41CC7E1D66}" type="pres">
      <dgm:prSet presAssocID="{27AC7C02-590C-46A9-AF4F-C03CA544BA8B}" presName="dummy" presStyleCnt="0"/>
      <dgm:spPr/>
    </dgm:pt>
    <dgm:pt modelId="{21AB0740-61EC-4769-A685-DF96A62C07BC}" type="pres">
      <dgm:prSet presAssocID="{DB9A0B97-AA09-4E91-81C9-0FDFE3561FF3}" presName="sibTrans" presStyleLbl="sibTrans2D1" presStyleIdx="0" presStyleCnt="4"/>
      <dgm:spPr/>
    </dgm:pt>
    <dgm:pt modelId="{7FC7DA40-895D-4C5A-837F-4469292C896F}" type="pres">
      <dgm:prSet presAssocID="{F0D7E5B6-B49D-4568-83D2-5C8E2495539B}" presName="node" presStyleLbl="node1" presStyleIdx="1" presStyleCnt="4">
        <dgm:presLayoutVars>
          <dgm:bulletEnabled val="1"/>
        </dgm:presLayoutVars>
      </dgm:prSet>
      <dgm:spPr/>
    </dgm:pt>
    <dgm:pt modelId="{065C07B2-6D5A-4C71-A90C-FF0EE052885D}" type="pres">
      <dgm:prSet presAssocID="{F0D7E5B6-B49D-4568-83D2-5C8E2495539B}" presName="dummy" presStyleCnt="0"/>
      <dgm:spPr/>
    </dgm:pt>
    <dgm:pt modelId="{E07292A9-0F95-4E7B-AA94-6AF72C31F3B8}" type="pres">
      <dgm:prSet presAssocID="{D8AD050E-4CEB-4D9A-8EA5-50D9EE2FC4DB}" presName="sibTrans" presStyleLbl="sibTrans2D1" presStyleIdx="1" presStyleCnt="4"/>
      <dgm:spPr/>
    </dgm:pt>
    <dgm:pt modelId="{334F7785-4B79-46B0-86DB-6DFDE62886CB}" type="pres">
      <dgm:prSet presAssocID="{8A5B2382-573A-4BBC-A1F6-D6A3C072ACDF}" presName="node" presStyleLbl="node1" presStyleIdx="2" presStyleCnt="4" custScaleX="113498">
        <dgm:presLayoutVars>
          <dgm:bulletEnabled val="1"/>
        </dgm:presLayoutVars>
      </dgm:prSet>
      <dgm:spPr/>
    </dgm:pt>
    <dgm:pt modelId="{0FCC77B8-AE60-48D9-BC26-6C450FE60814}" type="pres">
      <dgm:prSet presAssocID="{8A5B2382-573A-4BBC-A1F6-D6A3C072ACDF}" presName="dummy" presStyleCnt="0"/>
      <dgm:spPr/>
    </dgm:pt>
    <dgm:pt modelId="{0E802CDF-6C6B-4F9E-81A9-5F869939C8FE}" type="pres">
      <dgm:prSet presAssocID="{390DF7E4-753E-47B0-B1CA-432D7B4B5523}" presName="sibTrans" presStyleLbl="sibTrans2D1" presStyleIdx="2" presStyleCnt="4"/>
      <dgm:spPr/>
    </dgm:pt>
    <dgm:pt modelId="{15C09095-1827-48E9-849D-D4A32EF001B6}" type="pres">
      <dgm:prSet presAssocID="{CF836C9C-50B4-4B2E-9EE7-C4144F03B847}" presName="node" presStyleLbl="node1" presStyleIdx="3" presStyleCnt="4">
        <dgm:presLayoutVars>
          <dgm:bulletEnabled val="1"/>
        </dgm:presLayoutVars>
      </dgm:prSet>
      <dgm:spPr/>
    </dgm:pt>
    <dgm:pt modelId="{2E59E3D8-6D96-42CC-B958-72FA3D433F10}" type="pres">
      <dgm:prSet presAssocID="{CF836C9C-50B4-4B2E-9EE7-C4144F03B847}" presName="dummy" presStyleCnt="0"/>
      <dgm:spPr/>
    </dgm:pt>
    <dgm:pt modelId="{EF3838AC-3715-45F4-AC84-849F3A70A472}" type="pres">
      <dgm:prSet presAssocID="{3A236220-0735-4AFF-ACF5-FCF8DB7E7BCA}" presName="sibTrans" presStyleLbl="sibTrans2D1" presStyleIdx="3" presStyleCnt="4"/>
      <dgm:spPr/>
    </dgm:pt>
  </dgm:ptLst>
  <dgm:cxnLst>
    <dgm:cxn modelId="{43621707-26A9-4C30-8ED0-1D882D099373}" type="presOf" srcId="{F0D7E5B6-B49D-4568-83D2-5C8E2495539B}" destId="{7FC7DA40-895D-4C5A-837F-4469292C896F}" srcOrd="0" destOrd="0" presId="urn:microsoft.com/office/officeart/2005/8/layout/radial6"/>
    <dgm:cxn modelId="{56A95D20-666F-4837-B60A-529D3FBA3379}" type="presOf" srcId="{3A236220-0735-4AFF-ACF5-FCF8DB7E7BCA}" destId="{EF3838AC-3715-45F4-AC84-849F3A70A472}" srcOrd="0" destOrd="0" presId="urn:microsoft.com/office/officeart/2005/8/layout/radial6"/>
    <dgm:cxn modelId="{263E5F29-8FFF-4230-AB13-3B036354A5D8}" type="presOf" srcId="{D8AD050E-4CEB-4D9A-8EA5-50D9EE2FC4DB}" destId="{E07292A9-0F95-4E7B-AA94-6AF72C31F3B8}" srcOrd="0" destOrd="0" presId="urn:microsoft.com/office/officeart/2005/8/layout/radial6"/>
    <dgm:cxn modelId="{44955246-97BC-4DF2-9F09-F46E6FA46D48}" srcId="{CC0C691A-5B08-41CD-A761-A4883A73D14E}" destId="{CF836C9C-50B4-4B2E-9EE7-C4144F03B847}" srcOrd="3" destOrd="0" parTransId="{25BDB3A7-0ECB-4AD6-8809-DD9008A2527C}" sibTransId="{3A236220-0735-4AFF-ACF5-FCF8DB7E7BCA}"/>
    <dgm:cxn modelId="{7C33B556-2F85-4315-8202-97C5EF913E35}" type="presOf" srcId="{CF836C9C-50B4-4B2E-9EE7-C4144F03B847}" destId="{15C09095-1827-48E9-849D-D4A32EF001B6}" srcOrd="0" destOrd="0" presId="urn:microsoft.com/office/officeart/2005/8/layout/radial6"/>
    <dgm:cxn modelId="{BB53247C-8358-4B03-B689-A099A236C7EC}" type="presOf" srcId="{DB9A0B97-AA09-4E91-81C9-0FDFE3561FF3}" destId="{21AB0740-61EC-4769-A685-DF96A62C07BC}" srcOrd="0" destOrd="0" presId="urn:microsoft.com/office/officeart/2005/8/layout/radial6"/>
    <dgm:cxn modelId="{24709592-1618-4271-B524-25C77A89268D}" srcId="{CC0C691A-5B08-41CD-A761-A4883A73D14E}" destId="{27AC7C02-590C-46A9-AF4F-C03CA544BA8B}" srcOrd="0" destOrd="0" parTransId="{3F349DC5-2232-41D1-9C11-48314F1267BA}" sibTransId="{DB9A0B97-AA09-4E91-81C9-0FDFE3561FF3}"/>
    <dgm:cxn modelId="{AE40EAB0-AC1B-4E60-B3E4-9797CD2E44D8}" type="presOf" srcId="{8A5B2382-573A-4BBC-A1F6-D6A3C072ACDF}" destId="{334F7785-4B79-46B0-86DB-6DFDE62886CB}" srcOrd="0" destOrd="0" presId="urn:microsoft.com/office/officeart/2005/8/layout/radial6"/>
    <dgm:cxn modelId="{8872D8C2-32EA-4530-A251-4E19AF69977E}" srcId="{CC0C691A-5B08-41CD-A761-A4883A73D14E}" destId="{8A5B2382-573A-4BBC-A1F6-D6A3C072ACDF}" srcOrd="2" destOrd="0" parTransId="{D31D9D3F-A559-4007-B032-DA12FC0CFFC8}" sibTransId="{390DF7E4-753E-47B0-B1CA-432D7B4B5523}"/>
    <dgm:cxn modelId="{29FFE7D0-FAAE-4862-8E93-FE6E44F231D7}" srcId="{4FD378D8-0217-41ED-8152-83B3F868681D}" destId="{CC0C691A-5B08-41CD-A761-A4883A73D14E}" srcOrd="0" destOrd="0" parTransId="{7593799E-BDE0-4578-9677-BBBDF969CE03}" sibTransId="{BE7F44FA-3786-4FAD-A76E-01F553C7DABD}"/>
    <dgm:cxn modelId="{8F0871D3-6BE6-41E5-A659-3CFC4909BBEB}" type="presOf" srcId="{390DF7E4-753E-47B0-B1CA-432D7B4B5523}" destId="{0E802CDF-6C6B-4F9E-81A9-5F869939C8FE}" srcOrd="0" destOrd="0" presId="urn:microsoft.com/office/officeart/2005/8/layout/radial6"/>
    <dgm:cxn modelId="{9AE658D3-BE3C-402F-BC0C-E8F18AD03283}" srcId="{CC0C691A-5B08-41CD-A761-A4883A73D14E}" destId="{F0D7E5B6-B49D-4568-83D2-5C8E2495539B}" srcOrd="1" destOrd="0" parTransId="{F2578D58-51BD-4A40-8343-A516B803BCCF}" sibTransId="{D8AD050E-4CEB-4D9A-8EA5-50D9EE2FC4DB}"/>
    <dgm:cxn modelId="{30A510D8-24FF-44B6-B293-6F440D42199A}" type="presOf" srcId="{CC0C691A-5B08-41CD-A761-A4883A73D14E}" destId="{2E6CA1F6-1666-44EB-80E6-23F8CD58ECE5}" srcOrd="0" destOrd="0" presId="urn:microsoft.com/office/officeart/2005/8/layout/radial6"/>
    <dgm:cxn modelId="{A644D5E5-9A4D-493E-9F55-4784DAAD782A}" type="presOf" srcId="{27AC7C02-590C-46A9-AF4F-C03CA544BA8B}" destId="{E696C872-BD64-408B-9BE4-C21302475816}" srcOrd="0" destOrd="0" presId="urn:microsoft.com/office/officeart/2005/8/layout/radial6"/>
    <dgm:cxn modelId="{E303FDF5-CCE7-4520-AD3D-7DCDB3B5B7E0}" type="presOf" srcId="{4FD378D8-0217-41ED-8152-83B3F868681D}" destId="{77193C00-6ACA-4793-8D91-D70FA6DE8165}" srcOrd="0" destOrd="0" presId="urn:microsoft.com/office/officeart/2005/8/layout/radial6"/>
    <dgm:cxn modelId="{FF2DF8C0-57F1-485F-82F5-86376C279D2A}" type="presParOf" srcId="{77193C00-6ACA-4793-8D91-D70FA6DE8165}" destId="{2E6CA1F6-1666-44EB-80E6-23F8CD58ECE5}" srcOrd="0" destOrd="0" presId="urn:microsoft.com/office/officeart/2005/8/layout/radial6"/>
    <dgm:cxn modelId="{A8B2EE04-F4E3-45F8-A412-FD8323EBEA7B}" type="presParOf" srcId="{77193C00-6ACA-4793-8D91-D70FA6DE8165}" destId="{E696C872-BD64-408B-9BE4-C21302475816}" srcOrd="1" destOrd="0" presId="urn:microsoft.com/office/officeart/2005/8/layout/radial6"/>
    <dgm:cxn modelId="{6BFAE132-D6BA-4482-8982-7B9B47CD1816}" type="presParOf" srcId="{77193C00-6ACA-4793-8D91-D70FA6DE8165}" destId="{3A88467F-30B9-472D-ABB9-7F41CC7E1D66}" srcOrd="2" destOrd="0" presId="urn:microsoft.com/office/officeart/2005/8/layout/radial6"/>
    <dgm:cxn modelId="{3623663B-9BB2-4161-82EF-92FD9C75FDEE}" type="presParOf" srcId="{77193C00-6ACA-4793-8D91-D70FA6DE8165}" destId="{21AB0740-61EC-4769-A685-DF96A62C07BC}" srcOrd="3" destOrd="0" presId="urn:microsoft.com/office/officeart/2005/8/layout/radial6"/>
    <dgm:cxn modelId="{2915FA53-1446-4313-B786-425C9EC3AC2A}" type="presParOf" srcId="{77193C00-6ACA-4793-8D91-D70FA6DE8165}" destId="{7FC7DA40-895D-4C5A-837F-4469292C896F}" srcOrd="4" destOrd="0" presId="urn:microsoft.com/office/officeart/2005/8/layout/radial6"/>
    <dgm:cxn modelId="{F69AC875-1206-4322-B671-82135A2C3EF2}" type="presParOf" srcId="{77193C00-6ACA-4793-8D91-D70FA6DE8165}" destId="{065C07B2-6D5A-4C71-A90C-FF0EE052885D}" srcOrd="5" destOrd="0" presId="urn:microsoft.com/office/officeart/2005/8/layout/radial6"/>
    <dgm:cxn modelId="{5F313982-E01B-4E41-8A40-771DBBD55C3D}" type="presParOf" srcId="{77193C00-6ACA-4793-8D91-D70FA6DE8165}" destId="{E07292A9-0F95-4E7B-AA94-6AF72C31F3B8}" srcOrd="6" destOrd="0" presId="urn:microsoft.com/office/officeart/2005/8/layout/radial6"/>
    <dgm:cxn modelId="{D9E7B627-7D5C-4921-86B7-EA965C007728}" type="presParOf" srcId="{77193C00-6ACA-4793-8D91-D70FA6DE8165}" destId="{334F7785-4B79-46B0-86DB-6DFDE62886CB}" srcOrd="7" destOrd="0" presId="urn:microsoft.com/office/officeart/2005/8/layout/radial6"/>
    <dgm:cxn modelId="{FA6B0F32-8BC6-4B3F-A5F3-DEBFB442ECC6}" type="presParOf" srcId="{77193C00-6ACA-4793-8D91-D70FA6DE8165}" destId="{0FCC77B8-AE60-48D9-BC26-6C450FE60814}" srcOrd="8" destOrd="0" presId="urn:microsoft.com/office/officeart/2005/8/layout/radial6"/>
    <dgm:cxn modelId="{344674EB-8E3A-4E5D-9D51-9BC96894E34B}" type="presParOf" srcId="{77193C00-6ACA-4793-8D91-D70FA6DE8165}" destId="{0E802CDF-6C6B-4F9E-81A9-5F869939C8FE}" srcOrd="9" destOrd="0" presId="urn:microsoft.com/office/officeart/2005/8/layout/radial6"/>
    <dgm:cxn modelId="{0C46164F-BD47-46C3-8417-2C59CAEA5A21}" type="presParOf" srcId="{77193C00-6ACA-4793-8D91-D70FA6DE8165}" destId="{15C09095-1827-48E9-849D-D4A32EF001B6}" srcOrd="10" destOrd="0" presId="urn:microsoft.com/office/officeart/2005/8/layout/radial6"/>
    <dgm:cxn modelId="{CA76EA39-E3D4-4DFC-B82D-63BBF774F250}" type="presParOf" srcId="{77193C00-6ACA-4793-8D91-D70FA6DE8165}" destId="{2E59E3D8-6D96-42CC-B958-72FA3D433F10}" srcOrd="11" destOrd="0" presId="urn:microsoft.com/office/officeart/2005/8/layout/radial6"/>
    <dgm:cxn modelId="{1B777255-C961-4232-B00B-8749A05E5998}" type="presParOf" srcId="{77193C00-6ACA-4793-8D91-D70FA6DE8165}" destId="{EF3838AC-3715-45F4-AC84-849F3A70A47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A226F-E092-4D20-B599-FCEBA9BE5DAE}">
      <dsp:nvSpPr>
        <dsp:cNvPr id="0" name=""/>
        <dsp:cNvSpPr/>
      </dsp:nvSpPr>
      <dsp:spPr>
        <a:xfrm>
          <a:off x="0" y="51905"/>
          <a:ext cx="8229600" cy="947288"/>
        </a:xfrm>
        <a:prstGeom prst="roundRect">
          <a:avLst/>
        </a:prstGeom>
        <a:solidFill>
          <a:srgbClr val="54A021">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i="1" kern="1200" dirty="0">
              <a:solidFill>
                <a:srgbClr val="FFC000"/>
              </a:solidFill>
              <a:latin typeface="Trebuchet MS"/>
              <a:ea typeface="+mn-ea"/>
              <a:cs typeface="+mn-cs"/>
            </a:rPr>
            <a:t>GRASS – G</a:t>
          </a:r>
          <a:r>
            <a:rPr lang="en-US" sz="1800" b="1" i="1" kern="1200" dirty="0">
              <a:solidFill>
                <a:sysClr val="window" lastClr="FFFFFF"/>
              </a:solidFill>
              <a:latin typeface="Trebuchet MS"/>
              <a:ea typeface="+mn-ea"/>
              <a:cs typeface="+mn-cs"/>
            </a:rPr>
            <a:t>reen </a:t>
          </a:r>
          <a:r>
            <a:rPr lang="en-US" sz="1800" b="1" i="1" kern="1200" dirty="0">
              <a:solidFill>
                <a:srgbClr val="FFC000"/>
              </a:solidFill>
              <a:latin typeface="Trebuchet MS"/>
              <a:ea typeface="+mn-ea"/>
              <a:cs typeface="+mn-cs"/>
            </a:rPr>
            <a:t>R</a:t>
          </a:r>
          <a:r>
            <a:rPr lang="en-US" sz="1800" b="1" i="1" kern="1200" dirty="0">
              <a:solidFill>
                <a:sysClr val="window" lastClr="FFFFFF"/>
              </a:solidFill>
              <a:latin typeface="Trebuchet MS"/>
              <a:ea typeface="+mn-ea"/>
              <a:cs typeface="+mn-cs"/>
            </a:rPr>
            <a:t>ecovery </a:t>
          </a:r>
          <a:r>
            <a:rPr lang="en-US" sz="1800" b="1" i="1" kern="1200" dirty="0">
              <a:solidFill>
                <a:srgbClr val="FFC000"/>
              </a:solidFill>
              <a:latin typeface="Trebuchet MS"/>
              <a:ea typeface="+mn-ea"/>
              <a:cs typeface="+mn-cs"/>
            </a:rPr>
            <a:t>A</a:t>
          </a:r>
          <a:r>
            <a:rPr lang="en-US" sz="1800" b="1" i="1" kern="1200" dirty="0">
              <a:solidFill>
                <a:sysClr val="window" lastClr="FFFFFF"/>
              </a:solidFill>
              <a:latin typeface="Trebuchet MS"/>
              <a:ea typeface="+mn-ea"/>
              <a:cs typeface="+mn-cs"/>
            </a:rPr>
            <a:t>nd </a:t>
          </a:r>
          <a:r>
            <a:rPr lang="en-US" sz="1800" b="1" i="1" kern="1200" dirty="0">
              <a:solidFill>
                <a:srgbClr val="FFC000"/>
              </a:solidFill>
              <a:latin typeface="Trebuchet MS"/>
              <a:ea typeface="+mn-ea"/>
              <a:cs typeface="+mn-cs"/>
            </a:rPr>
            <a:t>S</a:t>
          </a:r>
          <a:r>
            <a:rPr lang="en-US" sz="1800" b="1" i="1" kern="1200" dirty="0">
              <a:solidFill>
                <a:sysClr val="window" lastClr="FFFFFF"/>
              </a:solidFill>
              <a:latin typeface="Trebuchet MS"/>
              <a:ea typeface="+mn-ea"/>
              <a:cs typeface="+mn-cs"/>
            </a:rPr>
            <a:t>ustainable </a:t>
          </a:r>
          <a:r>
            <a:rPr lang="en-US" sz="1800" b="1" i="1" kern="1200" dirty="0">
              <a:solidFill>
                <a:srgbClr val="FFC000"/>
              </a:solidFill>
              <a:latin typeface="Trebuchet MS"/>
              <a:ea typeface="+mn-ea"/>
              <a:cs typeface="+mn-cs"/>
            </a:rPr>
            <a:t>S</a:t>
          </a:r>
          <a:r>
            <a:rPr lang="en-US" sz="1800" b="1" i="1" kern="1200" dirty="0">
              <a:solidFill>
                <a:sysClr val="window" lastClr="FFFFFF"/>
              </a:solidFill>
              <a:latin typeface="Trebuchet MS"/>
              <a:ea typeface="+mn-ea"/>
              <a:cs typeface="+mn-cs"/>
            </a:rPr>
            <a:t>olutions  </a:t>
          </a:r>
          <a:endParaRPr lang="en-US" sz="1800" kern="1200" dirty="0">
            <a:solidFill>
              <a:sysClr val="window" lastClr="FFFFFF"/>
            </a:solidFill>
            <a:latin typeface="Trebuchet MS"/>
            <a:ea typeface="+mn-ea"/>
            <a:cs typeface="+mn-cs"/>
          </a:endParaRPr>
        </a:p>
      </dsp:txBody>
      <dsp:txXfrm>
        <a:off x="46243" y="98148"/>
        <a:ext cx="8137114" cy="854802"/>
      </dsp:txXfrm>
    </dsp:sp>
    <dsp:sp modelId="{3726DF4A-ADE4-482C-93BB-3CAA5CBD5097}">
      <dsp:nvSpPr>
        <dsp:cNvPr id="0" name=""/>
        <dsp:cNvSpPr/>
      </dsp:nvSpPr>
      <dsp:spPr>
        <a:xfrm>
          <a:off x="0" y="1051034"/>
          <a:ext cx="8229600" cy="947288"/>
        </a:xfrm>
        <a:prstGeom prst="roundRect">
          <a:avLst/>
        </a:prstGeom>
        <a:solidFill>
          <a:srgbClr val="54A021">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solidFill>
                <a:prstClr val="white"/>
              </a:solidFill>
              <a:latin typeface="Trebuchet MS"/>
              <a:ea typeface="+mn-ea"/>
              <a:cs typeface="+mn-cs"/>
            </a:rPr>
            <a:t>Is a South Mediterranean approach to a South Mediterranean rating system for New Designed and Existing Commercial &amp; Residential Buildings.</a:t>
          </a:r>
        </a:p>
      </dsp:txBody>
      <dsp:txXfrm>
        <a:off x="46243" y="1097277"/>
        <a:ext cx="8137114" cy="854802"/>
      </dsp:txXfrm>
    </dsp:sp>
    <dsp:sp modelId="{B7C93EC1-2766-461D-BF99-1A33664FC886}">
      <dsp:nvSpPr>
        <dsp:cNvPr id="0" name=""/>
        <dsp:cNvSpPr/>
      </dsp:nvSpPr>
      <dsp:spPr>
        <a:xfrm>
          <a:off x="0" y="2050162"/>
          <a:ext cx="8229600" cy="1228320"/>
        </a:xfrm>
        <a:prstGeom prst="roundRect">
          <a:avLst/>
        </a:prstGeom>
        <a:solidFill>
          <a:srgbClr val="54A021">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ysClr val="window" lastClr="FFFFFF"/>
              </a:solidFill>
              <a:latin typeface="Trebuchet MS"/>
              <a:ea typeface="+mn-ea"/>
              <a:cs typeface="+mn-cs"/>
            </a:rPr>
            <a:t> Aspires to mitigate the negative impacts of buildings on the environment including CO2 emissions, heat island effect, intensive energy consumptions, water consumption…etc.</a:t>
          </a:r>
        </a:p>
      </dsp:txBody>
      <dsp:txXfrm>
        <a:off x="59962" y="2110124"/>
        <a:ext cx="8109676" cy="1108396"/>
      </dsp:txXfrm>
    </dsp:sp>
    <dsp:sp modelId="{50753AD8-7277-4484-9E57-979C51B6EC20}">
      <dsp:nvSpPr>
        <dsp:cNvPr id="0" name=""/>
        <dsp:cNvSpPr/>
      </dsp:nvSpPr>
      <dsp:spPr>
        <a:xfrm>
          <a:off x="0" y="3330323"/>
          <a:ext cx="8229600" cy="947288"/>
        </a:xfrm>
        <a:prstGeom prst="roundRect">
          <a:avLst/>
        </a:prstGeom>
        <a:solidFill>
          <a:srgbClr val="54A021">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ysClr val="window" lastClr="FFFFFF"/>
              </a:solidFill>
              <a:latin typeface="Trebuchet MS"/>
              <a:ea typeface="+mn-ea"/>
              <a:cs typeface="+mn-cs"/>
            </a:rPr>
            <a:t>Aims to provide our next generations with the opportunity to live in healthier, durable, and environmentally friendly buildings.</a:t>
          </a:r>
        </a:p>
      </dsp:txBody>
      <dsp:txXfrm>
        <a:off x="46243" y="3376566"/>
        <a:ext cx="8137114" cy="854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838AC-3715-45F4-AC84-849F3A70A472}">
      <dsp:nvSpPr>
        <dsp:cNvPr id="0" name=""/>
        <dsp:cNvSpPr/>
      </dsp:nvSpPr>
      <dsp:spPr>
        <a:xfrm>
          <a:off x="2543452" y="562252"/>
          <a:ext cx="3752294" cy="3752294"/>
        </a:xfrm>
        <a:prstGeom prst="blockArc">
          <a:avLst>
            <a:gd name="adj1" fmla="val 10800000"/>
            <a:gd name="adj2" fmla="val 16200000"/>
            <a:gd name="adj3" fmla="val 4638"/>
          </a:avLst>
        </a:prstGeom>
        <a:solidFill>
          <a:srgbClr val="54A021">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E802CDF-6C6B-4F9E-81A9-5F869939C8FE}">
      <dsp:nvSpPr>
        <dsp:cNvPr id="0" name=""/>
        <dsp:cNvSpPr/>
      </dsp:nvSpPr>
      <dsp:spPr>
        <a:xfrm>
          <a:off x="2543452" y="562252"/>
          <a:ext cx="3752294" cy="3752294"/>
        </a:xfrm>
        <a:prstGeom prst="blockArc">
          <a:avLst>
            <a:gd name="adj1" fmla="val 5400000"/>
            <a:gd name="adj2" fmla="val 10800000"/>
            <a:gd name="adj3" fmla="val 4638"/>
          </a:avLst>
        </a:prstGeom>
        <a:solidFill>
          <a:srgbClr val="54A021">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07292A9-0F95-4E7B-AA94-6AF72C31F3B8}">
      <dsp:nvSpPr>
        <dsp:cNvPr id="0" name=""/>
        <dsp:cNvSpPr/>
      </dsp:nvSpPr>
      <dsp:spPr>
        <a:xfrm>
          <a:off x="2543452" y="562252"/>
          <a:ext cx="3752294" cy="3752294"/>
        </a:xfrm>
        <a:prstGeom prst="blockArc">
          <a:avLst>
            <a:gd name="adj1" fmla="val 0"/>
            <a:gd name="adj2" fmla="val 5400000"/>
            <a:gd name="adj3" fmla="val 4638"/>
          </a:avLst>
        </a:prstGeom>
        <a:solidFill>
          <a:srgbClr val="54A021">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1AB0740-61EC-4769-A685-DF96A62C07BC}">
      <dsp:nvSpPr>
        <dsp:cNvPr id="0" name=""/>
        <dsp:cNvSpPr/>
      </dsp:nvSpPr>
      <dsp:spPr>
        <a:xfrm>
          <a:off x="2543452" y="562252"/>
          <a:ext cx="3752294" cy="3752294"/>
        </a:xfrm>
        <a:prstGeom prst="blockArc">
          <a:avLst>
            <a:gd name="adj1" fmla="val 16200000"/>
            <a:gd name="adj2" fmla="val 0"/>
            <a:gd name="adj3" fmla="val 4638"/>
          </a:avLst>
        </a:prstGeom>
        <a:solidFill>
          <a:srgbClr val="54A021">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E6CA1F6-1666-44EB-80E6-23F8CD58ECE5}">
      <dsp:nvSpPr>
        <dsp:cNvPr id="0" name=""/>
        <dsp:cNvSpPr/>
      </dsp:nvSpPr>
      <dsp:spPr>
        <a:xfrm>
          <a:off x="3556396" y="1575196"/>
          <a:ext cx="1726406" cy="1726406"/>
        </a:xfrm>
        <a:prstGeom prst="ellipse">
          <a:avLst/>
        </a:prstGeom>
        <a:solidFill>
          <a:srgbClr val="54A021">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b="1" kern="1200" dirty="0">
              <a:solidFill>
                <a:srgbClr val="FFC000"/>
              </a:solidFill>
              <a:latin typeface="Trebuchet MS"/>
              <a:ea typeface="+mn-ea"/>
              <a:cs typeface="+mn-cs"/>
            </a:rPr>
            <a:t>GRASS consists of four major categories of indicators</a:t>
          </a:r>
          <a:endParaRPr lang="en-US" sz="1500" b="1" kern="1200" dirty="0">
            <a:solidFill>
              <a:sysClr val="window" lastClr="FFFFFF"/>
            </a:solidFill>
            <a:latin typeface="Trebuchet MS"/>
            <a:ea typeface="+mn-ea"/>
            <a:cs typeface="+mn-cs"/>
          </a:endParaRPr>
        </a:p>
      </dsp:txBody>
      <dsp:txXfrm>
        <a:off x="3809222" y="1828022"/>
        <a:ext cx="1220754" cy="1220754"/>
      </dsp:txXfrm>
    </dsp:sp>
    <dsp:sp modelId="{E696C872-BD64-408B-9BE4-C21302475816}">
      <dsp:nvSpPr>
        <dsp:cNvPr id="0" name=""/>
        <dsp:cNvSpPr/>
      </dsp:nvSpPr>
      <dsp:spPr>
        <a:xfrm>
          <a:off x="3815357" y="1516"/>
          <a:ext cx="1208484" cy="1208484"/>
        </a:xfrm>
        <a:prstGeom prst="ellipse">
          <a:avLst/>
        </a:prstGeom>
        <a:solidFill>
          <a:srgbClr val="54A021">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ysClr val="window" lastClr="FFFFFF"/>
              </a:solidFill>
              <a:latin typeface="Trebuchet MS"/>
              <a:ea typeface="+mn-ea"/>
              <a:cs typeface="+mn-cs"/>
            </a:rPr>
            <a:t>Envelope </a:t>
          </a:r>
        </a:p>
      </dsp:txBody>
      <dsp:txXfrm>
        <a:off x="3992335" y="178494"/>
        <a:ext cx="854528" cy="854528"/>
      </dsp:txXfrm>
    </dsp:sp>
    <dsp:sp modelId="{7FC7DA40-895D-4C5A-837F-4469292C896F}">
      <dsp:nvSpPr>
        <dsp:cNvPr id="0" name=""/>
        <dsp:cNvSpPr/>
      </dsp:nvSpPr>
      <dsp:spPr>
        <a:xfrm>
          <a:off x="5647999" y="1834157"/>
          <a:ext cx="1208484" cy="1208484"/>
        </a:xfrm>
        <a:prstGeom prst="ellipse">
          <a:avLst/>
        </a:prstGeom>
        <a:solidFill>
          <a:srgbClr val="54A021">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ysClr val="window" lastClr="FFFFFF"/>
              </a:solidFill>
              <a:latin typeface="Trebuchet MS"/>
              <a:ea typeface="+mn-ea"/>
              <a:cs typeface="+mn-cs"/>
            </a:rPr>
            <a:t>Energy System Design and Equipment </a:t>
          </a:r>
        </a:p>
      </dsp:txBody>
      <dsp:txXfrm>
        <a:off x="5824977" y="2011135"/>
        <a:ext cx="854528" cy="854528"/>
      </dsp:txXfrm>
    </dsp:sp>
    <dsp:sp modelId="{334F7785-4B79-46B0-86DB-6DFDE62886CB}">
      <dsp:nvSpPr>
        <dsp:cNvPr id="0" name=""/>
        <dsp:cNvSpPr/>
      </dsp:nvSpPr>
      <dsp:spPr>
        <a:xfrm>
          <a:off x="3733797" y="3666799"/>
          <a:ext cx="1371605" cy="1208484"/>
        </a:xfrm>
        <a:prstGeom prst="ellipse">
          <a:avLst/>
        </a:prstGeom>
        <a:solidFill>
          <a:srgbClr val="54A021">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ysClr val="window" lastClr="FFFFFF"/>
              </a:solidFill>
              <a:latin typeface="Trebuchet MS"/>
              <a:ea typeface="+mn-ea"/>
              <a:cs typeface="+mn-cs"/>
            </a:rPr>
            <a:t>Water Management and Indoor Environment </a:t>
          </a:r>
        </a:p>
      </dsp:txBody>
      <dsp:txXfrm>
        <a:off x="3934664" y="3843777"/>
        <a:ext cx="969871" cy="854528"/>
      </dsp:txXfrm>
    </dsp:sp>
    <dsp:sp modelId="{15C09095-1827-48E9-849D-D4A32EF001B6}">
      <dsp:nvSpPr>
        <dsp:cNvPr id="0" name=""/>
        <dsp:cNvSpPr/>
      </dsp:nvSpPr>
      <dsp:spPr>
        <a:xfrm>
          <a:off x="1982716" y="1834157"/>
          <a:ext cx="1208484" cy="1208484"/>
        </a:xfrm>
        <a:prstGeom prst="ellipse">
          <a:avLst/>
        </a:prstGeom>
        <a:solidFill>
          <a:srgbClr val="54A021">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ysClr val="window" lastClr="FFFFFF"/>
              </a:solidFill>
              <a:latin typeface="Trebuchet MS"/>
              <a:ea typeface="+mn-ea"/>
              <a:cs typeface="+mn-cs"/>
            </a:rPr>
            <a:t>Green </a:t>
          </a:r>
          <a:br>
            <a:rPr lang="en-US" sz="1600" kern="1200" dirty="0">
              <a:solidFill>
                <a:sysClr val="window" lastClr="FFFFFF"/>
              </a:solidFill>
              <a:latin typeface="Trebuchet MS"/>
              <a:ea typeface="+mn-ea"/>
              <a:cs typeface="+mn-cs"/>
            </a:rPr>
          </a:br>
          <a:r>
            <a:rPr lang="en-US" sz="1600" kern="1200" dirty="0">
              <a:solidFill>
                <a:sysClr val="window" lastClr="FFFFFF"/>
              </a:solidFill>
              <a:latin typeface="Trebuchet MS"/>
              <a:ea typeface="+mn-ea"/>
              <a:cs typeface="+mn-cs"/>
            </a:rPr>
            <a:t>Sites </a:t>
          </a:r>
        </a:p>
      </dsp:txBody>
      <dsp:txXfrm>
        <a:off x="2159694" y="2011135"/>
        <a:ext cx="854528" cy="8545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26D75A83-B0A0-F941-9E84-37C674E8AF5E}" type="datetimeFigureOut">
              <a:rPr lang="en-US" smtClean="0"/>
              <a:t>3/29/2022</a:t>
            </a:fld>
            <a:endParaRPr lang="en-US"/>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B42C75D0-4E5A-B147-9DD3-9A65C28A77A4}" type="slidenum">
              <a:rPr lang="en-US" smtClean="0"/>
              <a:t>‹N°›</a:t>
            </a:fld>
            <a:endParaRPr lang="en-US"/>
          </a:p>
        </p:txBody>
      </p:sp>
    </p:spTree>
    <p:extLst>
      <p:ext uri="{BB962C8B-B14F-4D97-AF65-F5344CB8AC3E}">
        <p14:creationId xmlns:p14="http://schemas.microsoft.com/office/powerpoint/2010/main" val="11959964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2451F39B-BE8A-F84A-9EC6-B803D69CDF81}" type="datetimeFigureOut">
              <a:rPr lang="en-US" smtClean="0"/>
              <a:t>3/29/2022</a:t>
            </a:fld>
            <a:endParaRPr lang="en-US"/>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7E00E55C-1D1D-4F47-9F17-CF18EB29C25F}" type="slidenum">
              <a:rPr lang="en-US" smtClean="0"/>
              <a:t>‹N°›</a:t>
            </a:fld>
            <a:endParaRPr lang="en-US"/>
          </a:p>
        </p:txBody>
      </p:sp>
    </p:spTree>
    <p:extLst>
      <p:ext uri="{BB962C8B-B14F-4D97-AF65-F5344CB8AC3E}">
        <p14:creationId xmlns:p14="http://schemas.microsoft.com/office/powerpoint/2010/main" val="988265405"/>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0E55C-1D1D-4F47-9F17-CF18EB29C25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358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369751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873795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979356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734401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058812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856233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617903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711156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21132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58726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861633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775597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27577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D73F06-8B9B-4CCC-9E13-D0DCF0BA891C}" type="slidenum">
              <a:rPr lang="en-US" smtClean="0"/>
              <a:pPr/>
              <a:t>15</a:t>
            </a:fld>
            <a:endParaRPr lang="en-US"/>
          </a:p>
        </p:txBody>
      </p:sp>
    </p:spTree>
    <p:extLst>
      <p:ext uri="{BB962C8B-B14F-4D97-AF65-F5344CB8AC3E}">
        <p14:creationId xmlns:p14="http://schemas.microsoft.com/office/powerpoint/2010/main" val="3025238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4064288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958394"/>
            <a:ext cx="7772400" cy="1470025"/>
          </a:xfrm>
        </p:spPr>
        <p:txBody>
          <a:bodyPr>
            <a:normAutofit/>
          </a:bodyPr>
          <a:lstStyle>
            <a:lvl1pPr>
              <a:defRPr sz="3000" b="1">
                <a:solidFill>
                  <a:schemeClr val="tx2"/>
                </a:solidFill>
              </a:defRPr>
            </a:lvl1pPr>
          </a:lstStyle>
          <a:p>
            <a:r>
              <a:rPr lang="nl-BE" dirty="0"/>
              <a:t>CLICK TO EDIT MASTER TITLE STYLE</a:t>
            </a:r>
            <a:endParaRPr lang="en-US" dirty="0"/>
          </a:p>
        </p:txBody>
      </p:sp>
      <p:sp>
        <p:nvSpPr>
          <p:cNvPr id="3" name="Subtitle 2"/>
          <p:cNvSpPr>
            <a:spLocks noGrp="1"/>
          </p:cNvSpPr>
          <p:nvPr>
            <p:ph type="subTitle" idx="1"/>
          </p:nvPr>
        </p:nvSpPr>
        <p:spPr>
          <a:xfrm>
            <a:off x="1371600" y="4516811"/>
            <a:ext cx="6400800" cy="1535990"/>
          </a:xfrm>
        </p:spPr>
        <p:txBody>
          <a:bodyPr/>
          <a:lstStyle>
            <a:lvl1pPr marL="0" indent="0" algn="ctr">
              <a:buNone/>
              <a:defRPr>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to edit Master subtitle style</a:t>
            </a:r>
            <a:endParaRPr lang="en-US" dirty="0"/>
          </a:p>
        </p:txBody>
      </p:sp>
      <p:sp>
        <p:nvSpPr>
          <p:cNvPr id="20"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‹N°›</a:t>
            </a:fld>
            <a:endParaRPr lang="en-US" dirty="0"/>
          </a:p>
        </p:txBody>
      </p:sp>
    </p:spTree>
    <p:extLst>
      <p:ext uri="{BB962C8B-B14F-4D97-AF65-F5344CB8AC3E}">
        <p14:creationId xmlns:p14="http://schemas.microsoft.com/office/powerpoint/2010/main" val="418728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‹N°›</a:t>
            </a:fld>
            <a:endParaRPr lang="en-US" dirty="0"/>
          </a:p>
        </p:txBody>
      </p:sp>
    </p:spTree>
    <p:extLst>
      <p:ext uri="{BB962C8B-B14F-4D97-AF65-F5344CB8AC3E}">
        <p14:creationId xmlns:p14="http://schemas.microsoft.com/office/powerpoint/2010/main" val="60358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48847"/>
            <a:ext cx="2057400" cy="5277316"/>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457200" y="848847"/>
            <a:ext cx="6019800" cy="5277316"/>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‹N°›</a:t>
            </a:fld>
            <a:endParaRPr lang="en-US" dirty="0"/>
          </a:p>
        </p:txBody>
      </p:sp>
    </p:spTree>
    <p:extLst>
      <p:ext uri="{BB962C8B-B14F-4D97-AF65-F5344CB8AC3E}">
        <p14:creationId xmlns:p14="http://schemas.microsoft.com/office/powerpoint/2010/main" val="163037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06725"/>
            <a:ext cx="7772400" cy="1470025"/>
          </a:xfrm>
          <a:prstGeom prst="rect">
            <a:avLst/>
          </a:prstGeom>
        </p:spPr>
        <p:txBody>
          <a:bodyPr/>
          <a:lstStyle/>
          <a:p>
            <a:r>
              <a:rPr lang="nl-BE" dirty="0"/>
              <a:t>CLICK TO EDIT MASTER TITLE STYLE</a:t>
            </a:r>
            <a:endParaRPr lang="en-US" dirty="0"/>
          </a:p>
        </p:txBody>
      </p:sp>
      <p:sp>
        <p:nvSpPr>
          <p:cNvPr id="3" name="Subtitle 2"/>
          <p:cNvSpPr>
            <a:spLocks noGrp="1"/>
          </p:cNvSpPr>
          <p:nvPr>
            <p:ph type="subTitle" idx="1"/>
          </p:nvPr>
        </p:nvSpPr>
        <p:spPr>
          <a:xfrm>
            <a:off x="1371600" y="4619946"/>
            <a:ext cx="6400800" cy="1360859"/>
          </a:xfrm>
          <a:prstGeom prst="rect">
            <a:avLst/>
          </a:prstGeo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to edit Master subtitle style</a:t>
            </a:r>
            <a:endParaRPr lang="en-US" dirty="0"/>
          </a:p>
        </p:txBody>
      </p:sp>
      <p:pic>
        <p:nvPicPr>
          <p:cNvPr id="7" name="Picture 6" descr="meetMED-fullcolor-WE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70504" y="-232953"/>
            <a:ext cx="5863464" cy="2290108"/>
          </a:xfrm>
          <a:prstGeom prst="rect">
            <a:avLst/>
          </a:prstGeom>
        </p:spPr>
      </p:pic>
      <p:sp>
        <p:nvSpPr>
          <p:cNvPr id="8" name="TextBox 7"/>
          <p:cNvSpPr txBox="1"/>
          <p:nvPr userDrawn="1"/>
        </p:nvSpPr>
        <p:spPr>
          <a:xfrm>
            <a:off x="1194440" y="202882"/>
            <a:ext cx="6755119" cy="307777"/>
          </a:xfrm>
          <a:prstGeom prst="rect">
            <a:avLst/>
          </a:prstGeom>
          <a:noFill/>
        </p:spPr>
        <p:txBody>
          <a:bodyPr wrap="none" rtlCol="0">
            <a:spAutoFit/>
          </a:bodyPr>
          <a:lstStyle/>
          <a:p>
            <a:r>
              <a:rPr lang="en-US" sz="1400" b="1" dirty="0">
                <a:solidFill>
                  <a:srgbClr val="189A3A"/>
                </a:solidFill>
                <a:latin typeface="Arial"/>
                <a:cs typeface="Arial"/>
              </a:rPr>
              <a:t>Mitigation Enabling Energy Transition in the </a:t>
            </a:r>
            <a:r>
              <a:rPr lang="en-US" sz="1400" b="1" dirty="0" err="1">
                <a:solidFill>
                  <a:srgbClr val="189A3A"/>
                </a:solidFill>
                <a:latin typeface="Arial"/>
                <a:cs typeface="Arial"/>
              </a:rPr>
              <a:t>MEDiterranean</a:t>
            </a:r>
            <a:r>
              <a:rPr lang="en-US" sz="1400" b="1" dirty="0">
                <a:solidFill>
                  <a:srgbClr val="189A3A"/>
                </a:solidFill>
                <a:latin typeface="Arial"/>
                <a:cs typeface="Arial"/>
              </a:rPr>
              <a:t> region – Phase II </a:t>
            </a:r>
            <a:endParaRPr lang="en-US" sz="1400" b="1" dirty="0">
              <a:solidFill>
                <a:srgbClr val="189A3A"/>
              </a:solidFill>
              <a:effectLst/>
              <a:latin typeface="Arial"/>
              <a:cs typeface="Arial"/>
            </a:endParaRPr>
          </a:p>
        </p:txBody>
      </p:sp>
    </p:spTree>
    <p:extLst>
      <p:ext uri="{BB962C8B-B14F-4D97-AF65-F5344CB8AC3E}">
        <p14:creationId xmlns:p14="http://schemas.microsoft.com/office/powerpoint/2010/main" val="791616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06725"/>
            <a:ext cx="7772400" cy="1470025"/>
          </a:xfrm>
          <a:prstGeom prst="rect">
            <a:avLst/>
          </a:prstGeom>
        </p:spPr>
        <p:txBody>
          <a:bodyPr/>
          <a:lstStyle/>
          <a:p>
            <a:r>
              <a:rPr lang="nl-BE" dirty="0"/>
              <a:t>CLICK TO EDIT MASTER TITLE STYLE</a:t>
            </a:r>
            <a:endParaRPr lang="en-US" dirty="0"/>
          </a:p>
        </p:txBody>
      </p:sp>
      <p:sp>
        <p:nvSpPr>
          <p:cNvPr id="3" name="Subtitle 2"/>
          <p:cNvSpPr>
            <a:spLocks noGrp="1"/>
          </p:cNvSpPr>
          <p:nvPr>
            <p:ph type="subTitle" idx="1"/>
          </p:nvPr>
        </p:nvSpPr>
        <p:spPr>
          <a:xfrm>
            <a:off x="1371600" y="4619946"/>
            <a:ext cx="6400800" cy="1360859"/>
          </a:xfrm>
          <a:prstGeom prst="rect">
            <a:avLst/>
          </a:prstGeo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to edit Master subtitle style</a:t>
            </a:r>
            <a:endParaRPr lang="en-US" dirty="0"/>
          </a:p>
        </p:txBody>
      </p:sp>
      <p:pic>
        <p:nvPicPr>
          <p:cNvPr id="7" name="Picture 6" descr="meetMED-fullcolor-WE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70504" y="-232953"/>
            <a:ext cx="5863464" cy="2290108"/>
          </a:xfrm>
          <a:prstGeom prst="rect">
            <a:avLst/>
          </a:prstGeom>
        </p:spPr>
      </p:pic>
      <p:sp>
        <p:nvSpPr>
          <p:cNvPr id="8" name="TextBox 7"/>
          <p:cNvSpPr txBox="1"/>
          <p:nvPr userDrawn="1"/>
        </p:nvSpPr>
        <p:spPr>
          <a:xfrm>
            <a:off x="1194440" y="202882"/>
            <a:ext cx="6755119" cy="307777"/>
          </a:xfrm>
          <a:prstGeom prst="rect">
            <a:avLst/>
          </a:prstGeom>
          <a:noFill/>
        </p:spPr>
        <p:txBody>
          <a:bodyPr wrap="none" rtlCol="0">
            <a:spAutoFit/>
          </a:bodyPr>
          <a:lstStyle/>
          <a:p>
            <a:r>
              <a:rPr lang="en-US" sz="1400" b="1" dirty="0">
                <a:solidFill>
                  <a:srgbClr val="189A3A"/>
                </a:solidFill>
                <a:latin typeface="Arial"/>
                <a:cs typeface="Arial"/>
              </a:rPr>
              <a:t>Mitigation Enabling Energy Transition in the </a:t>
            </a:r>
            <a:r>
              <a:rPr lang="en-US" sz="1400" b="1" dirty="0" err="1">
                <a:solidFill>
                  <a:srgbClr val="189A3A"/>
                </a:solidFill>
                <a:latin typeface="Arial"/>
                <a:cs typeface="Arial"/>
              </a:rPr>
              <a:t>MEDiterranean</a:t>
            </a:r>
            <a:r>
              <a:rPr lang="en-US" sz="1400" b="1" dirty="0">
                <a:solidFill>
                  <a:srgbClr val="189A3A"/>
                </a:solidFill>
                <a:latin typeface="Arial"/>
                <a:cs typeface="Arial"/>
              </a:rPr>
              <a:t> region – Phase II </a:t>
            </a:r>
            <a:endParaRPr lang="en-US" sz="1400" b="1" dirty="0">
              <a:solidFill>
                <a:srgbClr val="189A3A"/>
              </a:solidFill>
              <a:effectLst/>
              <a:latin typeface="Arial"/>
              <a:cs typeface="Arial"/>
            </a:endParaRPr>
          </a:p>
        </p:txBody>
      </p:sp>
    </p:spTree>
    <p:extLst>
      <p:ext uri="{BB962C8B-B14F-4D97-AF65-F5344CB8AC3E}">
        <p14:creationId xmlns:p14="http://schemas.microsoft.com/office/powerpoint/2010/main" val="4003994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BE" dirty="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1"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‹N°›</a:t>
            </a:fld>
            <a:endParaRPr lang="en-US" dirty="0"/>
          </a:p>
        </p:txBody>
      </p:sp>
    </p:spTree>
    <p:extLst>
      <p:ext uri="{BB962C8B-B14F-4D97-AF65-F5344CB8AC3E}">
        <p14:creationId xmlns:p14="http://schemas.microsoft.com/office/powerpoint/2010/main" val="334504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Click to edit Master text styles</a:t>
            </a:r>
          </a:p>
        </p:txBody>
      </p:sp>
      <p:sp>
        <p:nvSpPr>
          <p:cNvPr id="8"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‹N°›</a:t>
            </a:fld>
            <a:endParaRPr lang="en-US" dirty="0"/>
          </a:p>
        </p:txBody>
      </p:sp>
    </p:spTree>
    <p:extLst>
      <p:ext uri="{BB962C8B-B14F-4D97-AF65-F5344CB8AC3E}">
        <p14:creationId xmlns:p14="http://schemas.microsoft.com/office/powerpoint/2010/main" val="3380941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457200" y="2118877"/>
            <a:ext cx="4038600" cy="40072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Content Placeholder 3"/>
          <p:cNvSpPr>
            <a:spLocks noGrp="1"/>
          </p:cNvSpPr>
          <p:nvPr>
            <p:ph sz="half" idx="2"/>
          </p:nvPr>
        </p:nvSpPr>
        <p:spPr>
          <a:xfrm>
            <a:off x="4648200" y="2118877"/>
            <a:ext cx="4038600" cy="40072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9"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‹N°›</a:t>
            </a:fld>
            <a:endParaRPr lang="en-US" dirty="0"/>
          </a:p>
        </p:txBody>
      </p:sp>
    </p:spTree>
    <p:extLst>
      <p:ext uri="{BB962C8B-B14F-4D97-AF65-F5344CB8AC3E}">
        <p14:creationId xmlns:p14="http://schemas.microsoft.com/office/powerpoint/2010/main" val="119766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10" name="Slide Number Placeholder 4"/>
          <p:cNvSpPr>
            <a:spLocks noGrp="1"/>
          </p:cNvSpPr>
          <p:nvPr>
            <p:ph type="sldNum" sz="quarter" idx="10"/>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‹N°›</a:t>
            </a:fld>
            <a:endParaRPr lang="en-US" dirty="0"/>
          </a:p>
        </p:txBody>
      </p:sp>
      <p:sp>
        <p:nvSpPr>
          <p:cNvPr id="11"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‹N°›</a:t>
            </a:fld>
            <a:endParaRPr lang="en-US" dirty="0"/>
          </a:p>
        </p:txBody>
      </p:sp>
    </p:spTree>
    <p:extLst>
      <p:ext uri="{BB962C8B-B14F-4D97-AF65-F5344CB8AC3E}">
        <p14:creationId xmlns:p14="http://schemas.microsoft.com/office/powerpoint/2010/main" val="24492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Click to edit Master title style</a:t>
            </a:r>
            <a:endParaRPr lang="en-US" dirty="0"/>
          </a:p>
        </p:txBody>
      </p:sp>
      <p:sp>
        <p:nvSpPr>
          <p:cNvPr id="6" name="Slide Number Placeholder 4"/>
          <p:cNvSpPr>
            <a:spLocks noGrp="1"/>
          </p:cNvSpPr>
          <p:nvPr>
            <p:ph type="sldNum" sz="quarter" idx="4"/>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‹N°›</a:t>
            </a:fld>
            <a:endParaRPr lang="en-US" dirty="0"/>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‹N°›</a:t>
            </a:fld>
            <a:endParaRPr lang="en-US" dirty="0"/>
          </a:p>
        </p:txBody>
      </p:sp>
    </p:spTree>
    <p:extLst>
      <p:ext uri="{BB962C8B-B14F-4D97-AF65-F5344CB8AC3E}">
        <p14:creationId xmlns:p14="http://schemas.microsoft.com/office/powerpoint/2010/main" val="211073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‹N°›</a:t>
            </a:fld>
            <a:endParaRPr lang="en-US" dirty="0"/>
          </a:p>
        </p:txBody>
      </p:sp>
      <p:sp>
        <p:nvSpPr>
          <p:cNvPr id="6"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‹N°›</a:t>
            </a:fld>
            <a:endParaRPr lang="en-US" dirty="0"/>
          </a:p>
        </p:txBody>
      </p:sp>
    </p:spTree>
    <p:extLst>
      <p:ext uri="{BB962C8B-B14F-4D97-AF65-F5344CB8AC3E}">
        <p14:creationId xmlns:p14="http://schemas.microsoft.com/office/powerpoint/2010/main" val="98184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2"/>
            <a:ext cx="3008313" cy="1162050"/>
          </a:xfrm>
        </p:spPr>
        <p:txBody>
          <a:bodyPr anchor="b"/>
          <a:lstStyle>
            <a:lvl1pPr algn="l">
              <a:defRPr sz="2000" b="1">
                <a:latin typeface="Arial"/>
                <a:cs typeface="Arial"/>
              </a:defRPr>
            </a:lvl1pPr>
          </a:lstStyle>
          <a:p>
            <a:r>
              <a:rPr lang="nl-BE"/>
              <a:t>Click to edit Master title style</a:t>
            </a:r>
            <a:endParaRPr lang="en-US"/>
          </a:p>
        </p:txBody>
      </p:sp>
      <p:sp>
        <p:nvSpPr>
          <p:cNvPr id="3" name="Content Placeholder 2"/>
          <p:cNvSpPr>
            <a:spLocks noGrp="1"/>
          </p:cNvSpPr>
          <p:nvPr>
            <p:ph idx="1"/>
          </p:nvPr>
        </p:nvSpPr>
        <p:spPr>
          <a:xfrm>
            <a:off x="3575050" y="868363"/>
            <a:ext cx="5111750" cy="50282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Text Placeholder 3"/>
          <p:cNvSpPr>
            <a:spLocks noGrp="1"/>
          </p:cNvSpPr>
          <p:nvPr>
            <p:ph type="body" sz="half" idx="2"/>
          </p:nvPr>
        </p:nvSpPr>
        <p:spPr>
          <a:xfrm>
            <a:off x="457200" y="2030412"/>
            <a:ext cx="3008313" cy="38661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a:t>Click to edit Master text styles</a:t>
            </a:r>
          </a:p>
        </p:txBody>
      </p:sp>
      <p:sp>
        <p:nvSpPr>
          <p:cNvPr id="9"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‹N°›</a:t>
            </a:fld>
            <a:endParaRPr lang="en-US" dirty="0"/>
          </a:p>
        </p:txBody>
      </p:sp>
    </p:spTree>
    <p:extLst>
      <p:ext uri="{BB962C8B-B14F-4D97-AF65-F5344CB8AC3E}">
        <p14:creationId xmlns:p14="http://schemas.microsoft.com/office/powerpoint/2010/main" val="81373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dirty="0"/>
              <a:t>Click to edit Master title style</a:t>
            </a:r>
            <a:endParaRPr lang="en-US" dirty="0"/>
          </a:p>
        </p:txBody>
      </p:sp>
      <p:sp>
        <p:nvSpPr>
          <p:cNvPr id="3" name="Picture Placeholder 2"/>
          <p:cNvSpPr>
            <a:spLocks noGrp="1"/>
          </p:cNvSpPr>
          <p:nvPr>
            <p:ph type="pic" idx="1"/>
          </p:nvPr>
        </p:nvSpPr>
        <p:spPr>
          <a:xfrm>
            <a:off x="1792288" y="1120995"/>
            <a:ext cx="5486400" cy="36065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a:t>Click to edit Master text styles</a:t>
            </a:r>
          </a:p>
        </p:txBody>
      </p:sp>
      <p:sp>
        <p:nvSpPr>
          <p:cNvPr id="9"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‹N°›</a:t>
            </a:fld>
            <a:endParaRPr lang="en-US" dirty="0"/>
          </a:p>
        </p:txBody>
      </p:sp>
    </p:spTree>
    <p:extLst>
      <p:ext uri="{BB962C8B-B14F-4D97-AF65-F5344CB8AC3E}">
        <p14:creationId xmlns:p14="http://schemas.microsoft.com/office/powerpoint/2010/main" val="44463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000"/>
          </a:schemeClr>
        </a:solidFill>
        <a:effectLst/>
      </p:bgPr>
    </p:bg>
    <p:spTree>
      <p:nvGrpSpPr>
        <p:cNvPr id="1" name=""/>
        <p:cNvGrpSpPr/>
        <p:nvPr/>
      </p:nvGrpSpPr>
      <p:grpSpPr>
        <a:xfrm>
          <a:off x="0" y="0"/>
          <a:ext cx="0" cy="0"/>
          <a:chOff x="0" y="0"/>
          <a:chExt cx="0" cy="0"/>
        </a:xfrm>
      </p:grpSpPr>
      <p:sp>
        <p:nvSpPr>
          <p:cNvPr id="15" name="Rectangle 14"/>
          <p:cNvSpPr/>
          <p:nvPr userDrawn="1"/>
        </p:nvSpPr>
        <p:spPr>
          <a:xfrm>
            <a:off x="-6479" y="614"/>
            <a:ext cx="9150479" cy="643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13" cstate="print">
            <a:extLst>
              <a:ext uri="{28A0092B-C50C-407E-A947-70E740481C1C}">
                <a14:useLocalDpi xmlns:a14="http://schemas.microsoft.com/office/drawing/2010/main"/>
              </a:ext>
            </a:extLst>
          </a:blip>
          <a:srcRect/>
          <a:stretch/>
        </p:blipFill>
        <p:spPr>
          <a:xfrm>
            <a:off x="229611" y="-65513"/>
            <a:ext cx="1816728" cy="709564"/>
          </a:xfrm>
          <a:prstGeom prst="rect">
            <a:avLst/>
          </a:prstGeom>
        </p:spPr>
      </p:pic>
      <p:sp>
        <p:nvSpPr>
          <p:cNvPr id="2" name="Title Placeholder 1"/>
          <p:cNvSpPr>
            <a:spLocks noGrp="1"/>
          </p:cNvSpPr>
          <p:nvPr>
            <p:ph type="title"/>
          </p:nvPr>
        </p:nvSpPr>
        <p:spPr>
          <a:xfrm>
            <a:off x="457200" y="863174"/>
            <a:ext cx="8229600" cy="1143000"/>
          </a:xfrm>
          <a:prstGeom prst="rect">
            <a:avLst/>
          </a:prstGeom>
        </p:spPr>
        <p:txBody>
          <a:bodyPr vert="horz" lIns="91440" tIns="45720" rIns="91440" bIns="45720" rtlCol="0" anchor="ctr">
            <a:normAutofit/>
          </a:bodyPr>
          <a:lstStyle/>
          <a:p>
            <a:r>
              <a:rPr lang="nl-BE" dirty="0"/>
              <a:t>CLICK TO EDIT MASTER TITLE STYLE</a:t>
            </a:r>
            <a:endParaRPr lang="en-US" dirty="0"/>
          </a:p>
        </p:txBody>
      </p:sp>
      <p:sp>
        <p:nvSpPr>
          <p:cNvPr id="3" name="Text Placeholder 2"/>
          <p:cNvSpPr>
            <a:spLocks noGrp="1"/>
          </p:cNvSpPr>
          <p:nvPr>
            <p:ph type="body" idx="1"/>
          </p:nvPr>
        </p:nvSpPr>
        <p:spPr>
          <a:xfrm>
            <a:off x="457200" y="2188737"/>
            <a:ext cx="8229600" cy="3863346"/>
          </a:xfrm>
          <a:prstGeom prst="rect">
            <a:avLst/>
          </a:prstGeom>
        </p:spPr>
        <p:txBody>
          <a:bodyPr vert="horz" lIns="91440" tIns="45720" rIns="91440" bIns="45720" rtlCol="0">
            <a:normAutofit/>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0"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‹N°›</a:t>
            </a:fld>
            <a:endParaRPr lang="en-US" dirty="0"/>
          </a:p>
        </p:txBody>
      </p:sp>
      <p:sp>
        <p:nvSpPr>
          <p:cNvPr id="4" name="TextBox 3">
            <a:extLst>
              <a:ext uri="{FF2B5EF4-FFF2-40B4-BE49-F238E27FC236}">
                <a16:creationId xmlns:a16="http://schemas.microsoft.com/office/drawing/2014/main" id="{7DB7AF10-288E-486E-A9D8-2C6FCAA60A34}"/>
              </a:ext>
            </a:extLst>
          </p:cNvPr>
          <p:cNvSpPr txBox="1"/>
          <p:nvPr userDrawn="1"/>
        </p:nvSpPr>
        <p:spPr>
          <a:xfrm>
            <a:off x="545504" y="376673"/>
            <a:ext cx="837089" cy="276999"/>
          </a:xfrm>
          <a:prstGeom prst="rect">
            <a:avLst/>
          </a:prstGeom>
          <a:noFill/>
        </p:spPr>
        <p:txBody>
          <a:bodyPr wrap="none" rtlCol="0">
            <a:spAutoFit/>
          </a:bodyPr>
          <a:lstStyle/>
          <a:p>
            <a:r>
              <a:rPr lang="en-US" sz="1200" b="1" dirty="0">
                <a:solidFill>
                  <a:schemeClr val="bg1"/>
                </a:solidFill>
                <a:latin typeface="Proxima Nova Extra Bold"/>
              </a:rPr>
              <a:t>Phase II</a:t>
            </a:r>
          </a:p>
        </p:txBody>
      </p:sp>
    </p:spTree>
    <p:extLst>
      <p:ext uri="{BB962C8B-B14F-4D97-AF65-F5344CB8AC3E}">
        <p14:creationId xmlns:p14="http://schemas.microsoft.com/office/powerpoint/2010/main" val="2994733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30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08224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8224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8224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8224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8224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4000"/>
          </a:schemeClr>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dirty="0"/>
              <a:t>CLICK TO EDIT MASTER TITLE STYLE</a:t>
            </a:r>
            <a:endParaRPr lang="en-US" dirty="0"/>
          </a:p>
        </p:txBody>
      </p:sp>
      <p:sp>
        <p:nvSpPr>
          <p:cNvPr id="14"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5" name="Rectangle 14"/>
          <p:cNvSpPr/>
          <p:nvPr userDrawn="1"/>
        </p:nvSpPr>
        <p:spPr>
          <a:xfrm>
            <a:off x="0" y="6220589"/>
            <a:ext cx="9150479" cy="643437"/>
          </a:xfrm>
          <a:prstGeom prst="rect">
            <a:avLst/>
          </a:prstGeom>
          <a:solidFill>
            <a:srgbClr val="189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meetMED-white-WE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9613" y="6141502"/>
            <a:ext cx="1816729" cy="709564"/>
          </a:xfrm>
          <a:prstGeom prst="rect">
            <a:avLst/>
          </a:prstGeom>
        </p:spPr>
      </p:pic>
      <p:sp>
        <p:nvSpPr>
          <p:cNvPr id="17" name="TextBox 16"/>
          <p:cNvSpPr txBox="1"/>
          <p:nvPr userDrawn="1"/>
        </p:nvSpPr>
        <p:spPr>
          <a:xfrm>
            <a:off x="7107951" y="6327282"/>
            <a:ext cx="1671363" cy="307777"/>
          </a:xfrm>
          <a:prstGeom prst="rect">
            <a:avLst/>
          </a:prstGeom>
          <a:noFill/>
        </p:spPr>
        <p:txBody>
          <a:bodyPr wrap="none" rtlCol="0">
            <a:spAutoFit/>
          </a:bodyPr>
          <a:lstStyle/>
          <a:p>
            <a:r>
              <a:rPr lang="en-US" sz="1400" dirty="0">
                <a:solidFill>
                  <a:schemeClr val="bg1"/>
                </a:solidFill>
                <a:latin typeface="Arial"/>
                <a:cs typeface="Arial"/>
              </a:rPr>
              <a:t>www.meetmed.org</a:t>
            </a:r>
          </a:p>
        </p:txBody>
      </p:sp>
      <p:sp>
        <p:nvSpPr>
          <p:cNvPr id="18" name="Slide Number Placeholder 4"/>
          <p:cNvSpPr>
            <a:spLocks noGrp="1"/>
          </p:cNvSpPr>
          <p:nvPr>
            <p:ph type="sldNum" sz="quarter" idx="4"/>
          </p:nvPr>
        </p:nvSpPr>
        <p:spPr>
          <a:xfrm>
            <a:off x="3505200" y="6369310"/>
            <a:ext cx="2133600" cy="365125"/>
          </a:xfrm>
          <a:prstGeom prst="rect">
            <a:avLst/>
          </a:prstGeom>
        </p:spPr>
        <p:txBody>
          <a:bodyPr/>
          <a:lstStyle>
            <a:lvl1pPr algn="ctr">
              <a:defRPr sz="1000">
                <a:solidFill>
                  <a:schemeClr val="bg1"/>
                </a:solidFill>
              </a:defRPr>
            </a:lvl1pPr>
          </a:lstStyle>
          <a:p>
            <a:fld id="{4E6B386F-75EA-2347-AA44-8123F513AD26}" type="slidenum">
              <a:rPr lang="en-US" smtClean="0"/>
              <a:pPr/>
              <a:t>‹N°›</a:t>
            </a:fld>
            <a:endParaRPr lang="en-US" dirty="0"/>
          </a:p>
        </p:txBody>
      </p:sp>
      <p:sp>
        <p:nvSpPr>
          <p:cNvPr id="8" name="TextBox 7">
            <a:extLst>
              <a:ext uri="{FF2B5EF4-FFF2-40B4-BE49-F238E27FC236}">
                <a16:creationId xmlns:a16="http://schemas.microsoft.com/office/drawing/2014/main" id="{148206EC-A050-4025-83C0-1E8A304A09B2}"/>
              </a:ext>
            </a:extLst>
          </p:cNvPr>
          <p:cNvSpPr txBox="1"/>
          <p:nvPr userDrawn="1"/>
        </p:nvSpPr>
        <p:spPr>
          <a:xfrm>
            <a:off x="719432" y="6587027"/>
            <a:ext cx="837089" cy="276999"/>
          </a:xfrm>
          <a:prstGeom prst="rect">
            <a:avLst/>
          </a:prstGeom>
          <a:noFill/>
        </p:spPr>
        <p:txBody>
          <a:bodyPr wrap="none" rtlCol="0">
            <a:spAutoFit/>
          </a:bodyPr>
          <a:lstStyle/>
          <a:p>
            <a:r>
              <a:rPr lang="en-US" sz="1200" b="1" dirty="0">
                <a:solidFill>
                  <a:schemeClr val="bg1"/>
                </a:solidFill>
                <a:latin typeface="Proxima Nova Extra Bold"/>
              </a:rPr>
              <a:t>Phase II</a:t>
            </a:r>
          </a:p>
        </p:txBody>
      </p:sp>
    </p:spTree>
    <p:extLst>
      <p:ext uri="{BB962C8B-B14F-4D97-AF65-F5344CB8AC3E}">
        <p14:creationId xmlns:p14="http://schemas.microsoft.com/office/powerpoint/2010/main" val="1160144832"/>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ctr" defTabSz="457200" rtl="0" eaLnBrk="1" latinLnBrk="0" hangingPunct="1">
        <a:spcBef>
          <a:spcPct val="0"/>
        </a:spcBef>
        <a:buNone/>
        <a:defRPr sz="3000" b="1" kern="1200">
          <a:solidFill>
            <a:schemeClr val="accent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accent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accent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accent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accent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dirty="0"/>
              <a:t>CLICK TO EDIT MASTER TITLE STYLE</a:t>
            </a:r>
            <a:endParaRPr lang="en-US" dirty="0"/>
          </a:p>
        </p:txBody>
      </p:sp>
      <p:sp>
        <p:nvSpPr>
          <p:cNvPr id="14"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5" name="Rectangle 14"/>
          <p:cNvSpPr/>
          <p:nvPr userDrawn="1"/>
        </p:nvSpPr>
        <p:spPr>
          <a:xfrm>
            <a:off x="0" y="6220589"/>
            <a:ext cx="9150479" cy="643437"/>
          </a:xfrm>
          <a:prstGeom prst="rect">
            <a:avLst/>
          </a:prstGeom>
          <a:solidFill>
            <a:srgbClr val="189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meetMED-white-WE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9613" y="6141502"/>
            <a:ext cx="1816729" cy="709564"/>
          </a:xfrm>
          <a:prstGeom prst="rect">
            <a:avLst/>
          </a:prstGeom>
        </p:spPr>
      </p:pic>
      <p:sp>
        <p:nvSpPr>
          <p:cNvPr id="17" name="TextBox 16"/>
          <p:cNvSpPr txBox="1"/>
          <p:nvPr userDrawn="1"/>
        </p:nvSpPr>
        <p:spPr>
          <a:xfrm>
            <a:off x="7107951" y="6327282"/>
            <a:ext cx="1671363" cy="307777"/>
          </a:xfrm>
          <a:prstGeom prst="rect">
            <a:avLst/>
          </a:prstGeom>
          <a:noFill/>
        </p:spPr>
        <p:txBody>
          <a:bodyPr wrap="none" rtlCol="0">
            <a:spAutoFit/>
          </a:bodyPr>
          <a:lstStyle/>
          <a:p>
            <a:r>
              <a:rPr lang="en-US" sz="1400" dirty="0">
                <a:solidFill>
                  <a:schemeClr val="bg1"/>
                </a:solidFill>
                <a:latin typeface="Arial"/>
                <a:cs typeface="Arial"/>
              </a:rPr>
              <a:t>www.meetmed.org</a:t>
            </a:r>
          </a:p>
        </p:txBody>
      </p:sp>
      <p:sp>
        <p:nvSpPr>
          <p:cNvPr id="18" name="Slide Number Placeholder 4"/>
          <p:cNvSpPr>
            <a:spLocks noGrp="1"/>
          </p:cNvSpPr>
          <p:nvPr>
            <p:ph type="sldNum" sz="quarter" idx="4"/>
          </p:nvPr>
        </p:nvSpPr>
        <p:spPr>
          <a:xfrm>
            <a:off x="3505200" y="6369310"/>
            <a:ext cx="2133600" cy="365125"/>
          </a:xfrm>
          <a:prstGeom prst="rect">
            <a:avLst/>
          </a:prstGeom>
        </p:spPr>
        <p:txBody>
          <a:bodyPr/>
          <a:lstStyle>
            <a:lvl1pPr algn="ctr">
              <a:defRPr sz="1000">
                <a:solidFill>
                  <a:schemeClr val="bg1"/>
                </a:solidFill>
              </a:defRPr>
            </a:lvl1pPr>
          </a:lstStyle>
          <a:p>
            <a:fld id="{4E6B386F-75EA-2347-AA44-8123F513AD26}" type="slidenum">
              <a:rPr lang="en-US" smtClean="0"/>
              <a:pPr/>
              <a:t>‹N°›</a:t>
            </a:fld>
            <a:endParaRPr lang="en-US" dirty="0"/>
          </a:p>
        </p:txBody>
      </p:sp>
      <p:sp>
        <p:nvSpPr>
          <p:cNvPr id="8" name="TextBox 7">
            <a:extLst>
              <a:ext uri="{FF2B5EF4-FFF2-40B4-BE49-F238E27FC236}">
                <a16:creationId xmlns:a16="http://schemas.microsoft.com/office/drawing/2014/main" id="{148206EC-A050-4025-83C0-1E8A304A09B2}"/>
              </a:ext>
            </a:extLst>
          </p:cNvPr>
          <p:cNvSpPr txBox="1"/>
          <p:nvPr userDrawn="1"/>
        </p:nvSpPr>
        <p:spPr>
          <a:xfrm>
            <a:off x="719432" y="6587027"/>
            <a:ext cx="837089" cy="276999"/>
          </a:xfrm>
          <a:prstGeom prst="rect">
            <a:avLst/>
          </a:prstGeom>
          <a:noFill/>
        </p:spPr>
        <p:txBody>
          <a:bodyPr wrap="none" rtlCol="0">
            <a:spAutoFit/>
          </a:bodyPr>
          <a:lstStyle/>
          <a:p>
            <a:r>
              <a:rPr lang="en-US" sz="1200" b="1" dirty="0">
                <a:solidFill>
                  <a:schemeClr val="bg1"/>
                </a:solidFill>
                <a:latin typeface="Proxima Nova Extra Bold"/>
              </a:rPr>
              <a:t>Phase II</a:t>
            </a:r>
          </a:p>
        </p:txBody>
      </p:sp>
    </p:spTree>
    <p:extLst>
      <p:ext uri="{BB962C8B-B14F-4D97-AF65-F5344CB8AC3E}">
        <p14:creationId xmlns:p14="http://schemas.microsoft.com/office/powerpoint/2010/main" val="741494559"/>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457200" rtl="0" eaLnBrk="1" latinLnBrk="0" hangingPunct="1">
        <a:spcBef>
          <a:spcPct val="0"/>
        </a:spcBef>
        <a:buNone/>
        <a:defRPr sz="3000" b="1" kern="1200">
          <a:solidFill>
            <a:schemeClr val="accent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accent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accent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accent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accent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7.jp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eg"/><Relationship Id="rId14" Type="http://schemas.openxmlformats.org/officeDocument/2006/relationships/image" Target="../media/image33.gif"/></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24" y="3013551"/>
            <a:ext cx="9406647" cy="1470025"/>
          </a:xfrm>
        </p:spPr>
        <p:txBody>
          <a:bodyPr>
            <a:normAutofit/>
          </a:bodyPr>
          <a:lstStyle/>
          <a:p>
            <a:r>
              <a:rPr lang="en-US" sz="2200" dirty="0">
                <a:solidFill>
                  <a:srgbClr val="053063"/>
                </a:solidFill>
                <a:latin typeface="ProximaNova-Extrabld"/>
                <a:ea typeface="+mn-ea"/>
              </a:rPr>
              <a:t>meetMED Week – Cairo 2022 </a:t>
            </a:r>
            <a:br>
              <a:rPr lang="en-US" sz="2200" dirty="0">
                <a:solidFill>
                  <a:srgbClr val="053063"/>
                </a:solidFill>
                <a:latin typeface="ProximaNova-Extrabld"/>
                <a:ea typeface="+mn-ea"/>
              </a:rPr>
            </a:br>
            <a:r>
              <a:rPr lang="en-US" sz="2200" dirty="0">
                <a:solidFill>
                  <a:srgbClr val="053063"/>
                </a:solidFill>
                <a:latin typeface="ProximaNova-Extrabld"/>
                <a:ea typeface="+mn-ea"/>
              </a:rPr>
              <a:t>Plenary Session 4: Concerted Actions on Buildings (Part 2)</a:t>
            </a:r>
            <a:br>
              <a:rPr lang="en-US" sz="2200" dirty="0">
                <a:solidFill>
                  <a:srgbClr val="053063"/>
                </a:solidFill>
                <a:latin typeface="ProximaNova-Extrabld"/>
                <a:ea typeface="+mn-ea"/>
              </a:rPr>
            </a:br>
            <a:r>
              <a:rPr lang="en-US" sz="2200" dirty="0">
                <a:solidFill>
                  <a:srgbClr val="053063"/>
                </a:solidFill>
                <a:latin typeface="ProximaNova-Extrabld"/>
                <a:ea typeface="+mn-ea"/>
              </a:rPr>
              <a:t>Technicalities of EE in Buildings</a:t>
            </a:r>
          </a:p>
        </p:txBody>
      </p:sp>
      <p:sp>
        <p:nvSpPr>
          <p:cNvPr id="5" name="Title 1">
            <a:extLst>
              <a:ext uri="{FF2B5EF4-FFF2-40B4-BE49-F238E27FC236}">
                <a16:creationId xmlns:a16="http://schemas.microsoft.com/office/drawing/2014/main" id="{A9AF8292-9B2C-4C91-AFF2-354A0B2D51C4}"/>
              </a:ext>
            </a:extLst>
          </p:cNvPr>
          <p:cNvSpPr txBox="1">
            <a:spLocks/>
          </p:cNvSpPr>
          <p:nvPr/>
        </p:nvSpPr>
        <p:spPr>
          <a:xfrm>
            <a:off x="1164379" y="4803977"/>
            <a:ext cx="6815240" cy="75167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000" b="1" kern="1200">
                <a:solidFill>
                  <a:schemeClr val="accent2"/>
                </a:solidFill>
                <a:latin typeface="Arial"/>
                <a:ea typeface="+mj-ea"/>
                <a:cs typeface="Arial"/>
              </a:defRPr>
            </a:lvl1p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Buildings Labelling</a:t>
            </a:r>
            <a:endParaRPr kumimoji="0" lang="en-US" sz="2000" b="1" i="0" u="none" strike="noStrike" kern="1200" cap="none" spc="0" normalizeH="0" baseline="0" noProof="0" dirty="0">
              <a:ln>
                <a:noFill/>
              </a:ln>
              <a:solidFill>
                <a:srgbClr val="08224F"/>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8224F"/>
                </a:solidFill>
                <a:effectLst/>
                <a:uLnTx/>
                <a:uFillTx/>
                <a:latin typeface="Calibri" panose="020F0502020204030204" pitchFamily="34" charset="0"/>
                <a:ea typeface="Calibri" panose="020F0502020204030204" pitchFamily="34" charset="0"/>
                <a:cs typeface="Arial" panose="020B0604020202020204" pitchFamily="34" charset="0"/>
              </a:rPr>
              <a:t>GRASSMED Green BOOCC</a:t>
            </a: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29861"/>
                </a:solidFill>
                <a:effectLst/>
                <a:uLnTx/>
                <a:uFillTx/>
                <a:latin typeface="Montserrat Light"/>
                <a:ea typeface="Calibri" panose="020F0502020204030204" pitchFamily="34" charset="0"/>
                <a:cs typeface="Arial" panose="020B0604020202020204" pitchFamily="34" charset="0"/>
              </a:rPr>
              <a:t> </a:t>
            </a:r>
            <a:endParaRPr kumimoji="0" lang="en-US" sz="2000" b="1" i="0" u="none" strike="noStrike" kern="1200" cap="none" spc="0" normalizeH="0" baseline="0" noProof="0" dirty="0">
              <a:ln>
                <a:noFill/>
              </a:ln>
              <a:solidFill>
                <a:srgbClr val="08224F"/>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Calibri" panose="020F0502020204030204" pitchFamily="34" charset="0"/>
              </a:rPr>
              <a:t>Tuesday 29</a:t>
            </a:r>
            <a:r>
              <a:rPr kumimoji="0" lang="en-US" sz="1600" b="1" i="0" u="none" strike="noStrike" kern="1200" cap="none" spc="0" normalizeH="0" baseline="30000" noProof="0" dirty="0">
                <a:ln>
                  <a:noFill/>
                </a:ln>
                <a:solidFill>
                  <a:srgbClr val="00B05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16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Calibri" panose="020F0502020204030204" pitchFamily="34" charset="0"/>
              </a:rPr>
              <a:t>March 2022</a:t>
            </a:r>
            <a:endParaRPr kumimoji="0" lang="en-US" sz="1600" b="1" i="0" u="none" strike="noStrike" kern="1200" cap="none" spc="0" normalizeH="0" baseline="0" noProof="0" dirty="0">
              <a:ln>
                <a:noFill/>
              </a:ln>
              <a:solidFill>
                <a:srgbClr val="08224F"/>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468570" y="2022291"/>
            <a:ext cx="1465894" cy="460041"/>
          </a:xfrm>
          <a:prstGeom prst="rect">
            <a:avLst/>
          </a:prstGeom>
        </p:spPr>
      </p:pic>
      <p:pic>
        <p:nvPicPr>
          <p:cNvPr id="9" name="Picture 8"/>
          <p:cNvPicPr>
            <a:picLocks noChangeAspect="1"/>
          </p:cNvPicPr>
          <p:nvPr/>
        </p:nvPicPr>
        <p:blipFill>
          <a:blip r:embed="rId4"/>
          <a:stretch>
            <a:fillRect/>
          </a:stretch>
        </p:blipFill>
        <p:spPr>
          <a:xfrm>
            <a:off x="6234963" y="1755316"/>
            <a:ext cx="1668359" cy="937835"/>
          </a:xfrm>
          <a:prstGeom prst="rect">
            <a:avLst/>
          </a:prstGeom>
        </p:spPr>
      </p:pic>
      <p:sp>
        <p:nvSpPr>
          <p:cNvPr id="11" name="Title 1"/>
          <p:cNvSpPr txBox="1">
            <a:spLocks/>
          </p:cNvSpPr>
          <p:nvPr/>
        </p:nvSpPr>
        <p:spPr>
          <a:xfrm>
            <a:off x="6643992" y="5179815"/>
            <a:ext cx="1955259"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000" b="1" kern="1200">
                <a:solidFill>
                  <a:schemeClr val="accent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1000" i="1" dirty="0">
                <a:solidFill>
                  <a:srgbClr val="053063"/>
                </a:solidFill>
                <a:latin typeface="ProximaNova-Extrabld"/>
              </a:rPr>
              <a:t>Rayan Mourtada</a:t>
            </a:r>
            <a:endParaRPr kumimoji="0" lang="en-US" sz="1000" b="1" i="1" u="none" strike="noStrike" kern="1200" cap="none" spc="0" normalizeH="0" baseline="0" noProof="0" dirty="0">
              <a:ln>
                <a:noFill/>
              </a:ln>
              <a:solidFill>
                <a:srgbClr val="053063"/>
              </a:solidFill>
              <a:effectLst/>
              <a:uLnTx/>
              <a:uFillTx/>
              <a:latin typeface="ProximaNova-Extrabld"/>
              <a:ea typeface="+mj-ea"/>
              <a:cs typeface="Arial"/>
            </a:endParaRPr>
          </a:p>
        </p:txBody>
      </p:sp>
      <p:pic>
        <p:nvPicPr>
          <p:cNvPr id="3" name="Picture 2"/>
          <p:cNvPicPr>
            <a:picLocks noChangeAspect="1"/>
          </p:cNvPicPr>
          <p:nvPr/>
        </p:nvPicPr>
        <p:blipFill>
          <a:blip r:embed="rId5"/>
          <a:stretch>
            <a:fillRect/>
          </a:stretch>
        </p:blipFill>
        <p:spPr>
          <a:xfrm>
            <a:off x="2763302" y="1646958"/>
            <a:ext cx="1295906" cy="1151916"/>
          </a:xfrm>
          <a:prstGeom prst="rect">
            <a:avLst/>
          </a:prstGeom>
        </p:spPr>
      </p:pic>
      <p:pic>
        <p:nvPicPr>
          <p:cNvPr id="6" name="Picture 5"/>
          <p:cNvPicPr>
            <a:picLocks noChangeAspect="1"/>
          </p:cNvPicPr>
          <p:nvPr/>
        </p:nvPicPr>
        <p:blipFill>
          <a:blip r:embed="rId6"/>
          <a:stretch>
            <a:fillRect/>
          </a:stretch>
        </p:blipFill>
        <p:spPr>
          <a:xfrm>
            <a:off x="1365865" y="1638206"/>
            <a:ext cx="1288038" cy="1349964"/>
          </a:xfrm>
          <a:prstGeom prst="rect">
            <a:avLst/>
          </a:prstGeom>
        </p:spPr>
      </p:pic>
    </p:spTree>
    <p:extLst>
      <p:ext uri="{BB962C8B-B14F-4D97-AF65-F5344CB8AC3E}">
        <p14:creationId xmlns:p14="http://schemas.microsoft.com/office/powerpoint/2010/main" val="3036046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E4F4E8-0D6B-DD45-AA82-E6A3F96940E7}"/>
              </a:ext>
            </a:extLst>
          </p:cNvPr>
          <p:cNvPicPr>
            <a:picLocks noChangeAspect="1"/>
          </p:cNvPicPr>
          <p:nvPr/>
        </p:nvPicPr>
        <p:blipFill rotWithShape="1">
          <a:blip r:embed="rId3">
            <a:alphaModFix amt="35000"/>
          </a:blip>
          <a:srcRect t="9491"/>
          <a:stretch/>
        </p:blipFill>
        <p:spPr>
          <a:xfrm>
            <a:off x="0" y="650929"/>
            <a:ext cx="9155117" cy="6207072"/>
          </a:xfrm>
          <a:prstGeom prst="rect">
            <a:avLst/>
          </a:prstGeom>
        </p:spPr>
      </p:pic>
      <p:sp>
        <p:nvSpPr>
          <p:cNvPr id="6" name="CasellaDiTesto 5">
            <a:extLst>
              <a:ext uri="{FF2B5EF4-FFF2-40B4-BE49-F238E27FC236}">
                <a16:creationId xmlns:a16="http://schemas.microsoft.com/office/drawing/2014/main" id="{D3FD1742-8A8E-BE4E-9212-0FD2BC8FCCB5}"/>
              </a:ext>
            </a:extLst>
          </p:cNvPr>
          <p:cNvSpPr txBox="1"/>
          <p:nvPr/>
        </p:nvSpPr>
        <p:spPr>
          <a:xfrm>
            <a:off x="5297214" y="181303"/>
            <a:ext cx="3263462" cy="646331"/>
          </a:xfrm>
          <a:prstGeom prst="rect">
            <a:avLst/>
          </a:prstGeom>
          <a:noFill/>
        </p:spPr>
        <p:txBody>
          <a:bodyPr wrap="square" rtlCol="0">
            <a:spAutoFit/>
          </a:bodyPr>
          <a:lstStyle/>
          <a:p>
            <a:r>
              <a:rPr lang="en-GB" b="1" dirty="0"/>
              <a:t>Concerted Action on Buildings </a:t>
            </a:r>
            <a:endParaRPr lang="it-IT" sz="2800" b="1" dirty="0">
              <a:solidFill>
                <a:schemeClr val="bg1"/>
              </a:solidFill>
              <a:latin typeface="Arial Rounded MT Bold" panose="020F0704030504030204" pitchFamily="34" charset="0"/>
            </a:endParaRPr>
          </a:p>
          <a:p>
            <a:endParaRPr lang="it-IT" dirty="0"/>
          </a:p>
        </p:txBody>
      </p:sp>
      <p:sp>
        <p:nvSpPr>
          <p:cNvPr id="7" name="Rettangolo 1">
            <a:extLst>
              <a:ext uri="{FF2B5EF4-FFF2-40B4-BE49-F238E27FC236}">
                <a16:creationId xmlns:a16="http://schemas.microsoft.com/office/drawing/2014/main" id="{830D1B39-7B26-4971-9609-F5725D777B7D}"/>
              </a:ext>
            </a:extLst>
          </p:cNvPr>
          <p:cNvSpPr/>
          <p:nvPr/>
        </p:nvSpPr>
        <p:spPr>
          <a:xfrm>
            <a:off x="582391" y="1036249"/>
            <a:ext cx="4540216" cy="5632311"/>
          </a:xfrm>
          <a:prstGeom prst="rect">
            <a:avLst/>
          </a:prstGeom>
        </p:spPr>
        <p:txBody>
          <a:bodyPr wrap="square">
            <a:spAutoFit/>
          </a:bodyPr>
          <a:lstStyle/>
          <a:p>
            <a:r>
              <a:rPr lang="fr-FR" b="1" dirty="0"/>
              <a:t>The </a:t>
            </a:r>
            <a:r>
              <a:rPr lang="fr-FR" b="1" dirty="0" err="1"/>
              <a:t>Municipality</a:t>
            </a:r>
            <a:r>
              <a:rPr lang="fr-FR" b="1" dirty="0"/>
              <a:t> of </a:t>
            </a:r>
            <a:r>
              <a:rPr lang="fr-FR" b="1" dirty="0" err="1"/>
              <a:t>Baakline</a:t>
            </a:r>
            <a:r>
              <a:rPr lang="fr-FR" b="1" dirty="0"/>
              <a:t> Case</a:t>
            </a:r>
          </a:p>
          <a:p>
            <a:endParaRPr lang="fr-FR" dirty="0"/>
          </a:p>
          <a:p>
            <a:pPr algn="just"/>
            <a:r>
              <a:rPr lang="en-US" sz="1800" dirty="0">
                <a:latin typeface="+mj-lt"/>
                <a:ea typeface="+mj-ea"/>
                <a:cs typeface="+mj-cs"/>
              </a:rPr>
              <a:t>Local authorities can be an important actor in:</a:t>
            </a:r>
          </a:p>
          <a:p>
            <a:pPr algn="just"/>
            <a:r>
              <a:rPr lang="en-US" sz="1800" dirty="0">
                <a:latin typeface="+mj-lt"/>
                <a:ea typeface="+mj-ea"/>
                <a:cs typeface="+mj-cs"/>
              </a:rPr>
              <a:t> - Regulations and incentives for EE in buildings at local level: thermal insulation, improving envelop quality, solar heaters, efficient lighting….</a:t>
            </a:r>
          </a:p>
          <a:p>
            <a:pPr algn="just"/>
            <a:r>
              <a:rPr lang="en-US" sz="1800" dirty="0">
                <a:latin typeface="+mj-lt"/>
                <a:ea typeface="+mj-ea"/>
                <a:cs typeface="+mj-cs"/>
              </a:rPr>
              <a:t> - Local policies and action plans</a:t>
            </a:r>
          </a:p>
          <a:p>
            <a:pPr algn="just"/>
            <a:r>
              <a:rPr lang="en-US" sz="1800" dirty="0">
                <a:latin typeface="+mj-lt"/>
                <a:ea typeface="+mj-ea"/>
                <a:cs typeface="+mj-cs"/>
              </a:rPr>
              <a:t> - Awareness and Capacity Building with the assistance of the civil society</a:t>
            </a:r>
          </a:p>
          <a:p>
            <a:pPr marL="342900" indent="-342900">
              <a:buFont typeface="Arial" panose="020B0604020202020204" pitchFamily="34" charset="0"/>
              <a:buChar char="•"/>
            </a:pPr>
            <a:endParaRPr lang="en-US" dirty="0"/>
          </a:p>
          <a:p>
            <a:r>
              <a:rPr lang="en-US" dirty="0"/>
              <a:t>Like many other authorities in Lebanon, they were able to be engaged in the Covenant of Mayors through the CES-MED program and elaborate their Sustainable Action Plan where many actions were considered for EE in buildings (public and private, new and existing) and which turned out to be a good opportunity for the city to improve its energy and sustainable development policy.</a:t>
            </a:r>
            <a:endParaRPr lang="en-US" dirty="0">
              <a:latin typeface="ProximaNova-Regular"/>
              <a:cs typeface="Arial"/>
            </a:endParaRPr>
          </a:p>
        </p:txBody>
      </p:sp>
    </p:spTree>
    <p:extLst>
      <p:ext uri="{BB962C8B-B14F-4D97-AF65-F5344CB8AC3E}">
        <p14:creationId xmlns:p14="http://schemas.microsoft.com/office/powerpoint/2010/main" val="2024378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E4F4E8-0D6B-DD45-AA82-E6A3F96940E7}"/>
              </a:ext>
            </a:extLst>
          </p:cNvPr>
          <p:cNvPicPr>
            <a:picLocks noChangeAspect="1"/>
          </p:cNvPicPr>
          <p:nvPr/>
        </p:nvPicPr>
        <p:blipFill rotWithShape="1">
          <a:blip r:embed="rId3">
            <a:alphaModFix amt="35000"/>
          </a:blip>
          <a:srcRect t="9491"/>
          <a:stretch/>
        </p:blipFill>
        <p:spPr>
          <a:xfrm>
            <a:off x="0" y="650929"/>
            <a:ext cx="9155117" cy="6207072"/>
          </a:xfrm>
          <a:prstGeom prst="rect">
            <a:avLst/>
          </a:prstGeom>
        </p:spPr>
      </p:pic>
      <p:sp>
        <p:nvSpPr>
          <p:cNvPr id="6" name="CasellaDiTesto 5">
            <a:extLst>
              <a:ext uri="{FF2B5EF4-FFF2-40B4-BE49-F238E27FC236}">
                <a16:creationId xmlns:a16="http://schemas.microsoft.com/office/drawing/2014/main" id="{D3FD1742-8A8E-BE4E-9212-0FD2BC8FCCB5}"/>
              </a:ext>
            </a:extLst>
          </p:cNvPr>
          <p:cNvSpPr txBox="1"/>
          <p:nvPr/>
        </p:nvSpPr>
        <p:spPr>
          <a:xfrm>
            <a:off x="5297214" y="181303"/>
            <a:ext cx="3263462" cy="646331"/>
          </a:xfrm>
          <a:prstGeom prst="rect">
            <a:avLst/>
          </a:prstGeom>
          <a:noFill/>
        </p:spPr>
        <p:txBody>
          <a:bodyPr wrap="square" rtlCol="0">
            <a:spAutoFit/>
          </a:bodyPr>
          <a:lstStyle/>
          <a:p>
            <a:r>
              <a:rPr lang="en-GB" b="1" dirty="0"/>
              <a:t>Concerted Action on Buildings </a:t>
            </a:r>
            <a:endParaRPr lang="it-IT" sz="2800" b="1" dirty="0">
              <a:solidFill>
                <a:schemeClr val="bg1"/>
              </a:solidFill>
              <a:latin typeface="Arial Rounded MT Bold" panose="020F0704030504030204" pitchFamily="34" charset="0"/>
            </a:endParaRPr>
          </a:p>
          <a:p>
            <a:endParaRPr lang="it-IT" dirty="0"/>
          </a:p>
        </p:txBody>
      </p:sp>
      <p:sp>
        <p:nvSpPr>
          <p:cNvPr id="7" name="Rettangolo 1">
            <a:extLst>
              <a:ext uri="{FF2B5EF4-FFF2-40B4-BE49-F238E27FC236}">
                <a16:creationId xmlns:a16="http://schemas.microsoft.com/office/drawing/2014/main" id="{830D1B39-7B26-4971-9609-F5725D777B7D}"/>
              </a:ext>
            </a:extLst>
          </p:cNvPr>
          <p:cNvSpPr/>
          <p:nvPr/>
        </p:nvSpPr>
        <p:spPr>
          <a:xfrm>
            <a:off x="583324" y="671692"/>
            <a:ext cx="4903076" cy="5632311"/>
          </a:xfrm>
          <a:prstGeom prst="rect">
            <a:avLst/>
          </a:prstGeom>
        </p:spPr>
        <p:txBody>
          <a:bodyPr wrap="square">
            <a:spAutoFit/>
          </a:bodyPr>
          <a:lstStyle/>
          <a:p>
            <a:r>
              <a:rPr lang="fr-FR" b="1" dirty="0"/>
              <a:t>The </a:t>
            </a:r>
            <a:r>
              <a:rPr lang="fr-FR" b="1" dirty="0" err="1"/>
              <a:t>Municipality</a:t>
            </a:r>
            <a:r>
              <a:rPr lang="fr-FR" b="1" dirty="0"/>
              <a:t> of </a:t>
            </a:r>
            <a:r>
              <a:rPr lang="fr-FR" b="1" dirty="0" err="1"/>
              <a:t>Baakline</a:t>
            </a:r>
            <a:r>
              <a:rPr lang="fr-FR" b="1" dirty="0"/>
              <a:t> Case</a:t>
            </a:r>
          </a:p>
          <a:p>
            <a:endParaRPr lang="fr-FR" dirty="0"/>
          </a:p>
          <a:p>
            <a:pPr algn="just"/>
            <a:r>
              <a:rPr lang="en-US" sz="1800" dirty="0">
                <a:latin typeface="+mj-lt"/>
                <a:ea typeface="+mj-ea"/>
                <a:cs typeface="+mj-cs"/>
              </a:rPr>
              <a:t>They were able also to build the capacity of the actors for buildings within the territory (municipal agents, local engineers/assessors…) for Green Building labelling and particularly for GRASS in collaboration with the Lebanese University and ALMEE.</a:t>
            </a:r>
          </a:p>
          <a:p>
            <a:pPr marL="342900" indent="-342900">
              <a:buFont typeface="Arial" panose="020B0604020202020204" pitchFamily="34" charset="0"/>
              <a:buChar char="•"/>
            </a:pPr>
            <a:endParaRPr lang="en-US" dirty="0"/>
          </a:p>
          <a:p>
            <a:r>
              <a:rPr lang="en-US" dirty="0"/>
              <a:t>Thanks to a European fund (SUDEP), the authority of </a:t>
            </a:r>
            <a:r>
              <a:rPr lang="en-US" dirty="0" err="1"/>
              <a:t>Baakline-Chouf</a:t>
            </a:r>
            <a:r>
              <a:rPr lang="en-US" dirty="0"/>
              <a:t> developed its Municipal Energy Policy and disseminated it to the entire Federation of </a:t>
            </a:r>
            <a:r>
              <a:rPr lang="en-US" dirty="0" err="1"/>
              <a:t>Chouf-Soueijany</a:t>
            </a:r>
            <a:r>
              <a:rPr lang="en-US" dirty="0"/>
              <a:t> region, in partnership with the Lebanese University and ALMEE. This aimed to transform </a:t>
            </a:r>
            <a:r>
              <a:rPr lang="en-US" dirty="0" err="1"/>
              <a:t>Baakline</a:t>
            </a:r>
            <a:r>
              <a:rPr lang="en-US" dirty="0"/>
              <a:t> into a smart city and spread the objectives of the EU by adopting renewable energies and energy efficiency measures in general, and by developing and implementing sustainable policies and legislation, to motivate people to adopt the standards of "Green Building”.</a:t>
            </a:r>
          </a:p>
        </p:txBody>
      </p:sp>
      <p:pic>
        <p:nvPicPr>
          <p:cNvPr id="2" name="Image 1">
            <a:extLst>
              <a:ext uri="{FF2B5EF4-FFF2-40B4-BE49-F238E27FC236}">
                <a16:creationId xmlns:a16="http://schemas.microsoft.com/office/drawing/2014/main" id="{FE2351BB-02E0-43AA-8D45-EEBC9D8A6576}"/>
              </a:ext>
            </a:extLst>
          </p:cNvPr>
          <p:cNvPicPr>
            <a:picLocks noChangeAspect="1"/>
          </p:cNvPicPr>
          <p:nvPr/>
        </p:nvPicPr>
        <p:blipFill>
          <a:blip r:embed="rId4"/>
          <a:stretch>
            <a:fillRect/>
          </a:stretch>
        </p:blipFill>
        <p:spPr>
          <a:xfrm>
            <a:off x="6069724" y="5528957"/>
            <a:ext cx="3066554" cy="1329043"/>
          </a:xfrm>
          <a:prstGeom prst="rect">
            <a:avLst/>
          </a:prstGeom>
        </p:spPr>
      </p:pic>
    </p:spTree>
    <p:extLst>
      <p:ext uri="{BB962C8B-B14F-4D97-AF65-F5344CB8AC3E}">
        <p14:creationId xmlns:p14="http://schemas.microsoft.com/office/powerpoint/2010/main" val="256569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483446"/>
            <a:ext cx="9144000" cy="13944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dirty="0">
              <a:solidFill>
                <a:schemeClr val="tx2">
                  <a:lumMod val="60000"/>
                  <a:lumOff val="40000"/>
                </a:schemeClr>
              </a:solidFill>
            </a:endParaRPr>
          </a:p>
        </p:txBody>
      </p:sp>
      <p:sp>
        <p:nvSpPr>
          <p:cNvPr id="2" name="Rectangle 1"/>
          <p:cNvSpPr/>
          <p:nvPr/>
        </p:nvSpPr>
        <p:spPr>
          <a:xfrm>
            <a:off x="3633282" y="1941958"/>
            <a:ext cx="1611340" cy="433196"/>
          </a:xfrm>
          <a:prstGeom prst="rect">
            <a:avLst/>
          </a:prstGeom>
        </p:spPr>
        <p:txBody>
          <a:bodyPr wrap="none">
            <a:spAutoFit/>
          </a:bodyPr>
          <a:lstStyle/>
          <a:p>
            <a:pPr algn="justLow" rtl="1"/>
            <a:r>
              <a:rPr lang="en-US" sz="2215" b="1" dirty="0">
                <a:solidFill>
                  <a:schemeClr val="tx2">
                    <a:lumMod val="50000"/>
                  </a:schemeClr>
                </a:solidFill>
              </a:rPr>
              <a:t>1er </a:t>
            </a:r>
            <a:r>
              <a:rPr lang="en-US" sz="2215" b="1" dirty="0" err="1">
                <a:solidFill>
                  <a:schemeClr val="tx2">
                    <a:lumMod val="50000"/>
                  </a:schemeClr>
                </a:solidFill>
              </a:rPr>
              <a:t>Décret</a:t>
            </a:r>
            <a:endParaRPr lang="ar-LB" sz="2215" b="1" dirty="0">
              <a:solidFill>
                <a:schemeClr val="tx2">
                  <a:lumMod val="50000"/>
                </a:schemeClr>
              </a:solidFill>
            </a:endParaRPr>
          </a:p>
        </p:txBody>
      </p:sp>
      <p:sp>
        <p:nvSpPr>
          <p:cNvPr id="8" name="Rectangle 7"/>
          <p:cNvSpPr/>
          <p:nvPr/>
        </p:nvSpPr>
        <p:spPr>
          <a:xfrm>
            <a:off x="4116462" y="4530438"/>
            <a:ext cx="1474764" cy="433196"/>
          </a:xfrm>
          <a:prstGeom prst="rect">
            <a:avLst/>
          </a:prstGeom>
        </p:spPr>
        <p:txBody>
          <a:bodyPr wrap="none">
            <a:spAutoFit/>
          </a:bodyPr>
          <a:lstStyle/>
          <a:p>
            <a:pPr algn="justLow" rtl="1"/>
            <a:r>
              <a:rPr lang="en-US" sz="2215" b="1" dirty="0">
                <a:solidFill>
                  <a:schemeClr val="tx2">
                    <a:lumMod val="50000"/>
                  </a:schemeClr>
                </a:solidFill>
              </a:rPr>
              <a:t>2nd </a:t>
            </a:r>
            <a:r>
              <a:rPr lang="en-US" sz="2215" b="1" dirty="0" err="1">
                <a:solidFill>
                  <a:schemeClr val="tx2">
                    <a:lumMod val="50000"/>
                  </a:schemeClr>
                </a:solidFill>
              </a:rPr>
              <a:t>Décret</a:t>
            </a:r>
            <a:endParaRPr lang="ar-LB" sz="2215" b="1" dirty="0">
              <a:solidFill>
                <a:schemeClr val="tx2">
                  <a:lumMod val="50000"/>
                </a:schemeClr>
              </a:solidFill>
            </a:endParaRPr>
          </a:p>
        </p:txBody>
      </p:sp>
      <p:pic>
        <p:nvPicPr>
          <p:cNvPr id="4098" name="Picture 2" descr="C:\Users\Amira\Desktop\قرار مجلس بلدي-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28" y="762000"/>
            <a:ext cx="3570799" cy="4721445"/>
          </a:xfrm>
          <a:prstGeom prst="rect">
            <a:avLst/>
          </a:prstGeom>
          <a:ln>
            <a:solidFill>
              <a:schemeClr val="tx1"/>
            </a:solidFill>
          </a:ln>
          <a:effectLst>
            <a:outerShdw blurRad="292100" dist="139700" dir="2700000" algn="tl" rotWithShape="0">
              <a:srgbClr val="333333">
                <a:alpha val="65000"/>
              </a:srgbClr>
            </a:outerShdw>
          </a:effectLst>
        </p:spPr>
      </p:pic>
      <p:pic>
        <p:nvPicPr>
          <p:cNvPr id="4099" name="Picture 3" descr="C:\Users\Amira\Desktop\قرار مجلس بلدي-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2604" y="762000"/>
            <a:ext cx="3549762" cy="4686967"/>
          </a:xfrm>
          <a:prstGeom prst="rect">
            <a:avLst/>
          </a:prstGeom>
          <a:ln>
            <a:solidFill>
              <a:schemeClr val="tx1"/>
            </a:solidFill>
          </a:ln>
          <a:effectLst>
            <a:outerShdw blurRad="292100" dist="139700" dir="2700000" algn="tl" rotWithShape="0">
              <a:srgbClr val="333333">
                <a:alpha val="65000"/>
              </a:srgbClr>
            </a:outerShdw>
          </a:effectLst>
        </p:spPr>
      </p:pic>
      <p:sp>
        <p:nvSpPr>
          <p:cNvPr id="12" name="TextBox 11"/>
          <p:cNvSpPr txBox="1"/>
          <p:nvPr/>
        </p:nvSpPr>
        <p:spPr>
          <a:xfrm>
            <a:off x="46892" y="5517924"/>
            <a:ext cx="4525108" cy="1323439"/>
          </a:xfrm>
          <a:prstGeom prst="rect">
            <a:avLst/>
          </a:prstGeom>
          <a:noFill/>
        </p:spPr>
        <p:txBody>
          <a:bodyPr wrap="square" rtlCol="0">
            <a:spAutoFit/>
          </a:bodyPr>
          <a:lstStyle/>
          <a:p>
            <a:pPr algn="just"/>
            <a:r>
              <a:rPr lang="fr-FR" sz="2000" b="1" dirty="0">
                <a:solidFill>
                  <a:schemeClr val="bg1"/>
                </a:solidFill>
              </a:rPr>
              <a:t>Exempter ceux qui construisent leurs bâtiments suivant les normes de « green Building » de redevances sur l'eau pendant 5 ans</a:t>
            </a:r>
            <a:endParaRPr lang="en-US" sz="2000" b="1" dirty="0">
              <a:solidFill>
                <a:schemeClr val="bg1"/>
              </a:solidFill>
            </a:endParaRPr>
          </a:p>
        </p:txBody>
      </p:sp>
      <p:sp>
        <p:nvSpPr>
          <p:cNvPr id="11" name="TextBox 10"/>
          <p:cNvSpPr txBox="1"/>
          <p:nvPr/>
        </p:nvSpPr>
        <p:spPr>
          <a:xfrm>
            <a:off x="5029200" y="5465532"/>
            <a:ext cx="4114800" cy="1323439"/>
          </a:xfrm>
          <a:prstGeom prst="rect">
            <a:avLst/>
          </a:prstGeom>
          <a:noFill/>
        </p:spPr>
        <p:txBody>
          <a:bodyPr wrap="square" rtlCol="0">
            <a:spAutoFit/>
          </a:bodyPr>
          <a:lstStyle/>
          <a:p>
            <a:pPr algn="just"/>
            <a:r>
              <a:rPr lang="fr-FR" sz="2000" b="1" dirty="0">
                <a:solidFill>
                  <a:schemeClr val="bg1"/>
                </a:solidFill>
              </a:rPr>
              <a:t>Exempter ceux qui utilisent le chauffe – eau solaire de redevances sur l'eau pendant un an</a:t>
            </a:r>
            <a:endParaRPr lang="en-US" sz="2000" b="1" dirty="0">
              <a:solidFill>
                <a:schemeClr val="bg1"/>
              </a:solidFill>
            </a:endParaRPr>
          </a:p>
        </p:txBody>
      </p:sp>
      <p:sp>
        <p:nvSpPr>
          <p:cNvPr id="5" name="ZoneTexte 4">
            <a:extLst>
              <a:ext uri="{FF2B5EF4-FFF2-40B4-BE49-F238E27FC236}">
                <a16:creationId xmlns:a16="http://schemas.microsoft.com/office/drawing/2014/main" id="{09F2A0F2-9056-48EE-989B-704E3569CB5E}"/>
              </a:ext>
            </a:extLst>
          </p:cNvPr>
          <p:cNvSpPr txBox="1"/>
          <p:nvPr/>
        </p:nvSpPr>
        <p:spPr>
          <a:xfrm>
            <a:off x="2163097" y="-6732"/>
            <a:ext cx="5820697" cy="646331"/>
          </a:xfrm>
          <a:prstGeom prst="rect">
            <a:avLst/>
          </a:prstGeom>
          <a:noFill/>
        </p:spPr>
        <p:txBody>
          <a:bodyPr wrap="square" rtlCol="0">
            <a:spAutoFit/>
          </a:bodyPr>
          <a:lstStyle/>
          <a:p>
            <a:pPr rtl="1"/>
            <a:r>
              <a:rPr lang="fr-FR" sz="1800" b="1">
                <a:solidFill>
                  <a:srgbClr val="FF0000"/>
                </a:solidFill>
              </a:rPr>
              <a:t>Les décrets municipaux pris par MBAA dans le but de motiver la population à profiter des énergies renouvelables</a:t>
            </a:r>
            <a:endParaRPr lang="ar-LB" sz="1800" b="1" dirty="0">
              <a:solidFill>
                <a:srgbClr val="FF0000"/>
              </a:solidFill>
            </a:endParaRPr>
          </a:p>
        </p:txBody>
      </p:sp>
    </p:spTree>
    <p:extLst>
      <p:ext uri="{BB962C8B-B14F-4D97-AF65-F5344CB8AC3E}">
        <p14:creationId xmlns:p14="http://schemas.microsoft.com/office/powerpoint/2010/main" val="13389067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4011"/>
            <a:ext cx="3848098" cy="1147011"/>
          </a:xfrm>
          <a:solidFill>
            <a:srgbClr val="F1F890"/>
          </a:solidFill>
          <a:ln>
            <a:solidFill>
              <a:schemeClr val="accent3">
                <a:lumMod val="40000"/>
                <a:lumOff val="60000"/>
              </a:schemeClr>
            </a:solidFill>
          </a:ln>
        </p:spPr>
        <p:txBody>
          <a:bodyPr vert="horz" lIns="91440" tIns="45720" rIns="91440" bIns="45720" rtlCol="0" anchor="t">
            <a:noAutofit/>
          </a:bodyPr>
          <a:lstStyle/>
          <a:p>
            <a:r>
              <a:rPr lang="fr-FR" sz="2400" dirty="0">
                <a:solidFill>
                  <a:srgbClr val="00B050"/>
                </a:solidFill>
              </a:rPr>
              <a:t>Sessions d'entrainement pour les étudiants du CNAM- LU à Baakline</a:t>
            </a:r>
            <a:br>
              <a:rPr lang="fr-FR" sz="2400" dirty="0">
                <a:solidFill>
                  <a:srgbClr val="00B050"/>
                </a:solidFill>
              </a:rPr>
            </a:br>
            <a:endParaRPr lang="fr-FR" sz="2400" dirty="0">
              <a:solidFill>
                <a:srgbClr val="00B050"/>
              </a:solidFill>
            </a:endParaRPr>
          </a:p>
        </p:txBody>
      </p:sp>
      <p:sp>
        <p:nvSpPr>
          <p:cNvPr id="4" name="Slide Number Placeholder 3"/>
          <p:cNvSpPr>
            <a:spLocks noGrp="1"/>
          </p:cNvSpPr>
          <p:nvPr>
            <p:ph type="sldNum" sz="quarter" idx="12"/>
          </p:nvPr>
        </p:nvSpPr>
        <p:spPr>
          <a:xfrm>
            <a:off x="6442998" y="6041363"/>
            <a:ext cx="512504"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13</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6801" y="3352801"/>
            <a:ext cx="5007199" cy="351202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1" y="4114800"/>
            <a:ext cx="4097866" cy="27432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2" y="1296736"/>
            <a:ext cx="4095871" cy="2741864"/>
          </a:xfrm>
          <a:prstGeom prst="rect">
            <a:avLst/>
          </a:prstGeom>
        </p:spPr>
      </p:pic>
      <p:pic>
        <p:nvPicPr>
          <p:cNvPr id="12" name="Picture 11"/>
          <p:cNvPicPr>
            <a:picLocks noChangeAspect="1"/>
          </p:cNvPicPr>
          <p:nvPr/>
        </p:nvPicPr>
        <p:blipFill>
          <a:blip r:embed="rId5"/>
          <a:stretch>
            <a:fillRect/>
          </a:stretch>
        </p:blipFill>
        <p:spPr>
          <a:xfrm>
            <a:off x="4118957" y="0"/>
            <a:ext cx="5025043" cy="3200664"/>
          </a:xfrm>
          <a:prstGeom prst="rect">
            <a:avLst/>
          </a:prstGeom>
        </p:spPr>
      </p:pic>
    </p:spTree>
    <p:extLst>
      <p:ext uri="{BB962C8B-B14F-4D97-AF65-F5344CB8AC3E}">
        <p14:creationId xmlns:p14="http://schemas.microsoft.com/office/powerpoint/2010/main" val="2670689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11"/>
            <a:ext cx="9144000" cy="1320800"/>
          </a:xfrm>
          <a:solidFill>
            <a:srgbClr val="F1F890"/>
          </a:solidFill>
          <a:ln>
            <a:solidFill>
              <a:schemeClr val="accent3">
                <a:lumMod val="40000"/>
                <a:lumOff val="60000"/>
              </a:schemeClr>
            </a:solidFill>
          </a:ln>
        </p:spPr>
        <p:txBody>
          <a:bodyPr vert="horz" lIns="91440" tIns="45720" rIns="91440" bIns="45720" rtlCol="0" anchor="t">
            <a:noAutofit/>
          </a:bodyPr>
          <a:lstStyle/>
          <a:p>
            <a:r>
              <a:rPr lang="fr-FR" sz="2400" dirty="0">
                <a:solidFill>
                  <a:srgbClr val="00B050"/>
                </a:solidFill>
              </a:rPr>
              <a:t>Sessions de Formation des Assesseurs GRASSMed, adressées aux ingénieurs, agents municipaux, employés de la Direction Générale de l'Urbanisme et intimes par le sujet.</a:t>
            </a:r>
            <a:br>
              <a:rPr lang="fr-FR" sz="2400" dirty="0">
                <a:solidFill>
                  <a:srgbClr val="00B050"/>
                </a:solidFill>
              </a:rPr>
            </a:br>
            <a:br>
              <a:rPr lang="fr-FR" sz="2400" dirty="0">
                <a:solidFill>
                  <a:srgbClr val="00B050"/>
                </a:solidFill>
              </a:rPr>
            </a:br>
            <a:endParaRPr lang="fr-FR" sz="2400" dirty="0">
              <a:solidFill>
                <a:srgbClr val="00B050"/>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48200" y="3714208"/>
            <a:ext cx="4504899" cy="3159714"/>
          </a:xfrm>
        </p:spPr>
      </p:pic>
      <p:sp>
        <p:nvSpPr>
          <p:cNvPr id="4" name="Slide Number Placeholder 3"/>
          <p:cNvSpPr>
            <a:spLocks noGrp="1"/>
          </p:cNvSpPr>
          <p:nvPr>
            <p:ph type="sldNum" sz="quarter" idx="12"/>
          </p:nvPr>
        </p:nvSpPr>
        <p:spPr>
          <a:xfrm>
            <a:off x="6442998" y="6041363"/>
            <a:ext cx="512504"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14</a:t>
            </a:fld>
            <a:endParaRPr lang="en-US" dirty="0"/>
          </a:p>
        </p:txBody>
      </p:sp>
      <p:pic>
        <p:nvPicPr>
          <p:cNvPr id="5" name="Picture 6" descr="DSC02243"/>
          <p:cNvPicPr>
            <a:picLocks noChangeAspect="1" noChangeArrowheads="1"/>
          </p:cNvPicPr>
          <p:nvPr/>
        </p:nvPicPr>
        <p:blipFill>
          <a:blip r:embed="rId3" cstate="print">
            <a:lum bright="10000" contrast="12000"/>
            <a:extLst>
              <a:ext uri="{28A0092B-C50C-407E-A947-70E740481C1C}">
                <a14:useLocalDpi xmlns:a14="http://schemas.microsoft.com/office/drawing/2010/main" val="0"/>
              </a:ext>
            </a:extLst>
          </a:blip>
          <a:srcRect/>
          <a:stretch>
            <a:fillRect/>
          </a:stretch>
        </p:blipFill>
        <p:spPr>
          <a:xfrm>
            <a:off x="-7961" y="3731182"/>
            <a:ext cx="4046561" cy="312681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descr="F:\usp\ACTIVITIES SUDEP DONE\CES-MED WORKSHOP\P80727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609" y="1295400"/>
            <a:ext cx="3131391" cy="23485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1218280"/>
            <a:ext cx="6088809" cy="2554545"/>
          </a:xfrm>
          <a:prstGeom prst="rect">
            <a:avLst/>
          </a:prstGeom>
          <a:noFill/>
        </p:spPr>
        <p:txBody>
          <a:bodyPr wrap="square" rtlCol="0">
            <a:spAutoFit/>
          </a:bodyPr>
          <a:lstStyle/>
          <a:p>
            <a:r>
              <a:rPr lang="fr-FR" sz="2000" b="1" u="sng" dirty="0">
                <a:latin typeface="Times New Roman" panose="02020603050405020304" pitchFamily="18" charset="0"/>
                <a:cs typeface="Times New Roman" panose="02020603050405020304" pitchFamily="18" charset="0"/>
              </a:rPr>
              <a:t>  "Route verte vers le développement durable".</a:t>
            </a:r>
          </a:p>
          <a:p>
            <a:pPr marL="285750" indent="-285750">
              <a:buClr>
                <a:srgbClr val="008000"/>
              </a:buClr>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La situation de l'énergie au Liban - crises et solutions</a:t>
            </a:r>
          </a:p>
          <a:p>
            <a:pPr marL="285750" indent="-285750">
              <a:buClr>
                <a:srgbClr val="008000"/>
              </a:buClr>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l’impact des bâtiments sur l’énergie: matériaux, eau,  émissions CO2.</a:t>
            </a:r>
          </a:p>
          <a:p>
            <a:pPr marL="285750" indent="-285750">
              <a:buClr>
                <a:srgbClr val="008000"/>
              </a:buClr>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Comment réduire ces impacts</a:t>
            </a:r>
          </a:p>
          <a:p>
            <a:pPr marL="285750" indent="-285750">
              <a:buClr>
                <a:srgbClr val="008000"/>
              </a:buClr>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Système de notation pour la construction verte</a:t>
            </a:r>
          </a:p>
          <a:p>
            <a:pPr marL="285750" indent="-285750">
              <a:buClr>
                <a:srgbClr val="008000"/>
              </a:buClr>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Intégration des mesures Efficacité énergétique dans les bâtiments (GRASS Med).</a:t>
            </a:r>
          </a:p>
        </p:txBody>
      </p:sp>
    </p:spTree>
    <p:extLst>
      <p:ext uri="{BB962C8B-B14F-4D97-AF65-F5344CB8AC3E}">
        <p14:creationId xmlns:p14="http://schemas.microsoft.com/office/powerpoint/2010/main" val="49612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style.rotation</p:attrName>
                                        </p:attrNameLst>
                                      </p:cBhvr>
                                      <p:tavLst>
                                        <p:tav tm="0">
                                          <p:val>
                                            <p:fltVal val="720"/>
                                          </p:val>
                                        </p:tav>
                                        <p:tav tm="100000">
                                          <p:val>
                                            <p:fltVal val="0"/>
                                          </p:val>
                                        </p:tav>
                                      </p:tavLst>
                                    </p:anim>
                                    <p:anim calcmode="lin" valueType="num">
                                      <p:cBhvr>
                                        <p:cTn id="9" dur="3000" fill="hold"/>
                                        <p:tgtEl>
                                          <p:spTgt spid="5"/>
                                        </p:tgtEl>
                                        <p:attrNameLst>
                                          <p:attrName>ppt_h</p:attrName>
                                        </p:attrNameLst>
                                      </p:cBhvr>
                                      <p:tavLst>
                                        <p:tav tm="0">
                                          <p:val>
                                            <p:fltVal val="0"/>
                                          </p:val>
                                        </p:tav>
                                        <p:tav tm="100000">
                                          <p:val>
                                            <p:strVal val="#ppt_h"/>
                                          </p:val>
                                        </p:tav>
                                      </p:tavLst>
                                    </p:anim>
                                    <p:anim calcmode="lin" valueType="num">
                                      <p:cBhvr>
                                        <p:cTn id="10" dur="3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magine 3">
            <a:extLst>
              <a:ext uri="{FF2B5EF4-FFF2-40B4-BE49-F238E27FC236}">
                <a16:creationId xmlns:a16="http://schemas.microsoft.com/office/drawing/2014/main" id="{50FE4B53-4630-451C-8142-00081E49FA29}"/>
              </a:ext>
            </a:extLst>
          </p:cNvPr>
          <p:cNvPicPr>
            <a:picLocks noChangeAspect="1"/>
          </p:cNvPicPr>
          <p:nvPr/>
        </p:nvPicPr>
        <p:blipFill rotWithShape="1">
          <a:blip r:embed="rId3">
            <a:alphaModFix amt="35000"/>
          </a:blip>
          <a:srcRect t="9491"/>
          <a:stretch/>
        </p:blipFill>
        <p:spPr>
          <a:xfrm>
            <a:off x="0" y="577764"/>
            <a:ext cx="9144000" cy="6280236"/>
          </a:xfrm>
          <a:prstGeom prst="rect">
            <a:avLst/>
          </a:prstGeom>
        </p:spPr>
      </p:pic>
      <p:sp>
        <p:nvSpPr>
          <p:cNvPr id="4" name="Content Placeholder 2"/>
          <p:cNvSpPr txBox="1">
            <a:spLocks/>
          </p:cNvSpPr>
          <p:nvPr/>
        </p:nvSpPr>
        <p:spPr>
          <a:xfrm>
            <a:off x="6019799" y="3505200"/>
            <a:ext cx="1600200" cy="3124200"/>
          </a:xfrm>
          <a:prstGeom prst="rect">
            <a:avLst/>
          </a:prstGeom>
          <a:solidFill>
            <a:schemeClr val="accent1"/>
          </a:solidFill>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20000"/>
              </a:lnSpc>
              <a:spcBef>
                <a:spcPts val="0"/>
              </a:spcBef>
              <a:buFont typeface="Wingdings 3" charset="2"/>
              <a:buNone/>
            </a:pPr>
            <a:r>
              <a:rPr lang="en-US" sz="1900" b="1" dirty="0">
                <a:solidFill>
                  <a:srgbClr val="0000CC"/>
                </a:solidFill>
              </a:rPr>
              <a:t>C</a:t>
            </a:r>
            <a:r>
              <a:rPr lang="en-US" sz="1900" b="1" dirty="0">
                <a:solidFill>
                  <a:schemeClr val="bg1"/>
                </a:solidFill>
              </a:rPr>
              <a:t>ertification</a:t>
            </a:r>
          </a:p>
          <a:p>
            <a:pPr marL="0" indent="0" algn="ctr">
              <a:buNone/>
            </a:pPr>
            <a:endParaRPr lang="fr-FR" b="1" dirty="0"/>
          </a:p>
          <a:p>
            <a:pPr marL="0" indent="0" algn="ctr">
              <a:buNone/>
            </a:pPr>
            <a:endParaRPr lang="fr-FR" sz="1500" b="1" dirty="0">
              <a:solidFill>
                <a:schemeClr val="bg1"/>
              </a:solidFill>
            </a:endParaRPr>
          </a:p>
          <a:p>
            <a:pPr marL="0" indent="0" algn="ctr">
              <a:buNone/>
            </a:pPr>
            <a:endParaRPr lang="en-US" sz="1500" b="1" dirty="0">
              <a:solidFill>
                <a:schemeClr val="bg1"/>
              </a:solidFill>
            </a:endParaRPr>
          </a:p>
          <a:p>
            <a:pPr marL="0" indent="0" algn="ctr">
              <a:buNone/>
            </a:pPr>
            <a:r>
              <a:rPr lang="en-US" sz="1500" b="1" dirty="0">
                <a:solidFill>
                  <a:schemeClr val="bg1"/>
                </a:solidFill>
              </a:rPr>
              <a:t>Online registration of the project and obtaining a provisional Green building</a:t>
            </a:r>
          </a:p>
          <a:p>
            <a:pPr marL="0" indent="0" algn="ctr">
              <a:buNone/>
            </a:pPr>
            <a:r>
              <a:rPr lang="en-US" sz="1500" b="1" dirty="0">
                <a:solidFill>
                  <a:schemeClr val="bg1"/>
                </a:solidFill>
              </a:rPr>
              <a:t>certificate</a:t>
            </a:r>
          </a:p>
          <a:p>
            <a:pPr marL="0" indent="0" algn="ctr">
              <a:buNone/>
            </a:pPr>
            <a:r>
              <a:rPr lang="fr-FR" sz="1500" b="1" dirty="0">
                <a:solidFill>
                  <a:schemeClr val="bg1"/>
                </a:solidFill>
              </a:rPr>
              <a:t>GRASS</a:t>
            </a:r>
            <a:r>
              <a:rPr lang="fr-FR" sz="1200" b="1" i="1" dirty="0">
                <a:solidFill>
                  <a:schemeClr val="bg1"/>
                </a:solidFill>
              </a:rPr>
              <a:t>MED</a:t>
            </a:r>
            <a:r>
              <a:rPr lang="fr-FR" sz="1500" b="1" dirty="0">
                <a:solidFill>
                  <a:schemeClr val="bg1"/>
                </a:solidFill>
              </a:rPr>
              <a:t> </a:t>
            </a:r>
          </a:p>
          <a:p>
            <a:pPr marL="457200" lvl="1" indent="0" algn="ctr">
              <a:buFont typeface="Wingdings 3" charset="2"/>
              <a:buNone/>
            </a:pPr>
            <a:endParaRPr lang="en-US" b="1" dirty="0"/>
          </a:p>
        </p:txBody>
      </p:sp>
      <p:sp>
        <p:nvSpPr>
          <p:cNvPr id="6" name="Content Placeholder 2"/>
          <p:cNvSpPr txBox="1">
            <a:spLocks/>
          </p:cNvSpPr>
          <p:nvPr/>
        </p:nvSpPr>
        <p:spPr>
          <a:xfrm>
            <a:off x="549440" y="3505200"/>
            <a:ext cx="1632283" cy="3124200"/>
          </a:xfrm>
          <a:prstGeom prst="rect">
            <a:avLst/>
          </a:prstGeom>
          <a:solidFill>
            <a:schemeClr val="accent1"/>
          </a:solidFill>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fr-FR" sz="2400" b="1" dirty="0">
                <a:solidFill>
                  <a:srgbClr val="0000CC"/>
                </a:solidFill>
              </a:rPr>
              <a:t>O</a:t>
            </a:r>
            <a:r>
              <a:rPr lang="fr-FR" sz="2400" b="1" dirty="0">
                <a:solidFill>
                  <a:schemeClr val="bg1"/>
                </a:solidFill>
              </a:rPr>
              <a:t>pen</a:t>
            </a:r>
          </a:p>
          <a:p>
            <a:pPr marL="0" indent="0" algn="ctr">
              <a:buFont typeface="Wingdings 3" charset="2"/>
              <a:buNone/>
            </a:pPr>
            <a:endParaRPr lang="fr-FR" b="1" dirty="0"/>
          </a:p>
          <a:p>
            <a:pPr marL="0" indent="0" algn="ctr">
              <a:buFont typeface="Wingdings 3" charset="2"/>
              <a:buNone/>
            </a:pPr>
            <a:endParaRPr lang="fr-FR" b="1" dirty="0"/>
          </a:p>
          <a:p>
            <a:pPr marL="0" indent="0" algn="ctr">
              <a:buNone/>
            </a:pPr>
            <a:endParaRPr lang="fr-FR" b="1" dirty="0"/>
          </a:p>
          <a:p>
            <a:pPr marL="0" indent="0" algn="ctr">
              <a:buNone/>
            </a:pPr>
            <a:endParaRPr lang="fr-FR" b="1" dirty="0">
              <a:solidFill>
                <a:schemeClr val="bg1"/>
              </a:solidFill>
            </a:endParaRPr>
          </a:p>
          <a:p>
            <a:pPr marL="0" indent="0" algn="ctr">
              <a:buNone/>
            </a:pPr>
            <a:r>
              <a:rPr lang="fr-FR" sz="2300" b="1" dirty="0">
                <a:solidFill>
                  <a:schemeClr val="bg1"/>
                </a:solidFill>
              </a:rPr>
              <a:t>Accessible free to all </a:t>
            </a:r>
            <a:r>
              <a:rPr lang="fr-FR" sz="2300" b="1" dirty="0" err="1">
                <a:solidFill>
                  <a:schemeClr val="bg1"/>
                </a:solidFill>
              </a:rPr>
              <a:t>users</a:t>
            </a:r>
            <a:endParaRPr lang="fr-FR" sz="2300" b="1" dirty="0">
              <a:solidFill>
                <a:schemeClr val="bg1"/>
              </a:solidFill>
            </a:endParaRPr>
          </a:p>
          <a:p>
            <a:pPr marL="0" indent="0" algn="ctr">
              <a:buNone/>
            </a:pPr>
            <a:r>
              <a:rPr lang="fr-FR" sz="2300" b="1" dirty="0">
                <a:solidFill>
                  <a:srgbClr val="002060"/>
                </a:solidFill>
              </a:rPr>
              <a:t>MEDENER</a:t>
            </a:r>
            <a:r>
              <a:rPr lang="fr-FR" sz="2300" b="1" dirty="0">
                <a:solidFill>
                  <a:schemeClr val="bg1"/>
                </a:solidFill>
              </a:rPr>
              <a:t> </a:t>
            </a:r>
            <a:r>
              <a:rPr lang="en-US" sz="2300" b="1" dirty="0">
                <a:solidFill>
                  <a:schemeClr val="bg1"/>
                </a:solidFill>
              </a:rPr>
              <a:t>Agencies can share Guides, information, regulations …  </a:t>
            </a:r>
            <a:endParaRPr lang="en-US" sz="2300" b="1" dirty="0"/>
          </a:p>
        </p:txBody>
      </p:sp>
      <p:sp>
        <p:nvSpPr>
          <p:cNvPr id="7" name="Content Placeholder 2"/>
          <p:cNvSpPr txBox="1">
            <a:spLocks/>
          </p:cNvSpPr>
          <p:nvPr/>
        </p:nvSpPr>
        <p:spPr>
          <a:xfrm>
            <a:off x="2394283" y="3505200"/>
            <a:ext cx="1600199" cy="3124200"/>
          </a:xfrm>
          <a:prstGeom prst="rect">
            <a:avLst/>
          </a:prstGeom>
          <a:solidFill>
            <a:schemeClr val="accent1"/>
          </a:solidFill>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20000"/>
              </a:lnSpc>
              <a:spcBef>
                <a:spcPts val="0"/>
              </a:spcBef>
              <a:buFont typeface="Wingdings 3" charset="2"/>
              <a:buNone/>
            </a:pPr>
            <a:r>
              <a:rPr lang="fr-FR" sz="2800" b="1" dirty="0">
                <a:solidFill>
                  <a:srgbClr val="0000CC"/>
                </a:solidFill>
              </a:rPr>
              <a:t>O</a:t>
            </a:r>
            <a:r>
              <a:rPr lang="fr-FR" sz="2800" b="1" dirty="0">
                <a:solidFill>
                  <a:schemeClr val="bg1"/>
                </a:solidFill>
              </a:rPr>
              <a:t>nline</a:t>
            </a:r>
          </a:p>
          <a:p>
            <a:pPr marL="0" indent="0" algn="ctr">
              <a:buFont typeface="Wingdings 3" charset="2"/>
              <a:buNone/>
            </a:pPr>
            <a:endParaRPr lang="fr-FR" b="1" dirty="0"/>
          </a:p>
          <a:p>
            <a:pPr marL="0" indent="0" algn="ctr">
              <a:buFont typeface="Wingdings 3" charset="2"/>
              <a:buNone/>
            </a:pPr>
            <a:endParaRPr lang="fr-FR" b="1" dirty="0"/>
          </a:p>
          <a:p>
            <a:pPr marL="0" indent="0" algn="ctr">
              <a:buNone/>
            </a:pPr>
            <a:endParaRPr lang="fr-FR" b="1" dirty="0"/>
          </a:p>
          <a:p>
            <a:pPr marL="0" indent="0" algn="ctr">
              <a:buNone/>
            </a:pPr>
            <a:r>
              <a:rPr lang="en-US" sz="1900" b="1" dirty="0">
                <a:solidFill>
                  <a:schemeClr val="bg1"/>
                </a:solidFill>
              </a:rPr>
              <a:t>Online to be connected at any time to the agencies, community of professionals educators and assessors</a:t>
            </a:r>
            <a:endParaRPr lang="en-US" sz="1900" b="1" dirty="0"/>
          </a:p>
        </p:txBody>
      </p:sp>
      <p:sp>
        <p:nvSpPr>
          <p:cNvPr id="8" name="Content Placeholder 2"/>
          <p:cNvSpPr txBox="1">
            <a:spLocks/>
          </p:cNvSpPr>
          <p:nvPr/>
        </p:nvSpPr>
        <p:spPr>
          <a:xfrm>
            <a:off x="4191001" y="3505200"/>
            <a:ext cx="1600199" cy="3124200"/>
          </a:xfrm>
          <a:prstGeom prst="rect">
            <a:avLst/>
          </a:prstGeom>
          <a:solidFill>
            <a:schemeClr val="accent1"/>
          </a:solidFill>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10000"/>
              </a:lnSpc>
              <a:spcBef>
                <a:spcPts val="0"/>
              </a:spcBef>
              <a:buFont typeface="Wingdings 3" charset="2"/>
              <a:buNone/>
            </a:pPr>
            <a:r>
              <a:rPr lang="fr-FR" sz="2800" b="1" dirty="0">
                <a:solidFill>
                  <a:srgbClr val="0000CC"/>
                </a:solidFill>
              </a:rPr>
              <a:t>C</a:t>
            </a:r>
            <a:r>
              <a:rPr lang="fr-FR" sz="2800" b="1" dirty="0">
                <a:solidFill>
                  <a:schemeClr val="bg1"/>
                </a:solidFill>
              </a:rPr>
              <a:t>ourses</a:t>
            </a:r>
          </a:p>
          <a:p>
            <a:pPr marL="0" indent="0" algn="ctr">
              <a:buFont typeface="Wingdings 3" charset="2"/>
              <a:buNone/>
            </a:pPr>
            <a:endParaRPr lang="fr-FR" b="1" dirty="0"/>
          </a:p>
          <a:p>
            <a:pPr marL="0" indent="0" algn="ctr">
              <a:buFont typeface="Wingdings 3" charset="2"/>
              <a:buNone/>
            </a:pPr>
            <a:endParaRPr lang="fr-FR" b="1" dirty="0"/>
          </a:p>
          <a:p>
            <a:pPr marL="0" indent="0" algn="ctr">
              <a:buNone/>
            </a:pPr>
            <a:endParaRPr lang="fr-FR" b="1" dirty="0"/>
          </a:p>
          <a:p>
            <a:pPr marL="0" indent="0" algn="ctr">
              <a:buNone/>
            </a:pPr>
            <a:r>
              <a:rPr lang="en-US" b="1" dirty="0">
                <a:solidFill>
                  <a:schemeClr val="bg1"/>
                </a:solidFill>
              </a:rPr>
              <a:t>A real educational path allowing the acquisition of knowledge , share best practices and becoming assessors</a:t>
            </a:r>
            <a:endParaRPr lang="en-US" b="1" dirty="0"/>
          </a:p>
        </p:txBody>
      </p:sp>
      <p:pic>
        <p:nvPicPr>
          <p:cNvPr id="9" name="Picture 8" descr="http://www.planbatimentdurable.fr/local/cache-vignettes/L82xH72/course-be89a.png"/>
          <p:cNvPicPr/>
          <p:nvPr/>
        </p:nvPicPr>
        <p:blipFill>
          <a:blip r:embed="rId4">
            <a:extLst>
              <a:ext uri="{28A0092B-C50C-407E-A947-70E740481C1C}">
                <a14:useLocalDpi xmlns:a14="http://schemas.microsoft.com/office/drawing/2010/main" val="0"/>
              </a:ext>
            </a:extLst>
          </a:blip>
          <a:srcRect/>
          <a:stretch>
            <a:fillRect/>
          </a:stretch>
        </p:blipFill>
        <p:spPr bwMode="auto">
          <a:xfrm>
            <a:off x="4600575" y="4102768"/>
            <a:ext cx="781050" cy="685800"/>
          </a:xfrm>
          <a:prstGeom prst="rect">
            <a:avLst/>
          </a:prstGeom>
          <a:noFill/>
          <a:ln>
            <a:noFill/>
          </a:ln>
        </p:spPr>
      </p:pic>
      <p:pic>
        <p:nvPicPr>
          <p:cNvPr id="10" name="Picture 9" descr="http://www.planbatimentdurable.fr/local/cache-vignettes/L69xH78/online-a12e4.png"/>
          <p:cNvPicPr/>
          <p:nvPr/>
        </p:nvPicPr>
        <p:blipFill>
          <a:blip r:embed="rId5">
            <a:extLst>
              <a:ext uri="{28A0092B-C50C-407E-A947-70E740481C1C}">
                <a14:useLocalDpi xmlns:a14="http://schemas.microsoft.com/office/drawing/2010/main" val="0"/>
              </a:ext>
            </a:extLst>
          </a:blip>
          <a:srcRect/>
          <a:stretch>
            <a:fillRect/>
          </a:stretch>
        </p:blipFill>
        <p:spPr bwMode="auto">
          <a:xfrm>
            <a:off x="2865769" y="4102768"/>
            <a:ext cx="657225" cy="742950"/>
          </a:xfrm>
          <a:prstGeom prst="rect">
            <a:avLst/>
          </a:prstGeom>
          <a:noFill/>
          <a:ln>
            <a:noFill/>
          </a:ln>
        </p:spPr>
      </p:pic>
      <p:pic>
        <p:nvPicPr>
          <p:cNvPr id="11" name="Picture 10" descr="http://www.planbatimentdurable.fr/local/cache-vignettes/L98xH92/open-95d50.png"/>
          <p:cNvPicPr/>
          <p:nvPr/>
        </p:nvPicPr>
        <p:blipFill>
          <a:blip r:embed="rId6">
            <a:extLst>
              <a:ext uri="{28A0092B-C50C-407E-A947-70E740481C1C}">
                <a14:useLocalDpi xmlns:a14="http://schemas.microsoft.com/office/drawing/2010/main" val="0"/>
              </a:ext>
            </a:extLst>
          </a:blip>
          <a:srcRect/>
          <a:stretch>
            <a:fillRect/>
          </a:stretch>
        </p:blipFill>
        <p:spPr bwMode="auto">
          <a:xfrm>
            <a:off x="952748" y="4102768"/>
            <a:ext cx="825666" cy="793082"/>
          </a:xfrm>
          <a:prstGeom prst="rect">
            <a:avLst/>
          </a:prstGeom>
          <a:noFill/>
          <a:ln>
            <a:noFill/>
          </a:ln>
        </p:spPr>
      </p:pic>
      <p:sp>
        <p:nvSpPr>
          <p:cNvPr id="14" name="TextBox 13"/>
          <p:cNvSpPr txBox="1"/>
          <p:nvPr/>
        </p:nvSpPr>
        <p:spPr>
          <a:xfrm>
            <a:off x="529387" y="1981200"/>
            <a:ext cx="3465095" cy="1292662"/>
          </a:xfrm>
          <a:prstGeom prst="rect">
            <a:avLst/>
          </a:prstGeom>
          <a:solidFill>
            <a:schemeClr val="accent1"/>
          </a:solidFill>
        </p:spPr>
        <p:txBody>
          <a:bodyPr wrap="square" rtlCol="0">
            <a:spAutoFit/>
          </a:bodyPr>
          <a:lstStyle/>
          <a:p>
            <a:r>
              <a:rPr lang="en-US" sz="2600" dirty="0">
                <a:solidFill>
                  <a:schemeClr val="bg1"/>
                </a:solidFill>
              </a:rPr>
              <a:t>Green </a:t>
            </a:r>
          </a:p>
          <a:p>
            <a:r>
              <a:rPr lang="en-US" sz="2600" dirty="0">
                <a:solidFill>
                  <a:srgbClr val="0000CC"/>
                </a:solidFill>
              </a:rPr>
              <a:t>B</a:t>
            </a:r>
            <a:r>
              <a:rPr lang="en-US" sz="2600" dirty="0">
                <a:solidFill>
                  <a:schemeClr val="bg1"/>
                </a:solidFill>
              </a:rPr>
              <a:t>uilding</a:t>
            </a:r>
          </a:p>
          <a:p>
            <a:r>
              <a:rPr lang="fr-FR" sz="2600" dirty="0">
                <a:solidFill>
                  <a:schemeClr val="bg1"/>
                </a:solidFill>
              </a:rPr>
              <a:t>Platform</a:t>
            </a:r>
          </a:p>
        </p:txBody>
      </p:sp>
      <p:pic>
        <p:nvPicPr>
          <p:cNvPr id="15" name="Picture 3" descr="http://tmsarchitects.com/wp-content/uploads/2011/01/Green_building.jpg"/>
          <p:cNvPicPr>
            <a:picLocks noChangeAspect="1" noChangeArrowheads="1"/>
          </p:cNvPicPr>
          <p:nvPr/>
        </p:nvPicPr>
        <p:blipFill>
          <a:blip r:embed="rId7" cstate="print"/>
          <a:srcRect/>
          <a:stretch>
            <a:fillRect/>
          </a:stretch>
        </p:blipFill>
        <p:spPr bwMode="auto">
          <a:xfrm>
            <a:off x="2590802" y="2133600"/>
            <a:ext cx="1295398" cy="1066800"/>
          </a:xfrm>
          <a:prstGeom prst="rect">
            <a:avLst/>
          </a:prstGeom>
          <a:noFill/>
        </p:spPr>
      </p:pic>
      <p:sp>
        <p:nvSpPr>
          <p:cNvPr id="16" name="TextBox 15"/>
          <p:cNvSpPr txBox="1"/>
          <p:nvPr/>
        </p:nvSpPr>
        <p:spPr>
          <a:xfrm>
            <a:off x="4191001" y="1981200"/>
            <a:ext cx="3428998" cy="1323439"/>
          </a:xfrm>
          <a:prstGeom prst="rect">
            <a:avLst/>
          </a:prstGeom>
          <a:solidFill>
            <a:schemeClr val="accent1"/>
          </a:solidFill>
        </p:spPr>
        <p:txBody>
          <a:bodyPr wrap="square" rtlCol="0">
            <a:spAutoFit/>
          </a:bodyPr>
          <a:lstStyle/>
          <a:p>
            <a:r>
              <a:rPr lang="en-US" sz="2000" b="1" dirty="0">
                <a:solidFill>
                  <a:schemeClr val="bg1"/>
                </a:solidFill>
              </a:rPr>
              <a:t>A large number of participants connected at the same time on the platform</a:t>
            </a:r>
            <a:endParaRPr lang="fr-FR" sz="2000" b="1" dirty="0">
              <a:solidFill>
                <a:schemeClr val="bg1"/>
              </a:solidFill>
            </a:endParaRPr>
          </a:p>
        </p:txBody>
      </p:sp>
      <p:pic>
        <p:nvPicPr>
          <p:cNvPr id="18" name="Picture 17"/>
          <p:cNvPicPr/>
          <p:nvPr/>
        </p:nvPicPr>
        <p:blipFill>
          <a:blip r:embed="rId8">
            <a:extLst>
              <a:ext uri="{28A0092B-C50C-407E-A947-70E740481C1C}">
                <a14:useLocalDpi xmlns:a14="http://schemas.microsoft.com/office/drawing/2010/main" val="0"/>
              </a:ext>
            </a:extLst>
          </a:blip>
          <a:srcRect/>
          <a:stretch>
            <a:fillRect/>
          </a:stretch>
        </p:blipFill>
        <p:spPr bwMode="auto">
          <a:xfrm>
            <a:off x="3040220" y="1"/>
            <a:ext cx="1150781" cy="624822"/>
          </a:xfrm>
          <a:prstGeom prst="rect">
            <a:avLst/>
          </a:prstGeom>
          <a:noFill/>
          <a:ln>
            <a:noFill/>
          </a:ln>
        </p:spPr>
      </p:pic>
      <p:pic>
        <p:nvPicPr>
          <p:cNvPr id="19" name="Picture 18" descr="http://www.successories.com/images/products/293167/zoom_double_457119.jpg"/>
          <p:cNvPicPr/>
          <p:nvPr/>
        </p:nvPicPr>
        <p:blipFill>
          <a:blip r:embed="rId9"/>
          <a:srcRect/>
          <a:stretch>
            <a:fillRect/>
          </a:stretch>
        </p:blipFill>
        <p:spPr bwMode="auto">
          <a:xfrm>
            <a:off x="6400800" y="3962400"/>
            <a:ext cx="838199" cy="756152"/>
          </a:xfrm>
          <a:prstGeom prst="rect">
            <a:avLst/>
          </a:prstGeom>
          <a:noFill/>
          <a:ln w="9525">
            <a:noFill/>
            <a:miter lim="800000"/>
            <a:headEnd/>
            <a:tailEnd/>
          </a:ln>
        </p:spPr>
      </p:pic>
      <p:pic>
        <p:nvPicPr>
          <p:cNvPr id="20" name="Picture 3"/>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914527" y="-31101"/>
            <a:ext cx="985232" cy="655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7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8918" y="1"/>
            <a:ext cx="1066801" cy="636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79"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33636" y="-11956"/>
            <a:ext cx="942974" cy="648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itle 1"/>
          <p:cNvSpPr txBox="1">
            <a:spLocks/>
          </p:cNvSpPr>
          <p:nvPr/>
        </p:nvSpPr>
        <p:spPr>
          <a:xfrm>
            <a:off x="967250" y="675111"/>
            <a:ext cx="6447501" cy="958557"/>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800" b="1" dirty="0">
              <a:solidFill>
                <a:schemeClr val="tx1"/>
              </a:solidFill>
              <a:latin typeface="+mn-lt"/>
              <a:ea typeface="+mn-ea"/>
              <a:cs typeface="+mn-cs"/>
            </a:endParaRPr>
          </a:p>
          <a:p>
            <a:r>
              <a:rPr lang="en-US" sz="1800" b="1" dirty="0">
                <a:solidFill>
                  <a:schemeClr val="tx1"/>
                </a:solidFill>
                <a:latin typeface="+mn-lt"/>
                <a:ea typeface="+mn-ea"/>
                <a:cs typeface="+mn-cs"/>
              </a:rPr>
              <a:t>		</a:t>
            </a:r>
            <a:r>
              <a:rPr lang="en-US" sz="2900" b="1" dirty="0">
                <a:solidFill>
                  <a:schemeClr val="tx1"/>
                </a:solidFill>
                <a:latin typeface="+mn-lt"/>
                <a:ea typeface="+mn-ea"/>
                <a:cs typeface="+mn-cs"/>
              </a:rPr>
              <a:t>GRASSMED </a:t>
            </a:r>
            <a:r>
              <a:rPr lang="fr-FR" sz="2900" b="1" dirty="0">
                <a:solidFill>
                  <a:schemeClr val="tx1"/>
                </a:solidFill>
                <a:latin typeface="+mn-lt"/>
                <a:ea typeface="+mn-ea"/>
                <a:cs typeface="+mn-cs"/>
              </a:rPr>
              <a:t>Green BOOCC Platform </a:t>
            </a:r>
            <a:endParaRPr lang="en-US" sz="2900" b="1" dirty="0">
              <a:solidFill>
                <a:schemeClr val="tx1"/>
              </a:solidFill>
              <a:latin typeface="+mn-lt"/>
              <a:ea typeface="+mn-ea"/>
              <a:cs typeface="+mn-cs"/>
            </a:endParaRPr>
          </a:p>
        </p:txBody>
      </p:sp>
      <p:pic>
        <p:nvPicPr>
          <p:cNvPr id="25" name="Picture 24"/>
          <p:cNvPicPr/>
          <p:nvPr/>
        </p:nvPicPr>
        <p:blipFill>
          <a:blip r:embed="rId13">
            <a:extLst>
              <a:ext uri="{28A0092B-C50C-407E-A947-70E740481C1C}">
                <a14:useLocalDpi xmlns:a14="http://schemas.microsoft.com/office/drawing/2010/main" val="0"/>
              </a:ext>
            </a:extLst>
          </a:blip>
          <a:srcRect/>
          <a:stretch>
            <a:fillRect/>
          </a:stretch>
        </p:blipFill>
        <p:spPr bwMode="auto">
          <a:xfrm>
            <a:off x="1966109" y="1"/>
            <a:ext cx="836194" cy="654421"/>
          </a:xfrm>
          <a:prstGeom prst="rect">
            <a:avLst/>
          </a:prstGeom>
          <a:noFill/>
          <a:ln>
            <a:noFill/>
          </a:ln>
        </p:spPr>
      </p:pic>
      <p:pic>
        <p:nvPicPr>
          <p:cNvPr id="1026" name="Picture 2" descr="See original imag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9387" y="933791"/>
            <a:ext cx="816141" cy="6895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65986" y="947868"/>
            <a:ext cx="848627"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6221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E4F4E8-0D6B-DD45-AA82-E6A3F96940E7}"/>
              </a:ext>
            </a:extLst>
          </p:cNvPr>
          <p:cNvPicPr>
            <a:picLocks noChangeAspect="1"/>
          </p:cNvPicPr>
          <p:nvPr/>
        </p:nvPicPr>
        <p:blipFill rotWithShape="1">
          <a:blip r:embed="rId3">
            <a:alphaModFix amt="35000"/>
          </a:blip>
          <a:srcRect t="9491"/>
          <a:stretch/>
        </p:blipFill>
        <p:spPr>
          <a:xfrm>
            <a:off x="0" y="650929"/>
            <a:ext cx="9155117" cy="6207072"/>
          </a:xfrm>
          <a:prstGeom prst="rect">
            <a:avLst/>
          </a:prstGeom>
        </p:spPr>
      </p:pic>
      <p:sp>
        <p:nvSpPr>
          <p:cNvPr id="6" name="CasellaDiTesto 5">
            <a:extLst>
              <a:ext uri="{FF2B5EF4-FFF2-40B4-BE49-F238E27FC236}">
                <a16:creationId xmlns:a16="http://schemas.microsoft.com/office/drawing/2014/main" id="{D3FD1742-8A8E-BE4E-9212-0FD2BC8FCCB5}"/>
              </a:ext>
            </a:extLst>
          </p:cNvPr>
          <p:cNvSpPr txBox="1"/>
          <p:nvPr/>
        </p:nvSpPr>
        <p:spPr>
          <a:xfrm>
            <a:off x="5297214" y="181303"/>
            <a:ext cx="3263462" cy="646331"/>
          </a:xfrm>
          <a:prstGeom prst="rect">
            <a:avLst/>
          </a:prstGeom>
          <a:noFill/>
        </p:spPr>
        <p:txBody>
          <a:bodyPr wrap="square" rtlCol="0">
            <a:spAutoFit/>
          </a:bodyPr>
          <a:lstStyle/>
          <a:p>
            <a:r>
              <a:rPr lang="en-GB" b="1" dirty="0"/>
              <a:t>Concerted Action on Buildings </a:t>
            </a:r>
            <a:endParaRPr lang="it-IT" sz="2800" b="1" dirty="0">
              <a:solidFill>
                <a:schemeClr val="bg1"/>
              </a:solidFill>
              <a:latin typeface="Arial Rounded MT Bold" panose="020F0704030504030204" pitchFamily="34" charset="0"/>
            </a:endParaRPr>
          </a:p>
          <a:p>
            <a:endParaRPr lang="it-IT" dirty="0"/>
          </a:p>
        </p:txBody>
      </p:sp>
      <p:sp>
        <p:nvSpPr>
          <p:cNvPr id="7" name="Rettangolo 1">
            <a:extLst>
              <a:ext uri="{FF2B5EF4-FFF2-40B4-BE49-F238E27FC236}">
                <a16:creationId xmlns:a16="http://schemas.microsoft.com/office/drawing/2014/main" id="{830D1B39-7B26-4971-9609-F5725D777B7D}"/>
              </a:ext>
            </a:extLst>
          </p:cNvPr>
          <p:cNvSpPr/>
          <p:nvPr/>
        </p:nvSpPr>
        <p:spPr>
          <a:xfrm>
            <a:off x="1359138" y="1822830"/>
            <a:ext cx="6425723" cy="4632037"/>
          </a:xfrm>
          <a:prstGeom prst="rect">
            <a:avLst/>
          </a:prstGeom>
        </p:spPr>
        <p:txBody>
          <a:bodyPr wrap="square">
            <a:spAutoFit/>
          </a:bodyPr>
          <a:lstStyle/>
          <a:p>
            <a:pPr marL="342900" lvl="1" indent="-342900">
              <a:spcBef>
                <a:spcPts val="1000"/>
              </a:spcBef>
              <a:buClr>
                <a:srgbClr val="90C226"/>
              </a:buClr>
              <a:buSzPct val="80000"/>
              <a:buFont typeface="Wingdings 3" charset="2"/>
              <a:buChar char=""/>
            </a:pPr>
            <a:r>
              <a:rPr lang="fr-FR" b="1" dirty="0">
                <a:solidFill>
                  <a:prstClr val="black">
                    <a:lumMod val="75000"/>
                    <a:lumOff val="25000"/>
                  </a:prstClr>
                </a:solidFill>
                <a:latin typeface="Trebuchet MS"/>
              </a:rPr>
              <a:t>The GRASS</a:t>
            </a:r>
            <a:r>
              <a:rPr lang="fr-FR" sz="1400" b="1" i="1" dirty="0">
                <a:solidFill>
                  <a:prstClr val="black">
                    <a:lumMod val="75000"/>
                    <a:lumOff val="25000"/>
                  </a:prstClr>
                </a:solidFill>
                <a:latin typeface="Trebuchet MS"/>
              </a:rPr>
              <a:t>MED</a:t>
            </a:r>
            <a:r>
              <a:rPr lang="fr-FR" b="1" dirty="0">
                <a:solidFill>
                  <a:prstClr val="black">
                    <a:lumMod val="75000"/>
                    <a:lumOff val="25000"/>
                  </a:prstClr>
                </a:solidFill>
                <a:latin typeface="Trebuchet MS"/>
              </a:rPr>
              <a:t> Green BOOCC Platform (Green </a:t>
            </a:r>
            <a:r>
              <a:rPr lang="fr-FR" b="1" dirty="0">
                <a:solidFill>
                  <a:srgbClr val="0000CC"/>
                </a:solidFill>
                <a:latin typeface="Trebuchet MS"/>
              </a:rPr>
              <a:t>B</a:t>
            </a:r>
            <a:r>
              <a:rPr lang="fr-FR" b="1" dirty="0">
                <a:solidFill>
                  <a:prstClr val="black">
                    <a:lumMod val="75000"/>
                    <a:lumOff val="25000"/>
                  </a:prstClr>
                </a:solidFill>
                <a:latin typeface="Trebuchet MS"/>
              </a:rPr>
              <a:t>uilding </a:t>
            </a:r>
            <a:r>
              <a:rPr lang="fr-FR" b="1" dirty="0">
                <a:solidFill>
                  <a:srgbClr val="0000CC"/>
                </a:solidFill>
                <a:latin typeface="Trebuchet MS"/>
              </a:rPr>
              <a:t>O</a:t>
            </a:r>
            <a:r>
              <a:rPr lang="fr-FR" b="1" dirty="0">
                <a:solidFill>
                  <a:prstClr val="black">
                    <a:lumMod val="75000"/>
                    <a:lumOff val="25000"/>
                  </a:prstClr>
                </a:solidFill>
                <a:latin typeface="Trebuchet MS"/>
              </a:rPr>
              <a:t>pen </a:t>
            </a:r>
            <a:r>
              <a:rPr lang="fr-FR" b="1" dirty="0">
                <a:solidFill>
                  <a:srgbClr val="0000CC"/>
                </a:solidFill>
                <a:latin typeface="Trebuchet MS"/>
              </a:rPr>
              <a:t>O</a:t>
            </a:r>
            <a:r>
              <a:rPr lang="fr-FR" b="1" dirty="0">
                <a:solidFill>
                  <a:prstClr val="black">
                    <a:lumMod val="75000"/>
                    <a:lumOff val="25000"/>
                  </a:prstClr>
                </a:solidFill>
                <a:latin typeface="Trebuchet MS"/>
              </a:rPr>
              <a:t>nline </a:t>
            </a:r>
            <a:r>
              <a:rPr lang="fr-FR" b="1" dirty="0">
                <a:solidFill>
                  <a:srgbClr val="0000CC"/>
                </a:solidFill>
                <a:latin typeface="Trebuchet MS"/>
              </a:rPr>
              <a:t>C</a:t>
            </a:r>
            <a:r>
              <a:rPr lang="fr-FR" b="1" dirty="0">
                <a:solidFill>
                  <a:prstClr val="black">
                    <a:lumMod val="75000"/>
                    <a:lumOff val="25000"/>
                  </a:prstClr>
                </a:solidFill>
                <a:latin typeface="Trebuchet MS"/>
              </a:rPr>
              <a:t>ourses and </a:t>
            </a:r>
            <a:r>
              <a:rPr lang="fr-FR" b="1" dirty="0">
                <a:solidFill>
                  <a:srgbClr val="0000CC"/>
                </a:solidFill>
                <a:latin typeface="Trebuchet MS"/>
              </a:rPr>
              <a:t>C</a:t>
            </a:r>
            <a:r>
              <a:rPr lang="fr-FR" b="1" dirty="0">
                <a:solidFill>
                  <a:prstClr val="black">
                    <a:lumMod val="75000"/>
                    <a:lumOff val="25000"/>
                  </a:prstClr>
                </a:solidFill>
                <a:latin typeface="Trebuchet MS"/>
              </a:rPr>
              <a:t>ertification) </a:t>
            </a:r>
            <a:r>
              <a:rPr lang="en-US" b="1" dirty="0">
                <a:solidFill>
                  <a:prstClr val="black">
                    <a:lumMod val="75000"/>
                    <a:lumOff val="25000"/>
                  </a:prstClr>
                </a:solidFill>
                <a:latin typeface="Trebuchet MS"/>
              </a:rPr>
              <a:t>offers training and E-learning (Open Online Courses), that is to say free, open to all and a free "Green Building" certification.</a:t>
            </a:r>
            <a:endParaRPr lang="fr-FR" b="1" dirty="0">
              <a:solidFill>
                <a:prstClr val="black">
                  <a:lumMod val="75000"/>
                  <a:lumOff val="25000"/>
                </a:prstClr>
              </a:solidFill>
              <a:latin typeface="Trebuchet MS"/>
            </a:endParaRPr>
          </a:p>
          <a:p>
            <a:pPr marL="742950" lvl="1" indent="-285750">
              <a:spcBef>
                <a:spcPts val="1000"/>
              </a:spcBef>
              <a:buClr>
                <a:srgbClr val="90C226"/>
              </a:buClr>
              <a:buSzPct val="80000"/>
              <a:buFont typeface="Wingdings" panose="05000000000000000000" pitchFamily="2" charset="2"/>
              <a:buChar char="q"/>
            </a:pPr>
            <a:r>
              <a:rPr lang="en-US" sz="1600" b="1" dirty="0">
                <a:solidFill>
                  <a:prstClr val="black">
                    <a:lumMod val="75000"/>
                    <a:lumOff val="25000"/>
                  </a:prstClr>
                </a:solidFill>
                <a:latin typeface="Trebuchet MS"/>
              </a:rPr>
              <a:t>Provisional certification and labeling (Provisional Certificate) could be obtained freely on the GRASS</a:t>
            </a:r>
            <a:r>
              <a:rPr lang="en-US" sz="1400" b="1" i="1" dirty="0">
                <a:solidFill>
                  <a:prstClr val="black">
                    <a:lumMod val="75000"/>
                    <a:lumOff val="25000"/>
                  </a:prstClr>
                </a:solidFill>
                <a:latin typeface="Trebuchet MS"/>
              </a:rPr>
              <a:t>MED</a:t>
            </a:r>
            <a:r>
              <a:rPr lang="en-US" sz="1600" b="1" dirty="0">
                <a:solidFill>
                  <a:prstClr val="black">
                    <a:lumMod val="75000"/>
                    <a:lumOff val="25000"/>
                  </a:prstClr>
                </a:solidFill>
                <a:latin typeface="Trebuchet MS"/>
              </a:rPr>
              <a:t> website by the user.</a:t>
            </a:r>
          </a:p>
          <a:p>
            <a:pPr marL="742950" lvl="1" indent="-285750">
              <a:spcBef>
                <a:spcPts val="1000"/>
              </a:spcBef>
              <a:buClr>
                <a:srgbClr val="90C226"/>
              </a:buClr>
              <a:buSzPct val="80000"/>
              <a:buFont typeface="Wingdings" panose="05000000000000000000" pitchFamily="2" charset="2"/>
              <a:buChar char="q"/>
            </a:pPr>
            <a:r>
              <a:rPr lang="en-US" sz="1600" b="1" dirty="0">
                <a:solidFill>
                  <a:prstClr val="black">
                    <a:lumMod val="75000"/>
                    <a:lumOff val="25000"/>
                  </a:prstClr>
                </a:solidFill>
                <a:latin typeface="Trebuchet MS"/>
              </a:rPr>
              <a:t>Certification and final labeling (Final Certificate) could be obtained on the GRASS</a:t>
            </a:r>
            <a:r>
              <a:rPr lang="en-US" sz="1400" b="1" i="1" dirty="0">
                <a:solidFill>
                  <a:prstClr val="black">
                    <a:lumMod val="75000"/>
                    <a:lumOff val="25000"/>
                  </a:prstClr>
                </a:solidFill>
                <a:latin typeface="Trebuchet MS"/>
              </a:rPr>
              <a:t>MED</a:t>
            </a:r>
            <a:r>
              <a:rPr lang="en-US" sz="1600" b="1" dirty="0">
                <a:solidFill>
                  <a:prstClr val="black">
                    <a:lumMod val="75000"/>
                    <a:lumOff val="25000"/>
                  </a:prstClr>
                </a:solidFill>
                <a:latin typeface="Trebuchet MS"/>
              </a:rPr>
              <a:t> website but filed by an assessor registered on the list of approved GRASS</a:t>
            </a:r>
            <a:r>
              <a:rPr lang="en-US" sz="1400" b="1" i="1" dirty="0">
                <a:solidFill>
                  <a:prstClr val="black">
                    <a:lumMod val="75000"/>
                    <a:lumOff val="25000"/>
                  </a:prstClr>
                </a:solidFill>
                <a:latin typeface="Trebuchet MS"/>
              </a:rPr>
              <a:t>MED</a:t>
            </a:r>
            <a:r>
              <a:rPr lang="en-US" sz="1600" b="1" dirty="0">
                <a:solidFill>
                  <a:prstClr val="black">
                    <a:lumMod val="75000"/>
                    <a:lumOff val="25000"/>
                  </a:prstClr>
                </a:solidFill>
                <a:latin typeface="Trebuchet MS"/>
              </a:rPr>
              <a:t> certifiers.</a:t>
            </a:r>
          </a:p>
          <a:p>
            <a:pPr marL="742950" lvl="1" indent="-285750">
              <a:spcBef>
                <a:spcPts val="1000"/>
              </a:spcBef>
              <a:buClr>
                <a:srgbClr val="90C226"/>
              </a:buClr>
              <a:buSzPct val="80000"/>
              <a:buFont typeface="Wingdings" panose="05000000000000000000" pitchFamily="2" charset="2"/>
              <a:buChar char="q"/>
            </a:pPr>
            <a:r>
              <a:rPr lang="en-US" sz="1600" b="1" dirty="0">
                <a:solidFill>
                  <a:prstClr val="black">
                    <a:lumMod val="75000"/>
                    <a:lumOff val="25000"/>
                  </a:prstClr>
                </a:solidFill>
                <a:latin typeface="Trebuchet MS"/>
              </a:rPr>
              <a:t>The GRASS</a:t>
            </a:r>
            <a:r>
              <a:rPr lang="en-US" sz="1400" b="1" i="1" dirty="0">
                <a:solidFill>
                  <a:prstClr val="black">
                    <a:lumMod val="75000"/>
                    <a:lumOff val="25000"/>
                  </a:prstClr>
                </a:solidFill>
                <a:latin typeface="Trebuchet MS"/>
              </a:rPr>
              <a:t>MED</a:t>
            </a:r>
            <a:r>
              <a:rPr lang="en-US" sz="1600" b="1" dirty="0">
                <a:solidFill>
                  <a:prstClr val="black">
                    <a:lumMod val="75000"/>
                    <a:lumOff val="25000"/>
                  </a:prstClr>
                </a:solidFill>
                <a:latin typeface="Trebuchet MS"/>
              </a:rPr>
              <a:t> assessor should take courses, an "Online" part and a part in "Training seminars" and pass an evaluation</a:t>
            </a:r>
            <a:r>
              <a:rPr lang="fr-FR" b="1" dirty="0">
                <a:solidFill>
                  <a:prstClr val="black">
                    <a:lumMod val="75000"/>
                    <a:lumOff val="25000"/>
                  </a:prstClr>
                </a:solidFill>
                <a:latin typeface="Trebuchet MS"/>
              </a:rPr>
              <a:t>.</a:t>
            </a:r>
          </a:p>
          <a:p>
            <a:endParaRPr lang="en-US" dirty="0">
              <a:latin typeface="ProximaNova-Regular"/>
              <a:cs typeface="Arial"/>
            </a:endParaRPr>
          </a:p>
        </p:txBody>
      </p:sp>
    </p:spTree>
    <p:extLst>
      <p:ext uri="{BB962C8B-B14F-4D97-AF65-F5344CB8AC3E}">
        <p14:creationId xmlns:p14="http://schemas.microsoft.com/office/powerpoint/2010/main" val="908045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E4F4E8-0D6B-DD45-AA82-E6A3F96940E7}"/>
              </a:ext>
            </a:extLst>
          </p:cNvPr>
          <p:cNvPicPr>
            <a:picLocks noChangeAspect="1"/>
          </p:cNvPicPr>
          <p:nvPr/>
        </p:nvPicPr>
        <p:blipFill rotWithShape="1">
          <a:blip r:embed="rId3">
            <a:alphaModFix amt="35000"/>
          </a:blip>
          <a:srcRect t="9491"/>
          <a:stretch/>
        </p:blipFill>
        <p:spPr>
          <a:xfrm>
            <a:off x="0" y="650929"/>
            <a:ext cx="9155117" cy="6207072"/>
          </a:xfrm>
          <a:prstGeom prst="rect">
            <a:avLst/>
          </a:prstGeom>
        </p:spPr>
      </p:pic>
      <p:sp>
        <p:nvSpPr>
          <p:cNvPr id="6" name="CasellaDiTesto 5">
            <a:extLst>
              <a:ext uri="{FF2B5EF4-FFF2-40B4-BE49-F238E27FC236}">
                <a16:creationId xmlns:a16="http://schemas.microsoft.com/office/drawing/2014/main" id="{D3FD1742-8A8E-BE4E-9212-0FD2BC8FCCB5}"/>
              </a:ext>
            </a:extLst>
          </p:cNvPr>
          <p:cNvSpPr txBox="1"/>
          <p:nvPr/>
        </p:nvSpPr>
        <p:spPr>
          <a:xfrm>
            <a:off x="5297214" y="181303"/>
            <a:ext cx="3263462" cy="646331"/>
          </a:xfrm>
          <a:prstGeom prst="rect">
            <a:avLst/>
          </a:prstGeom>
          <a:noFill/>
        </p:spPr>
        <p:txBody>
          <a:bodyPr wrap="square" rtlCol="0">
            <a:spAutoFit/>
          </a:bodyPr>
          <a:lstStyle/>
          <a:p>
            <a:r>
              <a:rPr lang="en-GB" b="1" dirty="0"/>
              <a:t>Concerted Action on Buildings </a:t>
            </a:r>
            <a:endParaRPr lang="it-IT" sz="2800" b="1" dirty="0">
              <a:solidFill>
                <a:schemeClr val="bg1"/>
              </a:solidFill>
              <a:latin typeface="Arial Rounded MT Bold" panose="020F0704030504030204" pitchFamily="34" charset="0"/>
            </a:endParaRPr>
          </a:p>
          <a:p>
            <a:endParaRPr lang="it-IT" dirty="0"/>
          </a:p>
        </p:txBody>
      </p:sp>
      <p:sp>
        <p:nvSpPr>
          <p:cNvPr id="5" name="Content Placeholder 2">
            <a:extLst>
              <a:ext uri="{FF2B5EF4-FFF2-40B4-BE49-F238E27FC236}">
                <a16:creationId xmlns:a16="http://schemas.microsoft.com/office/drawing/2014/main" id="{91F48F78-DBB2-4D3C-99EA-3836111CCC48}"/>
              </a:ext>
            </a:extLst>
          </p:cNvPr>
          <p:cNvSpPr txBox="1">
            <a:spLocks/>
          </p:cNvSpPr>
          <p:nvPr/>
        </p:nvSpPr>
        <p:spPr>
          <a:xfrm>
            <a:off x="1348249" y="1700980"/>
            <a:ext cx="6447501" cy="48768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800" b="1" i="0" u="none" strike="noStrike" kern="1200" cap="none" spc="0" normalizeH="0" baseline="0" noProof="0" dirty="0">
                <a:ln>
                  <a:noFill/>
                </a:ln>
                <a:solidFill>
                  <a:sysClr val="windowText" lastClr="000000">
                    <a:lumMod val="75000"/>
                    <a:lumOff val="25000"/>
                  </a:sysClr>
                </a:solidFill>
                <a:effectLst/>
                <a:uLnTx/>
                <a:uFillTx/>
                <a:latin typeface="Trebuchet MS"/>
                <a:ea typeface="+mn-ea"/>
                <a:cs typeface="+mn-cs"/>
              </a:rPr>
              <a:t>GRASS</a:t>
            </a:r>
            <a:r>
              <a:rPr kumimoji="0" lang="fr-FR" sz="1400" b="1" i="1" u="none" strike="noStrike" kern="1200" cap="none" spc="0" normalizeH="0" baseline="0" noProof="0" dirty="0">
                <a:ln>
                  <a:noFill/>
                </a:ln>
                <a:solidFill>
                  <a:sysClr val="windowText" lastClr="000000">
                    <a:lumMod val="75000"/>
                    <a:lumOff val="25000"/>
                  </a:sysClr>
                </a:solidFill>
                <a:effectLst/>
                <a:uLnTx/>
                <a:uFillTx/>
                <a:latin typeface="Trebuchet MS"/>
                <a:ea typeface="+mn-ea"/>
                <a:cs typeface="+mn-cs"/>
              </a:rPr>
              <a:t>MED</a:t>
            </a:r>
            <a:r>
              <a:rPr kumimoji="0" lang="fr-FR" sz="1800" b="1" i="0" u="none" strike="noStrike" kern="1200" cap="none" spc="0" normalizeH="0" baseline="0" noProof="0" dirty="0">
                <a:ln>
                  <a:noFill/>
                </a:ln>
                <a:solidFill>
                  <a:sysClr val="windowText" lastClr="000000">
                    <a:lumMod val="75000"/>
                    <a:lumOff val="25000"/>
                  </a:sysClr>
                </a:solidFill>
                <a:effectLst/>
                <a:uLnTx/>
                <a:uFillTx/>
                <a:latin typeface="Trebuchet MS"/>
                <a:ea typeface="+mn-ea"/>
                <a:cs typeface="+mn-cs"/>
              </a:rPr>
              <a:t> Green BOOCC Platform </a:t>
            </a:r>
            <a:r>
              <a:rPr kumimoji="0" lang="fr-FR" sz="1800" b="1" i="0" u="none" strike="noStrike" kern="1200" cap="none" spc="0" normalizeH="0" baseline="0" noProof="0" dirty="0" err="1">
                <a:ln>
                  <a:noFill/>
                </a:ln>
                <a:solidFill>
                  <a:sysClr val="windowText" lastClr="000000">
                    <a:lumMod val="75000"/>
                    <a:lumOff val="25000"/>
                  </a:sysClr>
                </a:solidFill>
                <a:effectLst/>
                <a:uLnTx/>
                <a:uFillTx/>
                <a:latin typeface="Trebuchet MS"/>
                <a:ea typeface="+mn-ea"/>
                <a:cs typeface="+mn-cs"/>
              </a:rPr>
              <a:t>is</a:t>
            </a:r>
            <a:r>
              <a:rPr kumimoji="0" lang="fr-FR" sz="1800" b="1" i="0" u="none" strike="noStrike" kern="1200" cap="none" spc="0" normalizeH="0" baseline="0" noProof="0" dirty="0">
                <a:ln>
                  <a:noFill/>
                </a:ln>
                <a:solidFill>
                  <a:sysClr val="windowText" lastClr="000000">
                    <a:lumMod val="75000"/>
                    <a:lumOff val="25000"/>
                  </a:sysClr>
                </a:solidFill>
                <a:effectLst/>
                <a:uLnTx/>
                <a:uFillTx/>
                <a:latin typeface="Trebuchet MS"/>
                <a:ea typeface="+mn-ea"/>
                <a:cs typeface="+mn-cs"/>
              </a:rPr>
              <a:t> </a:t>
            </a:r>
            <a:r>
              <a:rPr kumimoji="0" lang="fr-FR" sz="1800" b="1" i="0" u="none" strike="noStrike" kern="1200" cap="none" spc="0" normalizeH="0" baseline="0" noProof="0" dirty="0" err="1">
                <a:ln>
                  <a:noFill/>
                </a:ln>
                <a:solidFill>
                  <a:sysClr val="windowText" lastClr="000000">
                    <a:lumMod val="75000"/>
                    <a:lumOff val="25000"/>
                  </a:sysClr>
                </a:solidFill>
                <a:effectLst/>
                <a:uLnTx/>
                <a:uFillTx/>
                <a:latin typeface="Trebuchet MS"/>
                <a:ea typeface="+mn-ea"/>
                <a:cs typeface="+mn-cs"/>
              </a:rPr>
              <a:t>dedicated</a:t>
            </a:r>
            <a:r>
              <a:rPr kumimoji="0" lang="fr-FR" sz="1800" b="1" i="0" u="none" strike="noStrike" kern="1200" cap="none" spc="0" normalizeH="0" baseline="0" noProof="0" dirty="0">
                <a:ln>
                  <a:noFill/>
                </a:ln>
                <a:solidFill>
                  <a:sysClr val="windowText" lastClr="000000">
                    <a:lumMod val="75000"/>
                    <a:lumOff val="25000"/>
                  </a:sysClr>
                </a:solidFill>
                <a:effectLst/>
                <a:uLnTx/>
                <a:uFillTx/>
                <a:latin typeface="Trebuchet MS"/>
                <a:ea typeface="+mn-ea"/>
                <a:cs typeface="+mn-cs"/>
              </a:rPr>
              <a:t> to : </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panose="05000000000000000000" pitchFamily="2" charset="2"/>
              <a:buChar char="q"/>
              <a:tabLst/>
              <a:defRPr/>
            </a:pPr>
            <a:r>
              <a:rPr kumimoji="0" lang="en-US" sz="1600" b="1" i="0" u="none" strike="noStrike" kern="1200" cap="none" spc="0" normalizeH="0" baseline="0" noProof="0" dirty="0">
                <a:ln>
                  <a:noFill/>
                </a:ln>
                <a:solidFill>
                  <a:sysClr val="windowText" lastClr="000000">
                    <a:lumMod val="75000"/>
                    <a:lumOff val="25000"/>
                  </a:sysClr>
                </a:solidFill>
                <a:effectLst/>
                <a:uLnTx/>
                <a:uFillTx/>
                <a:latin typeface="Trebuchet MS"/>
                <a:ea typeface="+mn-ea"/>
                <a:cs typeface="+mn-cs"/>
              </a:rPr>
              <a:t>certification and labeling of sustainable buildings in the South Mediterranean countries,</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panose="05000000000000000000" pitchFamily="2" charset="2"/>
              <a:buChar char="q"/>
              <a:tabLst/>
              <a:defRPr/>
            </a:pPr>
            <a:r>
              <a:rPr kumimoji="0" lang="en-US" sz="1600" b="1" i="0" u="none" strike="noStrike" kern="1200" cap="none" spc="0" normalizeH="0" baseline="0" noProof="0" dirty="0">
                <a:ln>
                  <a:noFill/>
                </a:ln>
                <a:solidFill>
                  <a:sysClr val="windowText" lastClr="000000">
                    <a:lumMod val="75000"/>
                    <a:lumOff val="25000"/>
                  </a:sysClr>
                </a:solidFill>
                <a:effectLst/>
                <a:uLnTx/>
                <a:uFillTx/>
                <a:latin typeface="Trebuchet MS"/>
                <a:ea typeface="+mn-ea"/>
                <a:cs typeface="+mn-cs"/>
              </a:rPr>
              <a:t>the dissemination to a general public’ knowledge of the challenges linked to sustainable building,</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panose="05000000000000000000" pitchFamily="2" charset="2"/>
              <a:buChar char="q"/>
              <a:tabLst/>
              <a:defRPr/>
            </a:pPr>
            <a:r>
              <a:rPr kumimoji="0" lang="en-US" sz="1600" b="1" i="0" u="none" strike="noStrike" kern="1200" cap="none" spc="0" normalizeH="0" baseline="0" noProof="0" dirty="0">
                <a:ln>
                  <a:noFill/>
                </a:ln>
                <a:solidFill>
                  <a:sysClr val="windowText" lastClr="000000">
                    <a:lumMod val="75000"/>
                    <a:lumOff val="25000"/>
                  </a:sysClr>
                </a:solidFill>
                <a:effectLst/>
                <a:uLnTx/>
                <a:uFillTx/>
                <a:latin typeface="Trebuchet MS"/>
                <a:ea typeface="+mn-ea"/>
                <a:cs typeface="+mn-cs"/>
              </a:rPr>
              <a:t>strengthen the skills of professionals in the building and real estate sector on the themes of energy transition and sustainable building in general,</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panose="05000000000000000000" pitchFamily="2" charset="2"/>
              <a:buChar char="q"/>
              <a:tabLst/>
              <a:defRPr/>
            </a:pPr>
            <a:r>
              <a:rPr kumimoji="0" lang="en-US" sz="1600" b="1" i="0" u="none" strike="noStrike" kern="1200" cap="none" spc="0" normalizeH="0" baseline="0" noProof="0" dirty="0">
                <a:ln>
                  <a:noFill/>
                </a:ln>
                <a:solidFill>
                  <a:sysClr val="windowText" lastClr="000000">
                    <a:lumMod val="75000"/>
                    <a:lumOff val="25000"/>
                  </a:sysClr>
                </a:solidFill>
                <a:effectLst/>
                <a:uLnTx/>
                <a:uFillTx/>
                <a:latin typeface="Trebuchet MS"/>
                <a:ea typeface="+mn-ea"/>
                <a:cs typeface="+mn-cs"/>
              </a:rPr>
              <a:t>train engineering students and architecture students in the design and construction of sustainable buildings (with focus on public buildings),</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panose="05000000000000000000" pitchFamily="2" charset="2"/>
              <a:buChar char="q"/>
              <a:tabLst/>
              <a:defRPr/>
            </a:pPr>
            <a:r>
              <a:rPr kumimoji="0" lang="en-US" sz="1600" b="1" i="0" u="none" strike="noStrike" kern="1200" cap="none" spc="0" normalizeH="0" baseline="0" noProof="0" dirty="0">
                <a:ln>
                  <a:noFill/>
                </a:ln>
                <a:solidFill>
                  <a:sysClr val="windowText" lastClr="000000">
                    <a:lumMod val="75000"/>
                    <a:lumOff val="25000"/>
                  </a:sysClr>
                </a:solidFill>
                <a:effectLst/>
                <a:uLnTx/>
                <a:uFillTx/>
                <a:latin typeface="Trebuchet MS"/>
                <a:ea typeface="+mn-ea"/>
                <a:cs typeface="+mn-cs"/>
              </a:rPr>
              <a:t>the creation of a space for exchange for institutional and professional players and for sharing knowledge and skills on sustainable buildings.</a:t>
            </a:r>
            <a:endParaRPr kumimoji="0" lang="fr-FR" sz="1600" b="1" i="0" u="none" strike="noStrike" kern="1200" cap="none" spc="0" normalizeH="0" baseline="0" noProof="0" dirty="0">
              <a:ln>
                <a:noFill/>
              </a:ln>
              <a:solidFill>
                <a:sysClr val="windowText" lastClr="000000">
                  <a:lumMod val="75000"/>
                  <a:lumOff val="25000"/>
                </a:sysClr>
              </a:solidFill>
              <a:effectLst/>
              <a:uLnTx/>
              <a:uFillTx/>
              <a:latin typeface="Trebuchet MS"/>
              <a:ea typeface="+mn-ea"/>
              <a:cs typeface="+mn-cs"/>
            </a:endParaRPr>
          </a:p>
        </p:txBody>
      </p:sp>
    </p:spTree>
    <p:extLst>
      <p:ext uri="{BB962C8B-B14F-4D97-AF65-F5344CB8AC3E}">
        <p14:creationId xmlns:p14="http://schemas.microsoft.com/office/powerpoint/2010/main" val="840829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E4F4E8-0D6B-DD45-AA82-E6A3F96940E7}"/>
              </a:ext>
            </a:extLst>
          </p:cNvPr>
          <p:cNvPicPr>
            <a:picLocks noChangeAspect="1"/>
          </p:cNvPicPr>
          <p:nvPr/>
        </p:nvPicPr>
        <p:blipFill rotWithShape="1">
          <a:blip r:embed="rId3">
            <a:alphaModFix amt="35000"/>
          </a:blip>
          <a:srcRect t="9491"/>
          <a:stretch/>
        </p:blipFill>
        <p:spPr>
          <a:xfrm>
            <a:off x="0" y="714988"/>
            <a:ext cx="9155117" cy="6207072"/>
          </a:xfrm>
          <a:prstGeom prst="rect">
            <a:avLst/>
          </a:prstGeom>
        </p:spPr>
      </p:pic>
      <p:sp>
        <p:nvSpPr>
          <p:cNvPr id="6" name="CasellaDiTesto 5">
            <a:extLst>
              <a:ext uri="{FF2B5EF4-FFF2-40B4-BE49-F238E27FC236}">
                <a16:creationId xmlns:a16="http://schemas.microsoft.com/office/drawing/2014/main" id="{D3FD1742-8A8E-BE4E-9212-0FD2BC8FCCB5}"/>
              </a:ext>
            </a:extLst>
          </p:cNvPr>
          <p:cNvSpPr txBox="1"/>
          <p:nvPr/>
        </p:nvSpPr>
        <p:spPr>
          <a:xfrm>
            <a:off x="5297214" y="181303"/>
            <a:ext cx="3263462" cy="646331"/>
          </a:xfrm>
          <a:prstGeom prst="rect">
            <a:avLst/>
          </a:prstGeom>
          <a:noFill/>
        </p:spPr>
        <p:txBody>
          <a:bodyPr wrap="square" rtlCol="0">
            <a:spAutoFit/>
          </a:bodyPr>
          <a:lstStyle/>
          <a:p>
            <a:r>
              <a:rPr lang="en-GB" b="1" dirty="0"/>
              <a:t>Concerted Action on Buildings </a:t>
            </a:r>
            <a:endParaRPr lang="it-IT" sz="2800" b="1" dirty="0">
              <a:solidFill>
                <a:schemeClr val="bg1"/>
              </a:solidFill>
              <a:latin typeface="Arial Rounded MT Bold" panose="020F0704030504030204" pitchFamily="34" charset="0"/>
            </a:endParaRPr>
          </a:p>
          <a:p>
            <a:endParaRPr lang="it-IT" dirty="0"/>
          </a:p>
        </p:txBody>
      </p:sp>
      <p:sp>
        <p:nvSpPr>
          <p:cNvPr id="7" name="ZoneTexte 6">
            <a:extLst>
              <a:ext uri="{FF2B5EF4-FFF2-40B4-BE49-F238E27FC236}">
                <a16:creationId xmlns:a16="http://schemas.microsoft.com/office/drawing/2014/main" id="{5FA9A509-4410-4F32-AE40-7AE596BFCFE0}"/>
              </a:ext>
            </a:extLst>
          </p:cNvPr>
          <p:cNvSpPr txBox="1"/>
          <p:nvPr/>
        </p:nvSpPr>
        <p:spPr>
          <a:xfrm>
            <a:off x="2131143" y="905775"/>
            <a:ext cx="4675238" cy="4503797"/>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Contribution to the implementation of the energy transition policies of the Southern Mediterranean countries in building sector (SMC).</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Promote the construction of sustainable buildings in the South Mediterranean Countries and encourage the penetration and development of green materials, equipment and technologies.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Promote energy efficiency in buildings (new and existing, social or standing) using a regional label as a vehicle for awareness, communication and exchange of expertise.</a:t>
            </a:r>
          </a:p>
        </p:txBody>
      </p:sp>
      <p:sp>
        <p:nvSpPr>
          <p:cNvPr id="8" name="ZoneTexte 7">
            <a:extLst>
              <a:ext uri="{FF2B5EF4-FFF2-40B4-BE49-F238E27FC236}">
                <a16:creationId xmlns:a16="http://schemas.microsoft.com/office/drawing/2014/main" id="{151A30BD-1B20-4DA6-AFC0-55F56760CBB0}"/>
              </a:ext>
            </a:extLst>
          </p:cNvPr>
          <p:cNvSpPr txBox="1"/>
          <p:nvPr/>
        </p:nvSpPr>
        <p:spPr>
          <a:xfrm>
            <a:off x="2131143" y="5414638"/>
            <a:ext cx="4675238" cy="1477328"/>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Anticipate the evolution of current Energy Buildings Codes in SMC by encouraging operators and users to go beyond the requirements of current thermal regulations of buildings.</a:t>
            </a:r>
          </a:p>
        </p:txBody>
      </p:sp>
      <p:sp>
        <p:nvSpPr>
          <p:cNvPr id="9" name="ZoneTexte 8">
            <a:extLst>
              <a:ext uri="{FF2B5EF4-FFF2-40B4-BE49-F238E27FC236}">
                <a16:creationId xmlns:a16="http://schemas.microsoft.com/office/drawing/2014/main" id="{54514A79-8F44-4A96-B9A9-F654A799ECAD}"/>
              </a:ext>
            </a:extLst>
          </p:cNvPr>
          <p:cNvSpPr txBox="1"/>
          <p:nvPr/>
        </p:nvSpPr>
        <p:spPr>
          <a:xfrm>
            <a:off x="324465" y="827634"/>
            <a:ext cx="1806678" cy="1200329"/>
          </a:xfrm>
          <a:prstGeom prst="rect">
            <a:avLst/>
          </a:prstGeom>
          <a:noFill/>
        </p:spPr>
        <p:txBody>
          <a:bodyPr wrap="square" rtlCol="0">
            <a:spAutoFit/>
          </a:bodyPr>
          <a:lstStyle/>
          <a:p>
            <a:r>
              <a:rPr lang="en-US" b="1" dirty="0">
                <a:solidFill>
                  <a:schemeClr val="accent6">
                    <a:lumMod val="50000"/>
                  </a:schemeClr>
                </a:solidFill>
                <a:latin typeface="Trebuchet MS"/>
              </a:rPr>
              <a:t>Objectives of the </a:t>
            </a:r>
            <a:r>
              <a:rPr lang="en-US" b="1" dirty="0" err="1">
                <a:solidFill>
                  <a:schemeClr val="accent6">
                    <a:lumMod val="50000"/>
                  </a:schemeClr>
                </a:solidFill>
                <a:latin typeface="Trebuchet MS"/>
              </a:rPr>
              <a:t>GRASSMed</a:t>
            </a:r>
            <a:r>
              <a:rPr lang="en-US" b="1" dirty="0">
                <a:solidFill>
                  <a:schemeClr val="accent6">
                    <a:lumMod val="50000"/>
                  </a:schemeClr>
                </a:solidFill>
                <a:latin typeface="Trebuchet MS"/>
              </a:rPr>
              <a:t> </a:t>
            </a:r>
            <a:r>
              <a:rPr lang="en-US" b="1" dirty="0" err="1">
                <a:solidFill>
                  <a:schemeClr val="accent6">
                    <a:lumMod val="50000"/>
                  </a:schemeClr>
                </a:solidFill>
                <a:latin typeface="Trebuchet MS"/>
              </a:rPr>
              <a:t>GreenBOOCC</a:t>
            </a:r>
            <a:r>
              <a:rPr lang="en-US" b="1" dirty="0">
                <a:solidFill>
                  <a:schemeClr val="accent6">
                    <a:lumMod val="50000"/>
                  </a:schemeClr>
                </a:solidFill>
                <a:latin typeface="Trebuchet MS"/>
              </a:rPr>
              <a:t> Platform</a:t>
            </a:r>
            <a:endParaRPr lang="fr-BE" dirty="0">
              <a:solidFill>
                <a:schemeClr val="accent6">
                  <a:lumMod val="50000"/>
                </a:schemeClr>
              </a:solidFill>
            </a:endParaRPr>
          </a:p>
        </p:txBody>
      </p:sp>
    </p:spTree>
    <p:extLst>
      <p:ext uri="{BB962C8B-B14F-4D97-AF65-F5344CB8AC3E}">
        <p14:creationId xmlns:p14="http://schemas.microsoft.com/office/powerpoint/2010/main" val="2972244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E4F4E8-0D6B-DD45-AA82-E6A3F96940E7}"/>
              </a:ext>
            </a:extLst>
          </p:cNvPr>
          <p:cNvPicPr>
            <a:picLocks noChangeAspect="1"/>
          </p:cNvPicPr>
          <p:nvPr/>
        </p:nvPicPr>
        <p:blipFill rotWithShape="1">
          <a:blip r:embed="rId3">
            <a:alphaModFix amt="35000"/>
          </a:blip>
          <a:srcRect t="9491"/>
          <a:stretch/>
        </p:blipFill>
        <p:spPr>
          <a:xfrm>
            <a:off x="0" y="650928"/>
            <a:ext cx="9155117" cy="6207072"/>
          </a:xfrm>
          <a:prstGeom prst="rect">
            <a:avLst/>
          </a:prstGeom>
        </p:spPr>
      </p:pic>
      <p:sp>
        <p:nvSpPr>
          <p:cNvPr id="6" name="CasellaDiTesto 5">
            <a:extLst>
              <a:ext uri="{FF2B5EF4-FFF2-40B4-BE49-F238E27FC236}">
                <a16:creationId xmlns:a16="http://schemas.microsoft.com/office/drawing/2014/main" id="{D3FD1742-8A8E-BE4E-9212-0FD2BC8FCCB5}"/>
              </a:ext>
            </a:extLst>
          </p:cNvPr>
          <p:cNvSpPr txBox="1"/>
          <p:nvPr/>
        </p:nvSpPr>
        <p:spPr>
          <a:xfrm>
            <a:off x="5297214" y="181303"/>
            <a:ext cx="3263462" cy="646331"/>
          </a:xfrm>
          <a:prstGeom prst="rect">
            <a:avLst/>
          </a:prstGeom>
          <a:noFill/>
        </p:spPr>
        <p:txBody>
          <a:bodyPr wrap="square" rtlCol="0">
            <a:spAutoFit/>
          </a:bodyPr>
          <a:lstStyle/>
          <a:p>
            <a:r>
              <a:rPr lang="en-GB" b="1" dirty="0"/>
              <a:t>Concerted Action on Buildings </a:t>
            </a:r>
            <a:endParaRPr lang="it-IT" sz="2800" b="1" dirty="0">
              <a:solidFill>
                <a:schemeClr val="bg1"/>
              </a:solidFill>
              <a:latin typeface="Arial Rounded MT Bold" panose="020F0704030504030204" pitchFamily="34" charset="0"/>
            </a:endParaRPr>
          </a:p>
          <a:p>
            <a:endParaRPr lang="it-IT" dirty="0"/>
          </a:p>
        </p:txBody>
      </p:sp>
      <p:sp>
        <p:nvSpPr>
          <p:cNvPr id="7" name="ZoneTexte 6">
            <a:extLst>
              <a:ext uri="{FF2B5EF4-FFF2-40B4-BE49-F238E27FC236}">
                <a16:creationId xmlns:a16="http://schemas.microsoft.com/office/drawing/2014/main" id="{5FA9A509-4410-4F32-AE40-7AE596BFCFE0}"/>
              </a:ext>
            </a:extLst>
          </p:cNvPr>
          <p:cNvSpPr txBox="1"/>
          <p:nvPr/>
        </p:nvSpPr>
        <p:spPr>
          <a:xfrm>
            <a:off x="2234381" y="832676"/>
            <a:ext cx="4675238" cy="4098558"/>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Dissemination of EE &amp; RE advanced solutions, assistances in construction of green buildings, diffusion of energy and environmental typical concepts adapted by climate zone and categories of buildings (schools, office, residential, public, </a:t>
            </a:r>
            <a:r>
              <a:rPr kumimoji="0" lang="en-US" sz="1800" b="1" i="0" u="none" strike="noStrike" kern="1200" cap="none" spc="0" normalizeH="0" baseline="0" noProof="0" dirty="0" err="1">
                <a:ln>
                  <a:noFill/>
                </a:ln>
                <a:solidFill>
                  <a:prstClr val="black">
                    <a:lumMod val="75000"/>
                    <a:lumOff val="25000"/>
                  </a:prstClr>
                </a:solidFill>
                <a:effectLst/>
                <a:uLnTx/>
                <a:uFillTx/>
                <a:latin typeface="Trebuchet MS"/>
                <a:ea typeface="+mn-ea"/>
                <a:cs typeface="+mn-cs"/>
              </a:rPr>
              <a:t>etc</a:t>
            </a:r>
            <a:r>
              <a:rPr kumimoji="0" lang="en-US" sz="1800" b="1"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An optimal organization of construction project: development of skills, technical guidelines and standards, technical assistance to evaluate alternatives and make the best choice of EE materials, solutions and equipment.</a:t>
            </a:r>
            <a:r>
              <a:rPr kumimoji="0" lang="fr-FR" sz="1800" b="1" i="0" u="none" strike="noStrike" kern="1200" cap="none" spc="0" normalizeH="0" baseline="0" noProof="0" dirty="0">
                <a:ln>
                  <a:noFill/>
                </a:ln>
                <a:solidFill>
                  <a:srgbClr val="0070C0"/>
                </a:solidFill>
                <a:effectLst/>
                <a:uLnTx/>
                <a:uFillTx/>
                <a:latin typeface="Trebuchet MS"/>
                <a:ea typeface="+mn-ea"/>
                <a:cs typeface="+mn-cs"/>
              </a:rPr>
              <a:t>.</a:t>
            </a:r>
          </a:p>
        </p:txBody>
      </p:sp>
      <p:sp>
        <p:nvSpPr>
          <p:cNvPr id="9" name="Content Placeholder 2">
            <a:extLst>
              <a:ext uri="{FF2B5EF4-FFF2-40B4-BE49-F238E27FC236}">
                <a16:creationId xmlns:a16="http://schemas.microsoft.com/office/drawing/2014/main" id="{2CA9482A-3ADE-46E7-91B5-B501DB16398F}"/>
              </a:ext>
            </a:extLst>
          </p:cNvPr>
          <p:cNvSpPr txBox="1">
            <a:spLocks/>
          </p:cNvSpPr>
          <p:nvPr/>
        </p:nvSpPr>
        <p:spPr>
          <a:xfrm>
            <a:off x="2234381" y="5093733"/>
            <a:ext cx="6447501" cy="1295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90C226"/>
              </a:buClr>
            </a:pPr>
            <a:r>
              <a:rPr lang="en-US" b="1" dirty="0">
                <a:solidFill>
                  <a:srgbClr val="008000"/>
                </a:solidFill>
                <a:latin typeface="Trebuchet MS"/>
              </a:rPr>
              <a:t>Regional green building certification system in addition to the  national green labels (if they exist), verification and validation of energy building performance and environmental qualities.</a:t>
            </a:r>
          </a:p>
        </p:txBody>
      </p:sp>
      <p:sp>
        <p:nvSpPr>
          <p:cNvPr id="11" name="ZoneTexte 10">
            <a:extLst>
              <a:ext uri="{FF2B5EF4-FFF2-40B4-BE49-F238E27FC236}">
                <a16:creationId xmlns:a16="http://schemas.microsoft.com/office/drawing/2014/main" id="{CD5CE9AF-7F10-42F8-9712-251C719A54E7}"/>
              </a:ext>
            </a:extLst>
          </p:cNvPr>
          <p:cNvSpPr txBox="1"/>
          <p:nvPr/>
        </p:nvSpPr>
        <p:spPr>
          <a:xfrm>
            <a:off x="0" y="943897"/>
            <a:ext cx="2163097"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accent6">
                    <a:lumMod val="50000"/>
                  </a:schemeClr>
                </a:solidFill>
                <a:effectLst/>
                <a:uLnTx/>
                <a:uFillTx/>
                <a:latin typeface="Trebuchet MS"/>
                <a:ea typeface="+mn-ea"/>
                <a:cs typeface="+mn-cs"/>
              </a:rPr>
              <a:t>Impact of </a:t>
            </a:r>
            <a:r>
              <a:rPr kumimoji="0" lang="en-US" sz="1800" b="0" i="0" u="none" strike="noStrike" kern="1200" cap="none" spc="0" normalizeH="0" baseline="0" noProof="0" dirty="0">
                <a:ln>
                  <a:noFill/>
                </a:ln>
                <a:solidFill>
                  <a:schemeClr val="accent6">
                    <a:lumMod val="50000"/>
                  </a:schemeClr>
                </a:solidFill>
                <a:effectLst/>
                <a:uLnTx/>
                <a:uFillTx/>
                <a:latin typeface="Trebuchet MS"/>
                <a:ea typeface="+mn-ea"/>
                <a:cs typeface="+mn-cs"/>
              </a:rPr>
              <a:t>GRASS</a:t>
            </a:r>
            <a:r>
              <a:rPr kumimoji="0" lang="en-US" sz="2400" b="0" i="1" u="none" strike="noStrike" kern="1200" cap="none" spc="0" normalizeH="0" baseline="0" noProof="0" dirty="0">
                <a:ln>
                  <a:noFill/>
                </a:ln>
                <a:solidFill>
                  <a:schemeClr val="accent6">
                    <a:lumMod val="50000"/>
                  </a:schemeClr>
                </a:solidFill>
                <a:effectLst/>
                <a:uLnTx/>
                <a:uFillTx/>
                <a:latin typeface="Trebuchet MS"/>
                <a:ea typeface="+mn-ea"/>
                <a:cs typeface="+mn-cs"/>
              </a:rPr>
              <a:t>MED </a:t>
            </a:r>
            <a:r>
              <a:rPr kumimoji="0" lang="fr-FR" sz="1800" b="0" i="0" u="none" strike="noStrike" kern="1200" cap="none" spc="0" normalizeH="0" baseline="0" noProof="0" dirty="0">
                <a:ln>
                  <a:noFill/>
                </a:ln>
                <a:solidFill>
                  <a:schemeClr val="accent6">
                    <a:lumMod val="50000"/>
                  </a:schemeClr>
                </a:solidFill>
                <a:effectLst/>
                <a:uLnTx/>
                <a:uFillTx/>
                <a:latin typeface="Trebuchet MS"/>
                <a:ea typeface="+mn-ea"/>
                <a:cs typeface="+mn-cs"/>
              </a:rPr>
              <a:t>Green BOOCC Platform for </a:t>
            </a:r>
            <a:r>
              <a:rPr kumimoji="0" lang="en-US" sz="1800" b="0" i="0" u="none" strike="noStrike" kern="1200" cap="none" spc="0" normalizeH="0" baseline="0" noProof="0" dirty="0">
                <a:ln>
                  <a:noFill/>
                </a:ln>
                <a:solidFill>
                  <a:schemeClr val="accent6">
                    <a:lumMod val="50000"/>
                  </a:schemeClr>
                </a:solidFill>
                <a:effectLst/>
                <a:uLnTx/>
                <a:uFillTx/>
                <a:latin typeface="Trebuchet MS"/>
                <a:ea typeface="+mn-ea"/>
                <a:cs typeface="+mn-cs"/>
              </a:rPr>
              <a:t>actors</a:t>
            </a:r>
            <a:endParaRPr kumimoji="0" lang="en-US" sz="2400" b="0" i="1" u="none" strike="noStrike" kern="1200" cap="none" spc="0" normalizeH="0" baseline="0" noProof="0" dirty="0">
              <a:ln>
                <a:noFill/>
              </a:ln>
              <a:solidFill>
                <a:schemeClr val="accent6">
                  <a:lumMod val="50000"/>
                </a:schemeClr>
              </a:solidFill>
              <a:effectLst/>
              <a:uLnTx/>
              <a:uFillTx/>
              <a:latin typeface="Trebuchet MS"/>
              <a:ea typeface="+mn-ea"/>
              <a:cs typeface="+mn-cs"/>
            </a:endParaRPr>
          </a:p>
        </p:txBody>
      </p:sp>
    </p:spTree>
    <p:extLst>
      <p:ext uri="{BB962C8B-B14F-4D97-AF65-F5344CB8AC3E}">
        <p14:creationId xmlns:p14="http://schemas.microsoft.com/office/powerpoint/2010/main" val="76080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E4F4E8-0D6B-DD45-AA82-E6A3F96940E7}"/>
              </a:ext>
            </a:extLst>
          </p:cNvPr>
          <p:cNvPicPr>
            <a:picLocks noChangeAspect="1"/>
          </p:cNvPicPr>
          <p:nvPr/>
        </p:nvPicPr>
        <p:blipFill rotWithShape="1">
          <a:blip r:embed="rId2">
            <a:alphaModFix amt="35000"/>
          </a:blip>
          <a:srcRect t="9491"/>
          <a:stretch/>
        </p:blipFill>
        <p:spPr>
          <a:xfrm>
            <a:off x="-11117" y="650929"/>
            <a:ext cx="9155117" cy="6207072"/>
          </a:xfrm>
          <a:prstGeom prst="rect">
            <a:avLst/>
          </a:prstGeom>
        </p:spPr>
      </p:pic>
      <p:sp>
        <p:nvSpPr>
          <p:cNvPr id="6" name="CasellaDiTesto 5">
            <a:extLst>
              <a:ext uri="{FF2B5EF4-FFF2-40B4-BE49-F238E27FC236}">
                <a16:creationId xmlns:a16="http://schemas.microsoft.com/office/drawing/2014/main" id="{D3FD1742-8A8E-BE4E-9212-0FD2BC8FCCB5}"/>
              </a:ext>
            </a:extLst>
          </p:cNvPr>
          <p:cNvSpPr txBox="1"/>
          <p:nvPr/>
        </p:nvSpPr>
        <p:spPr>
          <a:xfrm>
            <a:off x="5297214" y="181303"/>
            <a:ext cx="3263462" cy="646331"/>
          </a:xfrm>
          <a:prstGeom prst="rect">
            <a:avLst/>
          </a:prstGeom>
          <a:noFill/>
        </p:spPr>
        <p:txBody>
          <a:bodyPr wrap="square" rtlCol="0">
            <a:spAutoFit/>
          </a:bodyPr>
          <a:lstStyle/>
          <a:p>
            <a:r>
              <a:rPr lang="en-GB" b="1" dirty="0"/>
              <a:t>Concerted Action on Buildings </a:t>
            </a:r>
            <a:endParaRPr lang="it-IT" sz="2800" b="1" dirty="0">
              <a:solidFill>
                <a:schemeClr val="bg1"/>
              </a:solidFill>
              <a:latin typeface="Arial Rounded MT Bold" panose="020F0704030504030204" pitchFamily="34" charset="0"/>
            </a:endParaRPr>
          </a:p>
          <a:p>
            <a:endParaRPr lang="it-IT" dirty="0"/>
          </a:p>
        </p:txBody>
      </p:sp>
      <p:sp>
        <p:nvSpPr>
          <p:cNvPr id="9" name="Rettangolo 1">
            <a:extLst>
              <a:ext uri="{FF2B5EF4-FFF2-40B4-BE49-F238E27FC236}">
                <a16:creationId xmlns:a16="http://schemas.microsoft.com/office/drawing/2014/main" id="{428753F6-4747-4085-92A4-CE2EE0464478}"/>
              </a:ext>
            </a:extLst>
          </p:cNvPr>
          <p:cNvSpPr/>
          <p:nvPr/>
        </p:nvSpPr>
        <p:spPr>
          <a:xfrm>
            <a:off x="1669064" y="1167717"/>
            <a:ext cx="6977576" cy="923330"/>
          </a:xfrm>
          <a:prstGeom prst="rect">
            <a:avLst/>
          </a:prstGeom>
        </p:spPr>
        <p:txBody>
          <a:bodyPr wrap="square">
            <a:spAutoFit/>
          </a:bodyPr>
          <a:lstStyle/>
          <a:p>
            <a:r>
              <a:rPr lang="fr-FR" b="1" dirty="0" err="1"/>
              <a:t>GRASSMed</a:t>
            </a:r>
            <a:r>
              <a:rPr lang="fr-FR" b="1" dirty="0"/>
              <a:t> : A </a:t>
            </a:r>
            <a:r>
              <a:rPr lang="en-US" b="1" dirty="0"/>
              <a:t>regional</a:t>
            </a:r>
            <a:r>
              <a:rPr lang="fr-FR" b="1" dirty="0"/>
              <a:t>, free, </a:t>
            </a:r>
            <a:r>
              <a:rPr lang="en-US" b="1" dirty="0"/>
              <a:t>voluntary</a:t>
            </a:r>
            <a:r>
              <a:rPr lang="fr-FR" b="1" dirty="0"/>
              <a:t> Green Building Label Certification</a:t>
            </a:r>
          </a:p>
          <a:p>
            <a:endParaRPr lang="fr-FR" dirty="0"/>
          </a:p>
        </p:txBody>
      </p:sp>
      <p:sp>
        <p:nvSpPr>
          <p:cNvPr id="10" name="TextBox 9">
            <a:extLst>
              <a:ext uri="{FF2B5EF4-FFF2-40B4-BE49-F238E27FC236}">
                <a16:creationId xmlns:a16="http://schemas.microsoft.com/office/drawing/2014/main" id="{70D1DD7A-B247-4E25-A6D5-E6C174EFBE0F}"/>
              </a:ext>
            </a:extLst>
          </p:cNvPr>
          <p:cNvSpPr txBox="1"/>
          <p:nvPr/>
        </p:nvSpPr>
        <p:spPr>
          <a:xfrm>
            <a:off x="335123" y="2335122"/>
            <a:ext cx="2299027" cy="738664"/>
          </a:xfrm>
          <a:prstGeom prst="rect">
            <a:avLst/>
          </a:prstGeom>
          <a:noFill/>
        </p:spPr>
        <p:txBody>
          <a:bodyPr wrap="none" rtlCol="0">
            <a:spAutoFit/>
          </a:bodyPr>
          <a:lstStyle/>
          <a:p>
            <a:pPr marL="342900" indent="-342900" defTabSz="914400">
              <a:lnSpc>
                <a:spcPct val="150000"/>
              </a:lnSpc>
            </a:pPr>
            <a:r>
              <a:rPr lang="en-US" b="1" dirty="0">
                <a:solidFill>
                  <a:srgbClr val="000099"/>
                </a:solidFill>
                <a:latin typeface="Trebuchet MS"/>
              </a:rPr>
              <a:t>    </a:t>
            </a:r>
            <a:r>
              <a:rPr lang="en-US" sz="2800" b="1" dirty="0">
                <a:solidFill>
                  <a:srgbClr val="000099"/>
                </a:solidFill>
                <a:latin typeface="Trebuchet MS"/>
              </a:rPr>
              <a:t>Overview: </a:t>
            </a:r>
            <a:endParaRPr lang="en-US" sz="2800" b="1" i="1" dirty="0">
              <a:solidFill>
                <a:srgbClr val="000099"/>
              </a:solidFill>
              <a:latin typeface="Trebuchet MS"/>
            </a:endParaRPr>
          </a:p>
        </p:txBody>
      </p:sp>
      <p:graphicFrame>
        <p:nvGraphicFramePr>
          <p:cNvPr id="11" name="Diagram 11">
            <a:extLst>
              <a:ext uri="{FF2B5EF4-FFF2-40B4-BE49-F238E27FC236}">
                <a16:creationId xmlns:a16="http://schemas.microsoft.com/office/drawing/2014/main" id="{5C8867DC-8AE4-426D-B69B-43CCBC57315F}"/>
              </a:ext>
            </a:extLst>
          </p:cNvPr>
          <p:cNvGraphicFramePr/>
          <p:nvPr>
            <p:extLst>
              <p:ext uri="{D42A27DB-BD31-4B8C-83A1-F6EECF244321}">
                <p14:modId xmlns:p14="http://schemas.microsoft.com/office/powerpoint/2010/main" val="1890285940"/>
              </p:ext>
            </p:extLst>
          </p:nvPr>
        </p:nvGraphicFramePr>
        <p:xfrm>
          <a:off x="497360" y="2015613"/>
          <a:ext cx="8229600" cy="4329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745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E4F4E8-0D6B-DD45-AA82-E6A3F96940E7}"/>
              </a:ext>
            </a:extLst>
          </p:cNvPr>
          <p:cNvPicPr>
            <a:picLocks noChangeAspect="1"/>
          </p:cNvPicPr>
          <p:nvPr/>
        </p:nvPicPr>
        <p:blipFill rotWithShape="1">
          <a:blip r:embed="rId3">
            <a:alphaModFix amt="35000"/>
          </a:blip>
          <a:srcRect t="9491"/>
          <a:stretch/>
        </p:blipFill>
        <p:spPr>
          <a:xfrm>
            <a:off x="0" y="650928"/>
            <a:ext cx="9155117" cy="6207072"/>
          </a:xfrm>
          <a:prstGeom prst="rect">
            <a:avLst/>
          </a:prstGeom>
        </p:spPr>
      </p:pic>
      <p:sp>
        <p:nvSpPr>
          <p:cNvPr id="6" name="CasellaDiTesto 5">
            <a:extLst>
              <a:ext uri="{FF2B5EF4-FFF2-40B4-BE49-F238E27FC236}">
                <a16:creationId xmlns:a16="http://schemas.microsoft.com/office/drawing/2014/main" id="{D3FD1742-8A8E-BE4E-9212-0FD2BC8FCCB5}"/>
              </a:ext>
            </a:extLst>
          </p:cNvPr>
          <p:cNvSpPr txBox="1"/>
          <p:nvPr/>
        </p:nvSpPr>
        <p:spPr>
          <a:xfrm>
            <a:off x="5297214" y="181303"/>
            <a:ext cx="3263462" cy="646331"/>
          </a:xfrm>
          <a:prstGeom prst="rect">
            <a:avLst/>
          </a:prstGeom>
          <a:noFill/>
        </p:spPr>
        <p:txBody>
          <a:bodyPr wrap="square" rtlCol="0">
            <a:spAutoFit/>
          </a:bodyPr>
          <a:lstStyle/>
          <a:p>
            <a:r>
              <a:rPr lang="en-GB" b="1" dirty="0"/>
              <a:t>Concerted Action on Buildings </a:t>
            </a:r>
            <a:endParaRPr lang="it-IT" sz="2800" b="1" dirty="0">
              <a:solidFill>
                <a:schemeClr val="bg1"/>
              </a:solidFill>
              <a:latin typeface="Arial Rounded MT Bold" panose="020F0704030504030204" pitchFamily="34" charset="0"/>
            </a:endParaRPr>
          </a:p>
          <a:p>
            <a:endParaRPr lang="it-IT" dirty="0"/>
          </a:p>
        </p:txBody>
      </p:sp>
      <p:sp>
        <p:nvSpPr>
          <p:cNvPr id="11" name="ZoneTexte 10">
            <a:extLst>
              <a:ext uri="{FF2B5EF4-FFF2-40B4-BE49-F238E27FC236}">
                <a16:creationId xmlns:a16="http://schemas.microsoft.com/office/drawing/2014/main" id="{CD5CE9AF-7F10-42F8-9712-251C719A54E7}"/>
              </a:ext>
            </a:extLst>
          </p:cNvPr>
          <p:cNvSpPr txBox="1"/>
          <p:nvPr/>
        </p:nvSpPr>
        <p:spPr>
          <a:xfrm>
            <a:off x="0" y="943897"/>
            <a:ext cx="2163097"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accent6">
                    <a:lumMod val="50000"/>
                  </a:schemeClr>
                </a:solidFill>
                <a:effectLst/>
                <a:uLnTx/>
                <a:uFillTx/>
                <a:latin typeface="Trebuchet MS"/>
                <a:ea typeface="+mn-ea"/>
                <a:cs typeface="+mn-cs"/>
              </a:rPr>
              <a:t>Impact of </a:t>
            </a:r>
            <a:r>
              <a:rPr kumimoji="0" lang="en-US" sz="1800" b="0" i="0" u="none" strike="noStrike" kern="1200" cap="none" spc="0" normalizeH="0" baseline="0" noProof="0" dirty="0">
                <a:ln>
                  <a:noFill/>
                </a:ln>
                <a:solidFill>
                  <a:schemeClr val="accent6">
                    <a:lumMod val="50000"/>
                  </a:schemeClr>
                </a:solidFill>
                <a:effectLst/>
                <a:uLnTx/>
                <a:uFillTx/>
                <a:latin typeface="Trebuchet MS"/>
                <a:ea typeface="+mn-ea"/>
                <a:cs typeface="+mn-cs"/>
              </a:rPr>
              <a:t>GRASS</a:t>
            </a:r>
            <a:r>
              <a:rPr kumimoji="0" lang="en-US" sz="2400" b="0" i="1" u="none" strike="noStrike" kern="1200" cap="none" spc="0" normalizeH="0" baseline="0" noProof="0" dirty="0">
                <a:ln>
                  <a:noFill/>
                </a:ln>
                <a:solidFill>
                  <a:schemeClr val="accent6">
                    <a:lumMod val="50000"/>
                  </a:schemeClr>
                </a:solidFill>
                <a:effectLst/>
                <a:uLnTx/>
                <a:uFillTx/>
                <a:latin typeface="Trebuchet MS"/>
                <a:ea typeface="+mn-ea"/>
                <a:cs typeface="+mn-cs"/>
              </a:rPr>
              <a:t>MED </a:t>
            </a:r>
            <a:r>
              <a:rPr kumimoji="0" lang="fr-FR" sz="1800" b="0" i="0" u="none" strike="noStrike" kern="1200" cap="none" spc="0" normalizeH="0" baseline="0" noProof="0" dirty="0">
                <a:ln>
                  <a:noFill/>
                </a:ln>
                <a:solidFill>
                  <a:schemeClr val="accent6">
                    <a:lumMod val="50000"/>
                  </a:schemeClr>
                </a:solidFill>
                <a:effectLst/>
                <a:uLnTx/>
                <a:uFillTx/>
                <a:latin typeface="Trebuchet MS"/>
                <a:ea typeface="+mn-ea"/>
                <a:cs typeface="+mn-cs"/>
              </a:rPr>
              <a:t>Green BOOCC Platform for </a:t>
            </a:r>
            <a:r>
              <a:rPr kumimoji="0" lang="en-US" sz="1800" b="0" i="0" u="none" strike="noStrike" kern="1200" cap="none" spc="0" normalizeH="0" baseline="0" noProof="0" dirty="0">
                <a:ln>
                  <a:noFill/>
                </a:ln>
                <a:solidFill>
                  <a:schemeClr val="accent6">
                    <a:lumMod val="50000"/>
                  </a:schemeClr>
                </a:solidFill>
                <a:effectLst/>
                <a:uLnTx/>
                <a:uFillTx/>
                <a:latin typeface="Trebuchet MS"/>
                <a:ea typeface="+mn-ea"/>
                <a:cs typeface="+mn-cs"/>
              </a:rPr>
              <a:t>actors</a:t>
            </a:r>
            <a:endParaRPr kumimoji="0" lang="en-US" sz="2400" b="0" i="1" u="none" strike="noStrike" kern="1200" cap="none" spc="0" normalizeH="0" baseline="0" noProof="0" dirty="0">
              <a:ln>
                <a:noFill/>
              </a:ln>
              <a:solidFill>
                <a:schemeClr val="accent6">
                  <a:lumMod val="50000"/>
                </a:schemeClr>
              </a:solidFill>
              <a:effectLst/>
              <a:uLnTx/>
              <a:uFillTx/>
              <a:latin typeface="Trebuchet MS"/>
              <a:ea typeface="+mn-ea"/>
              <a:cs typeface="+mn-cs"/>
            </a:endParaRPr>
          </a:p>
        </p:txBody>
      </p:sp>
      <p:sp>
        <p:nvSpPr>
          <p:cNvPr id="8" name="ZoneTexte 7">
            <a:extLst>
              <a:ext uri="{FF2B5EF4-FFF2-40B4-BE49-F238E27FC236}">
                <a16:creationId xmlns:a16="http://schemas.microsoft.com/office/drawing/2014/main" id="{F0412DBC-EF48-4E32-8B3E-6F155E60C7D0}"/>
              </a:ext>
            </a:extLst>
          </p:cNvPr>
          <p:cNvSpPr txBox="1"/>
          <p:nvPr/>
        </p:nvSpPr>
        <p:spPr>
          <a:xfrm>
            <a:off x="2524432" y="1309351"/>
            <a:ext cx="4675238" cy="4734629"/>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800" b="1"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Training and Education </a:t>
            </a:r>
            <a:endParaRPr kumimoji="0" lang="en-US" sz="1800" b="1" i="0" u="none" strike="noStrike" kern="1200" cap="none" spc="0" normalizeH="0" baseline="0" noProof="0" dirty="0">
              <a:ln>
                <a:noFill/>
              </a:ln>
              <a:solidFill>
                <a:srgbClr val="C00000"/>
              </a:solidFill>
              <a:effectLst/>
              <a:uLnTx/>
              <a:uFillTx/>
              <a:latin typeface="Trebuchet MS"/>
              <a:ea typeface="+mn-ea"/>
              <a:cs typeface="+mn-cs"/>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panose="05000000000000000000" pitchFamily="2" charset="2"/>
              <a:buChar char="q"/>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Assessors</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panose="05000000000000000000" pitchFamily="2" charset="2"/>
              <a:buChar char="q"/>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Architects, Design Offices and Companies</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panose="05000000000000000000" pitchFamily="2" charset="2"/>
              <a:buChar char="q"/>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Students of engineering schools and architects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1800" b="1"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Information on </a:t>
            </a:r>
            <a:r>
              <a:rPr kumimoji="0" lang="en-US" sz="1800" b="1"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existing grants, </a:t>
            </a:r>
            <a:r>
              <a:rPr kumimoji="0" lang="fr-FR" sz="1800" b="1"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subsidies and sources of </a:t>
            </a:r>
            <a:r>
              <a:rPr kumimoji="0" lang="en-US" sz="1800" b="1"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financing in each country</a:t>
            </a:r>
            <a:r>
              <a:rPr kumimoji="0" lang="fr-FR" sz="1800" b="1"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Assistance to the South MEDENER agencies and banking sectors on evaluating of EE indicators of construction projects adapted to the needs of owners and donors (credit lines).</a:t>
            </a:r>
            <a:endParaRPr kumimoji="0" lang="fr-FR" sz="1800" b="1" i="0" u="none" strike="noStrike" kern="1200" cap="none" spc="0" normalizeH="0" baseline="0" noProof="0" dirty="0">
              <a:ln>
                <a:noFill/>
              </a:ln>
              <a:solidFill>
                <a:prstClr val="black">
                  <a:lumMod val="75000"/>
                  <a:lumOff val="25000"/>
                </a:prstClr>
              </a:solidFill>
              <a:effectLst/>
              <a:uLnTx/>
              <a:uFillTx/>
              <a:latin typeface="Trebuchet MS"/>
              <a:ea typeface="+mn-ea"/>
              <a:cs typeface="+mn-cs"/>
            </a:endParaRPr>
          </a:p>
        </p:txBody>
      </p:sp>
    </p:spTree>
    <p:extLst>
      <p:ext uri="{BB962C8B-B14F-4D97-AF65-F5344CB8AC3E}">
        <p14:creationId xmlns:p14="http://schemas.microsoft.com/office/powerpoint/2010/main" val="904447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E4F4E8-0D6B-DD45-AA82-E6A3F96940E7}"/>
              </a:ext>
            </a:extLst>
          </p:cNvPr>
          <p:cNvPicPr>
            <a:picLocks noChangeAspect="1"/>
          </p:cNvPicPr>
          <p:nvPr/>
        </p:nvPicPr>
        <p:blipFill rotWithShape="1">
          <a:blip r:embed="rId3">
            <a:alphaModFix amt="35000"/>
          </a:blip>
          <a:srcRect t="9491"/>
          <a:stretch/>
        </p:blipFill>
        <p:spPr>
          <a:xfrm>
            <a:off x="0" y="650928"/>
            <a:ext cx="9155117" cy="6207072"/>
          </a:xfrm>
          <a:prstGeom prst="rect">
            <a:avLst/>
          </a:prstGeom>
        </p:spPr>
      </p:pic>
      <p:sp>
        <p:nvSpPr>
          <p:cNvPr id="6" name="CasellaDiTesto 5">
            <a:extLst>
              <a:ext uri="{FF2B5EF4-FFF2-40B4-BE49-F238E27FC236}">
                <a16:creationId xmlns:a16="http://schemas.microsoft.com/office/drawing/2014/main" id="{D3FD1742-8A8E-BE4E-9212-0FD2BC8FCCB5}"/>
              </a:ext>
            </a:extLst>
          </p:cNvPr>
          <p:cNvSpPr txBox="1"/>
          <p:nvPr/>
        </p:nvSpPr>
        <p:spPr>
          <a:xfrm>
            <a:off x="5297214" y="181303"/>
            <a:ext cx="3263462" cy="646331"/>
          </a:xfrm>
          <a:prstGeom prst="rect">
            <a:avLst/>
          </a:prstGeom>
          <a:noFill/>
        </p:spPr>
        <p:txBody>
          <a:bodyPr wrap="square" rtlCol="0">
            <a:spAutoFit/>
          </a:bodyPr>
          <a:lstStyle/>
          <a:p>
            <a:r>
              <a:rPr lang="en-GB" b="1" dirty="0"/>
              <a:t>Concerted Action on Buildings </a:t>
            </a:r>
            <a:endParaRPr lang="it-IT" sz="2800" b="1" dirty="0">
              <a:solidFill>
                <a:schemeClr val="bg1"/>
              </a:solidFill>
              <a:latin typeface="Arial Rounded MT Bold" panose="020F0704030504030204" pitchFamily="34" charset="0"/>
            </a:endParaRPr>
          </a:p>
          <a:p>
            <a:endParaRPr lang="it-IT" dirty="0"/>
          </a:p>
        </p:txBody>
      </p:sp>
      <p:sp>
        <p:nvSpPr>
          <p:cNvPr id="7" name="Rectangle 6">
            <a:extLst>
              <a:ext uri="{FF2B5EF4-FFF2-40B4-BE49-F238E27FC236}">
                <a16:creationId xmlns:a16="http://schemas.microsoft.com/office/drawing/2014/main" id="{7744DC3B-AD5D-4F6B-A89D-649A545DF2AC}"/>
              </a:ext>
            </a:extLst>
          </p:cNvPr>
          <p:cNvSpPr/>
          <p:nvPr/>
        </p:nvSpPr>
        <p:spPr>
          <a:xfrm>
            <a:off x="324465" y="2733497"/>
            <a:ext cx="8560516" cy="1736801"/>
          </a:xfrm>
          <a:prstGeom prst="rect">
            <a:avLst/>
          </a:prstGeom>
          <a:solidFill>
            <a:srgbClr val="CCE4BE"/>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9FADAFF-CDEB-4264-9919-DC3694A335F6}"/>
              </a:ext>
            </a:extLst>
          </p:cNvPr>
          <p:cNvGrpSpPr/>
          <p:nvPr/>
        </p:nvGrpSpPr>
        <p:grpSpPr>
          <a:xfrm>
            <a:off x="587161" y="2536615"/>
            <a:ext cx="3835539" cy="2081953"/>
            <a:chOff x="836485" y="1561464"/>
            <a:chExt cx="4190858" cy="2081953"/>
          </a:xfrm>
        </p:grpSpPr>
        <p:sp>
          <p:nvSpPr>
            <p:cNvPr id="10" name="Rounded Rectangle 9">
              <a:extLst>
                <a:ext uri="{FF2B5EF4-FFF2-40B4-BE49-F238E27FC236}">
                  <a16:creationId xmlns:a16="http://schemas.microsoft.com/office/drawing/2014/main" id="{097F6D42-8C5E-4D2F-9DC5-7BB5020FC41A}"/>
                </a:ext>
              </a:extLst>
            </p:cNvPr>
            <p:cNvSpPr/>
            <p:nvPr/>
          </p:nvSpPr>
          <p:spPr>
            <a:xfrm>
              <a:off x="836485" y="1561464"/>
              <a:ext cx="4190858" cy="2081953"/>
            </a:xfrm>
            <a:prstGeom prst="roundRect">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8505B5E9-2218-47E3-8781-959351578AFB}"/>
                </a:ext>
              </a:extLst>
            </p:cNvPr>
            <p:cNvSpPr txBox="1"/>
            <p:nvPr/>
          </p:nvSpPr>
          <p:spPr>
            <a:xfrm>
              <a:off x="938118" y="1663097"/>
              <a:ext cx="3987592" cy="1878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a:t>Creation of </a:t>
              </a:r>
              <a:r>
                <a:rPr lang="en-US" sz="3700" kern="1200" dirty="0" err="1"/>
                <a:t>GRASSmed</a:t>
              </a:r>
              <a:r>
                <a:rPr lang="en-US" sz="3700" kern="1200" dirty="0"/>
                <a:t> Green BOOCC Platform</a:t>
              </a:r>
            </a:p>
          </p:txBody>
        </p:sp>
      </p:grpSp>
      <p:grpSp>
        <p:nvGrpSpPr>
          <p:cNvPr id="13" name="Group 11">
            <a:extLst>
              <a:ext uri="{FF2B5EF4-FFF2-40B4-BE49-F238E27FC236}">
                <a16:creationId xmlns:a16="http://schemas.microsoft.com/office/drawing/2014/main" id="{BE08E451-71A6-4B40-96CD-BE46DB101F36}"/>
              </a:ext>
            </a:extLst>
          </p:cNvPr>
          <p:cNvGrpSpPr/>
          <p:nvPr/>
        </p:nvGrpSpPr>
        <p:grpSpPr>
          <a:xfrm>
            <a:off x="4814316" y="2536614"/>
            <a:ext cx="3835539" cy="2081953"/>
            <a:chOff x="5278705" y="1561464"/>
            <a:chExt cx="4190858" cy="2081953"/>
          </a:xfrm>
        </p:grpSpPr>
        <p:sp>
          <p:nvSpPr>
            <p:cNvPr id="14" name="Rounded Rectangle 12">
              <a:extLst>
                <a:ext uri="{FF2B5EF4-FFF2-40B4-BE49-F238E27FC236}">
                  <a16:creationId xmlns:a16="http://schemas.microsoft.com/office/drawing/2014/main" id="{AF927243-AED6-43A1-B765-1D68D7B1AE65}"/>
                </a:ext>
              </a:extLst>
            </p:cNvPr>
            <p:cNvSpPr/>
            <p:nvPr/>
          </p:nvSpPr>
          <p:spPr>
            <a:xfrm>
              <a:off x="5278705" y="1561464"/>
              <a:ext cx="4190858" cy="2081953"/>
            </a:xfrm>
            <a:prstGeom prst="roundRect">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6">
                <a:shade val="50000"/>
                <a:hueOff val="368424"/>
                <a:satOff val="-16105"/>
                <a:lumOff val="43961"/>
                <a:alphaOff val="0"/>
              </a:schemeClr>
            </a:effectRef>
            <a:fontRef idx="minor">
              <a:schemeClr val="lt1"/>
            </a:fontRef>
          </p:style>
        </p:sp>
        <p:sp>
          <p:nvSpPr>
            <p:cNvPr id="15" name="Rounded Rectangle 4">
              <a:extLst>
                <a:ext uri="{FF2B5EF4-FFF2-40B4-BE49-F238E27FC236}">
                  <a16:creationId xmlns:a16="http://schemas.microsoft.com/office/drawing/2014/main" id="{F50850A0-8568-4295-AA5B-DCD4F4DD1162}"/>
                </a:ext>
              </a:extLst>
            </p:cNvPr>
            <p:cNvSpPr txBox="1"/>
            <p:nvPr/>
          </p:nvSpPr>
          <p:spPr>
            <a:xfrm>
              <a:off x="5380338" y="1663097"/>
              <a:ext cx="3987592" cy="1878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a:solidFill>
                    <a:schemeClr val="tx1"/>
                  </a:solidFill>
                </a:rPr>
                <a:t>Implementation of </a:t>
              </a:r>
              <a:r>
                <a:rPr lang="en-US" sz="3700" kern="1200" dirty="0" err="1">
                  <a:solidFill>
                    <a:schemeClr val="tx1"/>
                  </a:solidFill>
                </a:rPr>
                <a:t>GRASSmed</a:t>
              </a:r>
              <a:r>
                <a:rPr lang="en-US" sz="3700" kern="1200" dirty="0">
                  <a:solidFill>
                    <a:schemeClr val="tx1"/>
                  </a:solidFill>
                </a:rPr>
                <a:t> Green BOOCC Platform</a:t>
              </a:r>
            </a:p>
          </p:txBody>
        </p:sp>
      </p:grpSp>
      <p:sp>
        <p:nvSpPr>
          <p:cNvPr id="16" name="Rettangolo 5">
            <a:extLst>
              <a:ext uri="{FF2B5EF4-FFF2-40B4-BE49-F238E27FC236}">
                <a16:creationId xmlns:a16="http://schemas.microsoft.com/office/drawing/2014/main" id="{7062578E-4042-48FE-A7F4-655CB1D1CFA7}"/>
              </a:ext>
            </a:extLst>
          </p:cNvPr>
          <p:cNvSpPr/>
          <p:nvPr/>
        </p:nvSpPr>
        <p:spPr>
          <a:xfrm>
            <a:off x="1186543" y="1446350"/>
            <a:ext cx="6770914" cy="707886"/>
          </a:xfrm>
          <a:prstGeom prst="rect">
            <a:avLst/>
          </a:prstGeom>
        </p:spPr>
        <p:txBody>
          <a:bodyPr wrap="square">
            <a:spAutoFit/>
          </a:bodyPr>
          <a:lstStyle/>
          <a:p>
            <a:r>
              <a:rPr lang="en-US" sz="2000" b="1" dirty="0">
                <a:solidFill>
                  <a:schemeClr val="accent6">
                    <a:lumMod val="50000"/>
                  </a:schemeClr>
                </a:solidFill>
              </a:rPr>
              <a:t>GRASSMED GREENBOOCC Course of actions</a:t>
            </a:r>
          </a:p>
          <a:p>
            <a:endParaRPr lang="en-US" sz="2000" b="1" dirty="0"/>
          </a:p>
        </p:txBody>
      </p:sp>
    </p:spTree>
    <p:extLst>
      <p:ext uri="{BB962C8B-B14F-4D97-AF65-F5344CB8AC3E}">
        <p14:creationId xmlns:p14="http://schemas.microsoft.com/office/powerpoint/2010/main" val="506112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E4F4E8-0D6B-DD45-AA82-E6A3F96940E7}"/>
              </a:ext>
            </a:extLst>
          </p:cNvPr>
          <p:cNvPicPr>
            <a:picLocks noChangeAspect="1"/>
          </p:cNvPicPr>
          <p:nvPr/>
        </p:nvPicPr>
        <p:blipFill rotWithShape="1">
          <a:blip r:embed="rId3">
            <a:alphaModFix amt="35000"/>
          </a:blip>
          <a:srcRect t="9491"/>
          <a:stretch/>
        </p:blipFill>
        <p:spPr>
          <a:xfrm>
            <a:off x="0" y="650928"/>
            <a:ext cx="9155117" cy="6207072"/>
          </a:xfrm>
          <a:prstGeom prst="rect">
            <a:avLst/>
          </a:prstGeom>
        </p:spPr>
      </p:pic>
      <p:sp>
        <p:nvSpPr>
          <p:cNvPr id="6" name="CasellaDiTesto 5">
            <a:extLst>
              <a:ext uri="{FF2B5EF4-FFF2-40B4-BE49-F238E27FC236}">
                <a16:creationId xmlns:a16="http://schemas.microsoft.com/office/drawing/2014/main" id="{D3FD1742-8A8E-BE4E-9212-0FD2BC8FCCB5}"/>
              </a:ext>
            </a:extLst>
          </p:cNvPr>
          <p:cNvSpPr txBox="1"/>
          <p:nvPr/>
        </p:nvSpPr>
        <p:spPr>
          <a:xfrm>
            <a:off x="5297214" y="181303"/>
            <a:ext cx="3263462" cy="646331"/>
          </a:xfrm>
          <a:prstGeom prst="rect">
            <a:avLst/>
          </a:prstGeom>
          <a:noFill/>
        </p:spPr>
        <p:txBody>
          <a:bodyPr wrap="square" rtlCol="0">
            <a:spAutoFit/>
          </a:bodyPr>
          <a:lstStyle/>
          <a:p>
            <a:r>
              <a:rPr lang="en-GB" b="1" dirty="0"/>
              <a:t>Concerted Action on Buildings </a:t>
            </a:r>
            <a:endParaRPr lang="it-IT" sz="2800" b="1" dirty="0">
              <a:solidFill>
                <a:schemeClr val="bg1"/>
              </a:solidFill>
              <a:latin typeface="Arial Rounded MT Bold" panose="020F0704030504030204" pitchFamily="34" charset="0"/>
            </a:endParaRPr>
          </a:p>
          <a:p>
            <a:endParaRPr lang="it-IT" dirty="0"/>
          </a:p>
        </p:txBody>
      </p:sp>
      <p:sp>
        <p:nvSpPr>
          <p:cNvPr id="16" name="Rettangolo 5">
            <a:extLst>
              <a:ext uri="{FF2B5EF4-FFF2-40B4-BE49-F238E27FC236}">
                <a16:creationId xmlns:a16="http://schemas.microsoft.com/office/drawing/2014/main" id="{7062578E-4042-48FE-A7F4-655CB1D1CFA7}"/>
              </a:ext>
            </a:extLst>
          </p:cNvPr>
          <p:cNvSpPr/>
          <p:nvPr/>
        </p:nvSpPr>
        <p:spPr>
          <a:xfrm>
            <a:off x="2373087" y="990755"/>
            <a:ext cx="4116204" cy="707886"/>
          </a:xfrm>
          <a:prstGeom prst="rect">
            <a:avLst/>
          </a:prstGeom>
        </p:spPr>
        <p:txBody>
          <a:bodyPr wrap="square">
            <a:spAutoFit/>
          </a:bodyPr>
          <a:lstStyle/>
          <a:p>
            <a:r>
              <a:rPr lang="en-US" sz="2000" b="1" dirty="0">
                <a:solidFill>
                  <a:schemeClr val="accent6">
                    <a:lumMod val="50000"/>
                  </a:schemeClr>
                </a:solidFill>
              </a:rPr>
              <a:t>GRASSMED GREENBOOCC Timetable</a:t>
            </a:r>
          </a:p>
          <a:p>
            <a:endParaRPr lang="en-US" sz="2000" b="1" dirty="0"/>
          </a:p>
        </p:txBody>
      </p:sp>
      <p:pic>
        <p:nvPicPr>
          <p:cNvPr id="2" name="Image 1">
            <a:extLst>
              <a:ext uri="{FF2B5EF4-FFF2-40B4-BE49-F238E27FC236}">
                <a16:creationId xmlns:a16="http://schemas.microsoft.com/office/drawing/2014/main" id="{1FEC7C09-5B2E-4FCF-8C0C-610183F545CC}"/>
              </a:ext>
            </a:extLst>
          </p:cNvPr>
          <p:cNvPicPr>
            <a:picLocks noChangeAspect="1"/>
          </p:cNvPicPr>
          <p:nvPr/>
        </p:nvPicPr>
        <p:blipFill>
          <a:blip r:embed="rId4"/>
          <a:stretch>
            <a:fillRect/>
          </a:stretch>
        </p:blipFill>
        <p:spPr>
          <a:xfrm>
            <a:off x="11117" y="2154236"/>
            <a:ext cx="9144000" cy="3733682"/>
          </a:xfrm>
          <a:prstGeom prst="rect">
            <a:avLst/>
          </a:prstGeom>
        </p:spPr>
      </p:pic>
    </p:spTree>
    <p:extLst>
      <p:ext uri="{BB962C8B-B14F-4D97-AF65-F5344CB8AC3E}">
        <p14:creationId xmlns:p14="http://schemas.microsoft.com/office/powerpoint/2010/main" val="2570794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E4F4E8-0D6B-DD45-AA82-E6A3F96940E7}"/>
              </a:ext>
            </a:extLst>
          </p:cNvPr>
          <p:cNvPicPr>
            <a:picLocks noChangeAspect="1"/>
          </p:cNvPicPr>
          <p:nvPr/>
        </p:nvPicPr>
        <p:blipFill rotWithShape="1">
          <a:blip r:embed="rId3">
            <a:alphaModFix amt="35000"/>
          </a:blip>
          <a:srcRect t="9491"/>
          <a:stretch/>
        </p:blipFill>
        <p:spPr>
          <a:xfrm>
            <a:off x="0" y="650928"/>
            <a:ext cx="9155117" cy="6207072"/>
          </a:xfrm>
          <a:prstGeom prst="rect">
            <a:avLst/>
          </a:prstGeom>
        </p:spPr>
      </p:pic>
      <p:sp>
        <p:nvSpPr>
          <p:cNvPr id="6" name="CasellaDiTesto 5">
            <a:extLst>
              <a:ext uri="{FF2B5EF4-FFF2-40B4-BE49-F238E27FC236}">
                <a16:creationId xmlns:a16="http://schemas.microsoft.com/office/drawing/2014/main" id="{D3FD1742-8A8E-BE4E-9212-0FD2BC8FCCB5}"/>
              </a:ext>
            </a:extLst>
          </p:cNvPr>
          <p:cNvSpPr txBox="1"/>
          <p:nvPr/>
        </p:nvSpPr>
        <p:spPr>
          <a:xfrm>
            <a:off x="5297214" y="181303"/>
            <a:ext cx="3263462" cy="646331"/>
          </a:xfrm>
          <a:prstGeom prst="rect">
            <a:avLst/>
          </a:prstGeom>
          <a:noFill/>
        </p:spPr>
        <p:txBody>
          <a:bodyPr wrap="square" rtlCol="0">
            <a:spAutoFit/>
          </a:bodyPr>
          <a:lstStyle/>
          <a:p>
            <a:r>
              <a:rPr lang="en-GB" b="1" dirty="0"/>
              <a:t>Concerted Action on Buildings </a:t>
            </a:r>
            <a:endParaRPr lang="it-IT" sz="2800" b="1" dirty="0">
              <a:solidFill>
                <a:schemeClr val="bg1"/>
              </a:solidFill>
              <a:latin typeface="Arial Rounded MT Bold" panose="020F0704030504030204" pitchFamily="34" charset="0"/>
            </a:endParaRPr>
          </a:p>
          <a:p>
            <a:endParaRPr lang="it-IT" dirty="0"/>
          </a:p>
        </p:txBody>
      </p:sp>
      <p:sp>
        <p:nvSpPr>
          <p:cNvPr id="16" name="Rettangolo 5">
            <a:extLst>
              <a:ext uri="{FF2B5EF4-FFF2-40B4-BE49-F238E27FC236}">
                <a16:creationId xmlns:a16="http://schemas.microsoft.com/office/drawing/2014/main" id="{7062578E-4042-48FE-A7F4-655CB1D1CFA7}"/>
              </a:ext>
            </a:extLst>
          </p:cNvPr>
          <p:cNvSpPr/>
          <p:nvPr/>
        </p:nvSpPr>
        <p:spPr>
          <a:xfrm>
            <a:off x="2373087" y="990755"/>
            <a:ext cx="4116204" cy="707886"/>
          </a:xfrm>
          <a:prstGeom prst="rect">
            <a:avLst/>
          </a:prstGeom>
        </p:spPr>
        <p:txBody>
          <a:bodyPr wrap="square">
            <a:spAutoFit/>
          </a:bodyPr>
          <a:lstStyle/>
          <a:p>
            <a:r>
              <a:rPr lang="en-US" sz="2000" b="1" dirty="0">
                <a:solidFill>
                  <a:schemeClr val="accent6">
                    <a:lumMod val="50000"/>
                  </a:schemeClr>
                </a:solidFill>
              </a:rPr>
              <a:t>GRASSMED GREENBOOCC Timetable</a:t>
            </a:r>
          </a:p>
          <a:p>
            <a:endParaRPr lang="en-US" sz="2000" b="1" dirty="0"/>
          </a:p>
        </p:txBody>
      </p:sp>
      <p:pic>
        <p:nvPicPr>
          <p:cNvPr id="3" name="Image 2">
            <a:extLst>
              <a:ext uri="{FF2B5EF4-FFF2-40B4-BE49-F238E27FC236}">
                <a16:creationId xmlns:a16="http://schemas.microsoft.com/office/drawing/2014/main" id="{9DCEA04A-A6A4-4DEC-B376-B8FC267BCC55}"/>
              </a:ext>
            </a:extLst>
          </p:cNvPr>
          <p:cNvPicPr>
            <a:picLocks noChangeAspect="1"/>
          </p:cNvPicPr>
          <p:nvPr/>
        </p:nvPicPr>
        <p:blipFill>
          <a:blip r:embed="rId4"/>
          <a:stretch>
            <a:fillRect/>
          </a:stretch>
        </p:blipFill>
        <p:spPr>
          <a:xfrm>
            <a:off x="11117" y="1666841"/>
            <a:ext cx="8965735" cy="4878644"/>
          </a:xfrm>
          <a:prstGeom prst="rect">
            <a:avLst/>
          </a:prstGeom>
        </p:spPr>
      </p:pic>
    </p:spTree>
    <p:extLst>
      <p:ext uri="{BB962C8B-B14F-4D97-AF65-F5344CB8AC3E}">
        <p14:creationId xmlns:p14="http://schemas.microsoft.com/office/powerpoint/2010/main" val="3700854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54E7467-9096-4BAB-9C68-683C4C992B22}"/>
              </a:ext>
            </a:extLst>
          </p:cNvPr>
          <p:cNvPicPr>
            <a:picLocks noChangeAspect="1"/>
          </p:cNvPicPr>
          <p:nvPr/>
        </p:nvPicPr>
        <p:blipFill>
          <a:blip r:embed="rId2"/>
          <a:stretch>
            <a:fillRect/>
          </a:stretch>
        </p:blipFill>
        <p:spPr>
          <a:xfrm>
            <a:off x="0" y="648929"/>
            <a:ext cx="9144000" cy="6209071"/>
          </a:xfrm>
          <a:prstGeom prst="rect">
            <a:avLst/>
          </a:prstGeom>
        </p:spPr>
      </p:pic>
    </p:spTree>
    <p:extLst>
      <p:ext uri="{BB962C8B-B14F-4D97-AF65-F5344CB8AC3E}">
        <p14:creationId xmlns:p14="http://schemas.microsoft.com/office/powerpoint/2010/main" val="130542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E4F4E8-0D6B-DD45-AA82-E6A3F96940E7}"/>
              </a:ext>
            </a:extLst>
          </p:cNvPr>
          <p:cNvPicPr>
            <a:picLocks noChangeAspect="1"/>
          </p:cNvPicPr>
          <p:nvPr/>
        </p:nvPicPr>
        <p:blipFill rotWithShape="1">
          <a:blip r:embed="rId3">
            <a:alphaModFix amt="35000"/>
          </a:blip>
          <a:srcRect t="9491"/>
          <a:stretch/>
        </p:blipFill>
        <p:spPr>
          <a:xfrm>
            <a:off x="0" y="650929"/>
            <a:ext cx="9155117" cy="6207072"/>
          </a:xfrm>
          <a:prstGeom prst="rect">
            <a:avLst/>
          </a:prstGeom>
        </p:spPr>
      </p:pic>
      <p:sp>
        <p:nvSpPr>
          <p:cNvPr id="6" name="CasellaDiTesto 5">
            <a:extLst>
              <a:ext uri="{FF2B5EF4-FFF2-40B4-BE49-F238E27FC236}">
                <a16:creationId xmlns:a16="http://schemas.microsoft.com/office/drawing/2014/main" id="{D3FD1742-8A8E-BE4E-9212-0FD2BC8FCCB5}"/>
              </a:ext>
            </a:extLst>
          </p:cNvPr>
          <p:cNvSpPr txBox="1"/>
          <p:nvPr/>
        </p:nvSpPr>
        <p:spPr>
          <a:xfrm>
            <a:off x="5297214" y="181303"/>
            <a:ext cx="3263462" cy="646331"/>
          </a:xfrm>
          <a:prstGeom prst="rect">
            <a:avLst/>
          </a:prstGeom>
          <a:noFill/>
        </p:spPr>
        <p:txBody>
          <a:bodyPr wrap="square" rtlCol="0">
            <a:spAutoFit/>
          </a:bodyPr>
          <a:lstStyle/>
          <a:p>
            <a:r>
              <a:rPr lang="en-GB" b="1" dirty="0"/>
              <a:t>Concerted Action on Buildings </a:t>
            </a:r>
            <a:endParaRPr lang="it-IT" sz="2800" b="1" dirty="0">
              <a:solidFill>
                <a:schemeClr val="bg1"/>
              </a:solidFill>
              <a:latin typeface="Arial Rounded MT Bold" panose="020F0704030504030204" pitchFamily="34" charset="0"/>
            </a:endParaRPr>
          </a:p>
          <a:p>
            <a:endParaRPr lang="it-IT" dirty="0"/>
          </a:p>
        </p:txBody>
      </p:sp>
      <p:sp>
        <p:nvSpPr>
          <p:cNvPr id="7" name="Rettangolo 1">
            <a:extLst>
              <a:ext uri="{FF2B5EF4-FFF2-40B4-BE49-F238E27FC236}">
                <a16:creationId xmlns:a16="http://schemas.microsoft.com/office/drawing/2014/main" id="{830D1B39-7B26-4971-9609-F5725D777B7D}"/>
              </a:ext>
            </a:extLst>
          </p:cNvPr>
          <p:cNvSpPr/>
          <p:nvPr/>
        </p:nvSpPr>
        <p:spPr>
          <a:xfrm>
            <a:off x="1210467" y="1770327"/>
            <a:ext cx="6425723" cy="3970318"/>
          </a:xfrm>
          <a:prstGeom prst="rect">
            <a:avLst/>
          </a:prstGeom>
        </p:spPr>
        <p:txBody>
          <a:bodyPr wrap="square">
            <a:spAutoFit/>
          </a:bodyPr>
          <a:lstStyle/>
          <a:p>
            <a:r>
              <a:rPr lang="fr-FR" b="1" dirty="0" err="1"/>
              <a:t>GRASSMed</a:t>
            </a:r>
            <a:r>
              <a:rPr lang="fr-FR" b="1" dirty="0"/>
              <a:t> : A </a:t>
            </a:r>
            <a:r>
              <a:rPr lang="en-US" b="1" dirty="0"/>
              <a:t>regional </a:t>
            </a:r>
            <a:r>
              <a:rPr lang="fr-FR" b="1" dirty="0"/>
              <a:t>Green Building Label</a:t>
            </a:r>
          </a:p>
          <a:p>
            <a:endParaRPr lang="fr-FR" dirty="0"/>
          </a:p>
          <a:p>
            <a:pPr marL="342900" indent="-342900">
              <a:buFont typeface="Arial" panose="020B0604020202020204" pitchFamily="34" charset="0"/>
              <a:buChar char="•"/>
            </a:pPr>
            <a:r>
              <a:rPr lang="en-US" dirty="0" err="1">
                <a:latin typeface="ProximaNova-Regular"/>
                <a:cs typeface="Arial"/>
              </a:rPr>
              <a:t>GRASSMed</a:t>
            </a:r>
            <a:r>
              <a:rPr lang="en-US" dirty="0">
                <a:latin typeface="ProximaNova-Regular"/>
                <a:cs typeface="Arial"/>
              </a:rPr>
              <a:t> is </a:t>
            </a:r>
            <a:r>
              <a:rPr lang="en-US" b="1" dirty="0">
                <a:latin typeface="ProximaNova-Regular"/>
                <a:cs typeface="Arial"/>
              </a:rPr>
              <a:t>free</a:t>
            </a:r>
            <a:r>
              <a:rPr lang="en-US" dirty="0">
                <a:latin typeface="ProximaNova-Regular"/>
                <a:cs typeface="Arial"/>
              </a:rPr>
              <a:t> and </a:t>
            </a:r>
            <a:r>
              <a:rPr lang="en-US" b="1" dirty="0">
                <a:latin typeface="ProximaNova-Regular"/>
                <a:cs typeface="Arial"/>
              </a:rPr>
              <a:t>voluntary.</a:t>
            </a:r>
          </a:p>
          <a:p>
            <a:endParaRPr lang="en-US" dirty="0">
              <a:latin typeface="ProximaNova-Regular"/>
              <a:cs typeface="Arial"/>
            </a:endParaRPr>
          </a:p>
          <a:p>
            <a:pPr marL="342900" indent="-342900">
              <a:buFont typeface="Arial" panose="020B0604020202020204" pitchFamily="34" charset="0"/>
              <a:buChar char="•"/>
            </a:pPr>
            <a:r>
              <a:rPr lang="en-US" dirty="0">
                <a:latin typeface="ProximaNova-Regular"/>
                <a:cs typeface="Arial"/>
              </a:rPr>
              <a:t>Intended for </a:t>
            </a:r>
            <a:r>
              <a:rPr lang="en-US" b="1" dirty="0">
                <a:latin typeface="ProximaNova-Regular"/>
                <a:cs typeface="Arial"/>
              </a:rPr>
              <a:t>Residential</a:t>
            </a:r>
            <a:r>
              <a:rPr lang="en-US" dirty="0">
                <a:latin typeface="ProximaNova-Regular"/>
                <a:cs typeface="Arial"/>
              </a:rPr>
              <a:t> </a:t>
            </a:r>
            <a:r>
              <a:rPr lang="en-US" b="1" dirty="0">
                <a:latin typeface="ProximaNova-Regular"/>
                <a:cs typeface="Arial"/>
              </a:rPr>
              <a:t>and</a:t>
            </a:r>
            <a:r>
              <a:rPr lang="en-US" dirty="0">
                <a:latin typeface="ProximaNova-Regular"/>
                <a:cs typeface="Arial"/>
              </a:rPr>
              <a:t> </a:t>
            </a:r>
            <a:r>
              <a:rPr lang="en-US" b="1" dirty="0">
                <a:latin typeface="ProximaNova-Regular"/>
                <a:cs typeface="Arial"/>
              </a:rPr>
              <a:t>Tertiary</a:t>
            </a:r>
            <a:r>
              <a:rPr lang="en-US" dirty="0">
                <a:latin typeface="ProximaNova-Regular"/>
                <a:cs typeface="Arial"/>
              </a:rPr>
              <a:t> sectors. </a:t>
            </a:r>
          </a:p>
          <a:p>
            <a:endParaRPr lang="en-US" dirty="0">
              <a:latin typeface="ProximaNova-Regular"/>
              <a:cs typeface="Arial"/>
            </a:endParaRPr>
          </a:p>
          <a:p>
            <a:pPr marL="342900" indent="-342900">
              <a:buFont typeface="Arial" panose="020B0604020202020204" pitchFamily="34" charset="0"/>
              <a:buChar char="•"/>
            </a:pPr>
            <a:r>
              <a:rPr lang="en-US" dirty="0">
                <a:latin typeface="ProximaNova-Regular"/>
                <a:cs typeface="Arial"/>
              </a:rPr>
              <a:t>Intended for </a:t>
            </a:r>
            <a:r>
              <a:rPr lang="en-US" b="1" dirty="0">
                <a:latin typeface="ProximaNova-Regular"/>
                <a:cs typeface="Arial"/>
              </a:rPr>
              <a:t>existing Buildings </a:t>
            </a:r>
            <a:r>
              <a:rPr lang="en-US" dirty="0">
                <a:latin typeface="ProximaNova-Regular"/>
                <a:cs typeface="Arial"/>
              </a:rPr>
              <a:t>as well as </a:t>
            </a:r>
            <a:r>
              <a:rPr lang="en-US" b="1" dirty="0">
                <a:latin typeface="ProximaNova-Regular"/>
                <a:cs typeface="Arial"/>
              </a:rPr>
              <a:t>new Buildings</a:t>
            </a:r>
            <a:r>
              <a:rPr lang="en-US" dirty="0">
                <a:latin typeface="ProximaNova-Regular"/>
                <a:cs typeface="Arial"/>
              </a:rPr>
              <a:t>.</a:t>
            </a:r>
          </a:p>
          <a:p>
            <a:pPr marL="342900" indent="-342900">
              <a:buFont typeface="Arial" panose="020B0604020202020204" pitchFamily="34" charset="0"/>
              <a:buChar char="•"/>
            </a:pPr>
            <a:endParaRPr lang="en-US" dirty="0">
              <a:latin typeface="ProximaNova-Regular"/>
              <a:cs typeface="Arial"/>
            </a:endParaRPr>
          </a:p>
          <a:p>
            <a:pPr marL="342900" indent="-342900">
              <a:buFont typeface="Arial" panose="020B0604020202020204" pitchFamily="34" charset="0"/>
              <a:buChar char="•"/>
            </a:pPr>
            <a:r>
              <a:rPr lang="en-US" b="1" dirty="0" err="1">
                <a:latin typeface="ProximaNova-Regular"/>
                <a:cs typeface="Arial"/>
              </a:rPr>
              <a:t>GRASSMed</a:t>
            </a:r>
            <a:r>
              <a:rPr lang="en-US" b="1" dirty="0">
                <a:latin typeface="ProximaNova-Regular"/>
                <a:cs typeface="Arial"/>
              </a:rPr>
              <a:t> </a:t>
            </a:r>
            <a:r>
              <a:rPr lang="en-US" dirty="0">
                <a:latin typeface="ProximaNova-Regular"/>
                <a:cs typeface="Arial"/>
              </a:rPr>
              <a:t>has been </a:t>
            </a:r>
            <a:r>
              <a:rPr lang="en-US" b="1" dirty="0">
                <a:latin typeface="ProximaNova-Regular"/>
                <a:cs typeface="Arial"/>
              </a:rPr>
              <a:t>fully developed </a:t>
            </a:r>
            <a:r>
              <a:rPr lang="en-US" dirty="0">
                <a:latin typeface="ProximaNova-Regular"/>
                <a:cs typeface="Arial"/>
              </a:rPr>
              <a:t>and implemented </a:t>
            </a:r>
            <a:r>
              <a:rPr lang="en-US" b="1" dirty="0">
                <a:latin typeface="ProximaNova-Regular"/>
                <a:cs typeface="Arial"/>
              </a:rPr>
              <a:t>for Lebanon</a:t>
            </a:r>
            <a:r>
              <a:rPr lang="en-US" dirty="0">
                <a:latin typeface="ProximaNova-Regular"/>
                <a:cs typeface="Arial"/>
              </a:rPr>
              <a:t> (MeetMED I) and is based on the Thermal Standard for Buildings for Lebanon (</a:t>
            </a:r>
            <a:r>
              <a:rPr lang="en-US" b="1" dirty="0">
                <a:latin typeface="ProximaNova-Regular"/>
                <a:cs typeface="Arial"/>
              </a:rPr>
              <a:t>TSBL2010</a:t>
            </a:r>
            <a:r>
              <a:rPr lang="en-US" dirty="0">
                <a:latin typeface="ProximaNova-Regular"/>
                <a:cs typeface="Arial"/>
              </a:rPr>
              <a:t>, developed by </a:t>
            </a:r>
            <a:r>
              <a:rPr lang="en-US" b="1" dirty="0">
                <a:latin typeface="ProximaNova-Regular"/>
                <a:cs typeface="Arial"/>
              </a:rPr>
              <a:t>ALMEE</a:t>
            </a:r>
            <a:r>
              <a:rPr lang="en-US" dirty="0">
                <a:latin typeface="ProximaNova-Regular"/>
                <a:cs typeface="Arial"/>
              </a:rPr>
              <a:t> in collaboration with </a:t>
            </a:r>
            <a:r>
              <a:rPr lang="en-US" b="1" dirty="0">
                <a:latin typeface="ProximaNova-Regular"/>
                <a:cs typeface="Arial"/>
              </a:rPr>
              <a:t>ADEME</a:t>
            </a:r>
            <a:r>
              <a:rPr lang="en-US" dirty="0">
                <a:latin typeface="ProximaNova-Regular"/>
                <a:cs typeface="Arial"/>
              </a:rPr>
              <a:t>)</a:t>
            </a:r>
          </a:p>
          <a:p>
            <a:endParaRPr lang="en-US" dirty="0">
              <a:latin typeface="ProximaNova-Regular"/>
              <a:cs typeface="Arial"/>
            </a:endParaRPr>
          </a:p>
          <a:p>
            <a:endParaRPr lang="en-US" dirty="0">
              <a:latin typeface="ProximaNova-Regular"/>
              <a:cs typeface="Arial"/>
            </a:endParaRPr>
          </a:p>
        </p:txBody>
      </p:sp>
      <p:sp>
        <p:nvSpPr>
          <p:cNvPr id="8" name="ZoneTexte 7">
            <a:extLst>
              <a:ext uri="{FF2B5EF4-FFF2-40B4-BE49-F238E27FC236}">
                <a16:creationId xmlns:a16="http://schemas.microsoft.com/office/drawing/2014/main" id="{0037FF14-E191-4655-A6CC-5C8B5176CE29}"/>
              </a:ext>
            </a:extLst>
          </p:cNvPr>
          <p:cNvSpPr txBox="1"/>
          <p:nvPr/>
        </p:nvSpPr>
        <p:spPr>
          <a:xfrm>
            <a:off x="1317242" y="5399835"/>
            <a:ext cx="5216434" cy="1015663"/>
          </a:xfrm>
          <a:prstGeom prst="rect">
            <a:avLst/>
          </a:prstGeom>
          <a:noFill/>
        </p:spPr>
        <p:txBody>
          <a:bodyPr wrap="square" rtlCol="0">
            <a:spAutoFit/>
          </a:bodyPr>
          <a:lstStyle/>
          <a:p>
            <a:r>
              <a:rPr lang="fr-FR" sz="2000" b="1" dirty="0">
                <a:solidFill>
                  <a:schemeClr val="accent6">
                    <a:lumMod val="50000"/>
                  </a:schemeClr>
                </a:solidFill>
              </a:rPr>
              <a:t>In </a:t>
            </a:r>
            <a:r>
              <a:rPr lang="en-US" sz="2000" b="1" dirty="0">
                <a:solidFill>
                  <a:schemeClr val="accent6">
                    <a:lumMod val="50000"/>
                  </a:schemeClr>
                </a:solidFill>
              </a:rPr>
              <a:t>development</a:t>
            </a:r>
            <a:r>
              <a:rPr lang="fr-FR" sz="2000" b="1" dirty="0">
                <a:solidFill>
                  <a:schemeClr val="accent6">
                    <a:lumMod val="50000"/>
                  </a:schemeClr>
                </a:solidFill>
              </a:rPr>
              <a:t> for South </a:t>
            </a:r>
            <a:r>
              <a:rPr lang="en-US" sz="2000" b="1" dirty="0">
                <a:solidFill>
                  <a:schemeClr val="accent6">
                    <a:lumMod val="50000"/>
                  </a:schemeClr>
                </a:solidFill>
              </a:rPr>
              <a:t>Mediterranean</a:t>
            </a:r>
            <a:r>
              <a:rPr lang="fr-FR" sz="2000" b="1" dirty="0">
                <a:solidFill>
                  <a:schemeClr val="accent6">
                    <a:lumMod val="50000"/>
                  </a:schemeClr>
                </a:solidFill>
              </a:rPr>
              <a:t> countries of </a:t>
            </a:r>
            <a:r>
              <a:rPr lang="en-US" sz="2000" b="1" dirty="0">
                <a:solidFill>
                  <a:schemeClr val="accent6">
                    <a:lumMod val="50000"/>
                  </a:schemeClr>
                </a:solidFill>
              </a:rPr>
              <a:t>MEDENER</a:t>
            </a:r>
            <a:r>
              <a:rPr lang="fr-FR" sz="2000" b="1" dirty="0">
                <a:solidFill>
                  <a:schemeClr val="accent6">
                    <a:lumMod val="50000"/>
                  </a:schemeClr>
                </a:solidFill>
              </a:rPr>
              <a:t> as part of WP3 of MeetMED II</a:t>
            </a:r>
            <a:endParaRPr lang="fr-BE" sz="2000" b="1" dirty="0">
              <a:solidFill>
                <a:schemeClr val="accent6">
                  <a:lumMod val="50000"/>
                </a:schemeClr>
              </a:solidFill>
            </a:endParaRPr>
          </a:p>
        </p:txBody>
      </p:sp>
    </p:spTree>
    <p:extLst>
      <p:ext uri="{BB962C8B-B14F-4D97-AF65-F5344CB8AC3E}">
        <p14:creationId xmlns:p14="http://schemas.microsoft.com/office/powerpoint/2010/main" val="403614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E4F4E8-0D6B-DD45-AA82-E6A3F96940E7}"/>
              </a:ext>
            </a:extLst>
          </p:cNvPr>
          <p:cNvPicPr>
            <a:picLocks noChangeAspect="1"/>
          </p:cNvPicPr>
          <p:nvPr/>
        </p:nvPicPr>
        <p:blipFill rotWithShape="1">
          <a:blip r:embed="rId2">
            <a:alphaModFix amt="35000"/>
          </a:blip>
          <a:srcRect t="9491"/>
          <a:stretch/>
        </p:blipFill>
        <p:spPr>
          <a:xfrm>
            <a:off x="-11117" y="650929"/>
            <a:ext cx="9155117" cy="6207072"/>
          </a:xfrm>
          <a:prstGeom prst="rect">
            <a:avLst/>
          </a:prstGeom>
        </p:spPr>
      </p:pic>
      <p:sp>
        <p:nvSpPr>
          <p:cNvPr id="6" name="CasellaDiTesto 5">
            <a:extLst>
              <a:ext uri="{FF2B5EF4-FFF2-40B4-BE49-F238E27FC236}">
                <a16:creationId xmlns:a16="http://schemas.microsoft.com/office/drawing/2014/main" id="{D3FD1742-8A8E-BE4E-9212-0FD2BC8FCCB5}"/>
              </a:ext>
            </a:extLst>
          </p:cNvPr>
          <p:cNvSpPr txBox="1"/>
          <p:nvPr/>
        </p:nvSpPr>
        <p:spPr>
          <a:xfrm>
            <a:off x="5297214" y="181303"/>
            <a:ext cx="3263462" cy="646331"/>
          </a:xfrm>
          <a:prstGeom prst="rect">
            <a:avLst/>
          </a:prstGeom>
          <a:noFill/>
        </p:spPr>
        <p:txBody>
          <a:bodyPr wrap="square" rtlCol="0">
            <a:spAutoFit/>
          </a:bodyPr>
          <a:lstStyle/>
          <a:p>
            <a:r>
              <a:rPr lang="en-GB" b="1" dirty="0"/>
              <a:t>Concerted Action on Buildings </a:t>
            </a:r>
            <a:endParaRPr lang="it-IT" sz="2800" b="1" dirty="0">
              <a:solidFill>
                <a:schemeClr val="bg1"/>
              </a:solidFill>
              <a:latin typeface="Arial Rounded MT Bold" panose="020F0704030504030204" pitchFamily="34" charset="0"/>
            </a:endParaRPr>
          </a:p>
          <a:p>
            <a:endParaRPr lang="it-IT" dirty="0"/>
          </a:p>
        </p:txBody>
      </p:sp>
      <p:sp>
        <p:nvSpPr>
          <p:cNvPr id="9" name="Rettangolo 1">
            <a:extLst>
              <a:ext uri="{FF2B5EF4-FFF2-40B4-BE49-F238E27FC236}">
                <a16:creationId xmlns:a16="http://schemas.microsoft.com/office/drawing/2014/main" id="{428753F6-4747-4085-92A4-CE2EE0464478}"/>
              </a:ext>
            </a:extLst>
          </p:cNvPr>
          <p:cNvSpPr/>
          <p:nvPr/>
        </p:nvSpPr>
        <p:spPr>
          <a:xfrm>
            <a:off x="1669064" y="1167717"/>
            <a:ext cx="6977576" cy="923330"/>
          </a:xfrm>
          <a:prstGeom prst="rect">
            <a:avLst/>
          </a:prstGeom>
        </p:spPr>
        <p:txBody>
          <a:bodyPr wrap="square">
            <a:spAutoFit/>
          </a:bodyPr>
          <a:lstStyle/>
          <a:p>
            <a:r>
              <a:rPr lang="fr-FR" b="1" dirty="0" err="1"/>
              <a:t>GRASSMed</a:t>
            </a:r>
            <a:r>
              <a:rPr lang="fr-FR" b="1" dirty="0"/>
              <a:t> : A </a:t>
            </a:r>
            <a:r>
              <a:rPr lang="en-US" b="1" dirty="0"/>
              <a:t>regional</a:t>
            </a:r>
            <a:r>
              <a:rPr lang="fr-FR" b="1" dirty="0"/>
              <a:t>, free, </a:t>
            </a:r>
            <a:r>
              <a:rPr lang="en-US" b="1" dirty="0"/>
              <a:t>voluntary</a:t>
            </a:r>
            <a:r>
              <a:rPr lang="fr-FR" b="1" dirty="0"/>
              <a:t> Green Building Label Certification</a:t>
            </a:r>
          </a:p>
          <a:p>
            <a:endParaRPr lang="fr-FR" dirty="0"/>
          </a:p>
        </p:txBody>
      </p:sp>
      <p:graphicFrame>
        <p:nvGraphicFramePr>
          <p:cNvPr id="12" name="Diagram 7">
            <a:extLst>
              <a:ext uri="{FF2B5EF4-FFF2-40B4-BE49-F238E27FC236}">
                <a16:creationId xmlns:a16="http://schemas.microsoft.com/office/drawing/2014/main" id="{3E5D93FD-B5F4-41E9-B754-C67D3D81B6FF}"/>
              </a:ext>
            </a:extLst>
          </p:cNvPr>
          <p:cNvGraphicFramePr/>
          <p:nvPr/>
        </p:nvGraphicFramePr>
        <p:xfrm>
          <a:off x="146841" y="1828800"/>
          <a:ext cx="8839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1319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E4F4E8-0D6B-DD45-AA82-E6A3F96940E7}"/>
              </a:ext>
            </a:extLst>
          </p:cNvPr>
          <p:cNvPicPr>
            <a:picLocks noChangeAspect="1"/>
          </p:cNvPicPr>
          <p:nvPr/>
        </p:nvPicPr>
        <p:blipFill rotWithShape="1">
          <a:blip r:embed="rId2">
            <a:alphaModFix amt="35000"/>
          </a:blip>
          <a:srcRect t="9491"/>
          <a:stretch/>
        </p:blipFill>
        <p:spPr>
          <a:xfrm>
            <a:off x="-11117" y="650929"/>
            <a:ext cx="9155117" cy="6207072"/>
          </a:xfrm>
          <a:prstGeom prst="rect">
            <a:avLst/>
          </a:prstGeom>
        </p:spPr>
      </p:pic>
      <p:sp>
        <p:nvSpPr>
          <p:cNvPr id="6" name="CasellaDiTesto 5">
            <a:extLst>
              <a:ext uri="{FF2B5EF4-FFF2-40B4-BE49-F238E27FC236}">
                <a16:creationId xmlns:a16="http://schemas.microsoft.com/office/drawing/2014/main" id="{D3FD1742-8A8E-BE4E-9212-0FD2BC8FCCB5}"/>
              </a:ext>
            </a:extLst>
          </p:cNvPr>
          <p:cNvSpPr txBox="1"/>
          <p:nvPr/>
        </p:nvSpPr>
        <p:spPr>
          <a:xfrm>
            <a:off x="5297214" y="181303"/>
            <a:ext cx="3263462" cy="646331"/>
          </a:xfrm>
          <a:prstGeom prst="rect">
            <a:avLst/>
          </a:prstGeom>
          <a:noFill/>
        </p:spPr>
        <p:txBody>
          <a:bodyPr wrap="square" rtlCol="0">
            <a:spAutoFit/>
          </a:bodyPr>
          <a:lstStyle/>
          <a:p>
            <a:r>
              <a:rPr lang="en-GB" b="1" dirty="0"/>
              <a:t>Concerted Action on Buildings </a:t>
            </a:r>
            <a:endParaRPr lang="it-IT" sz="2800" b="1" dirty="0">
              <a:solidFill>
                <a:schemeClr val="bg1"/>
              </a:solidFill>
              <a:latin typeface="Arial Rounded MT Bold" panose="020F0704030504030204" pitchFamily="34" charset="0"/>
            </a:endParaRPr>
          </a:p>
          <a:p>
            <a:endParaRPr lang="it-IT" dirty="0"/>
          </a:p>
        </p:txBody>
      </p:sp>
      <p:sp>
        <p:nvSpPr>
          <p:cNvPr id="9" name="Rettangolo 1">
            <a:extLst>
              <a:ext uri="{FF2B5EF4-FFF2-40B4-BE49-F238E27FC236}">
                <a16:creationId xmlns:a16="http://schemas.microsoft.com/office/drawing/2014/main" id="{428753F6-4747-4085-92A4-CE2EE0464478}"/>
              </a:ext>
            </a:extLst>
          </p:cNvPr>
          <p:cNvSpPr/>
          <p:nvPr/>
        </p:nvSpPr>
        <p:spPr>
          <a:xfrm>
            <a:off x="1669064" y="1167717"/>
            <a:ext cx="6977576" cy="646331"/>
          </a:xfrm>
          <a:prstGeom prst="rect">
            <a:avLst/>
          </a:prstGeom>
        </p:spPr>
        <p:txBody>
          <a:bodyPr wrap="square">
            <a:spAutoFit/>
          </a:bodyPr>
          <a:lstStyle/>
          <a:p>
            <a:r>
              <a:rPr lang="fr-FR" b="1" dirty="0" err="1"/>
              <a:t>GRASSMed</a:t>
            </a:r>
            <a:r>
              <a:rPr lang="fr-FR" b="1" dirty="0"/>
              <a:t> : A </a:t>
            </a:r>
            <a:r>
              <a:rPr lang="fr-FR" b="1" dirty="0" err="1"/>
              <a:t>regional</a:t>
            </a:r>
            <a:r>
              <a:rPr lang="fr-FR" b="1" dirty="0"/>
              <a:t> Green Building Label</a:t>
            </a:r>
          </a:p>
          <a:p>
            <a:endParaRPr lang="fr-FR" dirty="0"/>
          </a:p>
        </p:txBody>
      </p:sp>
      <p:pic>
        <p:nvPicPr>
          <p:cNvPr id="7" name="Picture 9">
            <a:extLst>
              <a:ext uri="{FF2B5EF4-FFF2-40B4-BE49-F238E27FC236}">
                <a16:creationId xmlns:a16="http://schemas.microsoft.com/office/drawing/2014/main" id="{92F54FC2-CD28-4E5E-9813-822D0EAF2FB8}"/>
              </a:ext>
            </a:extLst>
          </p:cNvPr>
          <p:cNvPicPr>
            <a:picLocks noChangeAspect="1"/>
          </p:cNvPicPr>
          <p:nvPr/>
        </p:nvPicPr>
        <p:blipFill>
          <a:blip r:embed="rId3" cstate="print"/>
          <a:stretch>
            <a:fillRect/>
          </a:stretch>
        </p:blipFill>
        <p:spPr>
          <a:xfrm>
            <a:off x="1637906" y="1810594"/>
            <a:ext cx="5467350" cy="4419600"/>
          </a:xfrm>
          <a:prstGeom prst="rect">
            <a:avLst/>
          </a:prstGeom>
        </p:spPr>
      </p:pic>
      <p:pic>
        <p:nvPicPr>
          <p:cNvPr id="8" name="Picture 18">
            <a:extLst>
              <a:ext uri="{FF2B5EF4-FFF2-40B4-BE49-F238E27FC236}">
                <a16:creationId xmlns:a16="http://schemas.microsoft.com/office/drawing/2014/main" id="{7C76AE95-7F94-41F5-B60F-96E35E779F4F}"/>
              </a:ext>
            </a:extLst>
          </p:cNvPr>
          <p:cNvPicPr>
            <a:picLocks noChangeAspect="1"/>
          </p:cNvPicPr>
          <p:nvPr/>
        </p:nvPicPr>
        <p:blipFill>
          <a:blip r:embed="rId4" cstate="print"/>
          <a:stretch>
            <a:fillRect/>
          </a:stretch>
        </p:blipFill>
        <p:spPr>
          <a:xfrm>
            <a:off x="1050741" y="1814048"/>
            <a:ext cx="7042517" cy="4572000"/>
          </a:xfrm>
          <a:prstGeom prst="rect">
            <a:avLst/>
          </a:prstGeom>
        </p:spPr>
      </p:pic>
    </p:spTree>
    <p:extLst>
      <p:ext uri="{BB962C8B-B14F-4D97-AF65-F5344CB8AC3E}">
        <p14:creationId xmlns:p14="http://schemas.microsoft.com/office/powerpoint/2010/main" val="317290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E4F4E8-0D6B-DD45-AA82-E6A3F96940E7}"/>
              </a:ext>
            </a:extLst>
          </p:cNvPr>
          <p:cNvPicPr>
            <a:picLocks noChangeAspect="1"/>
          </p:cNvPicPr>
          <p:nvPr/>
        </p:nvPicPr>
        <p:blipFill rotWithShape="1">
          <a:blip r:embed="rId2">
            <a:alphaModFix amt="35000"/>
          </a:blip>
          <a:srcRect t="9491"/>
          <a:stretch/>
        </p:blipFill>
        <p:spPr>
          <a:xfrm>
            <a:off x="-11117" y="650929"/>
            <a:ext cx="9155117" cy="6207072"/>
          </a:xfrm>
          <a:prstGeom prst="rect">
            <a:avLst/>
          </a:prstGeom>
        </p:spPr>
      </p:pic>
      <p:sp>
        <p:nvSpPr>
          <p:cNvPr id="6" name="CasellaDiTesto 5">
            <a:extLst>
              <a:ext uri="{FF2B5EF4-FFF2-40B4-BE49-F238E27FC236}">
                <a16:creationId xmlns:a16="http://schemas.microsoft.com/office/drawing/2014/main" id="{D3FD1742-8A8E-BE4E-9212-0FD2BC8FCCB5}"/>
              </a:ext>
            </a:extLst>
          </p:cNvPr>
          <p:cNvSpPr txBox="1"/>
          <p:nvPr/>
        </p:nvSpPr>
        <p:spPr>
          <a:xfrm>
            <a:off x="5297214" y="181303"/>
            <a:ext cx="3263462" cy="646331"/>
          </a:xfrm>
          <a:prstGeom prst="rect">
            <a:avLst/>
          </a:prstGeom>
          <a:noFill/>
        </p:spPr>
        <p:txBody>
          <a:bodyPr wrap="square" rtlCol="0">
            <a:spAutoFit/>
          </a:bodyPr>
          <a:lstStyle/>
          <a:p>
            <a:r>
              <a:rPr lang="en-GB" b="1" dirty="0"/>
              <a:t>Concerted Action on Buildings </a:t>
            </a:r>
            <a:endParaRPr lang="it-IT" sz="2800" b="1" dirty="0">
              <a:solidFill>
                <a:schemeClr val="bg1"/>
              </a:solidFill>
              <a:latin typeface="Arial Rounded MT Bold" panose="020F0704030504030204" pitchFamily="34" charset="0"/>
            </a:endParaRPr>
          </a:p>
          <a:p>
            <a:endParaRPr lang="it-IT" dirty="0"/>
          </a:p>
        </p:txBody>
      </p:sp>
      <p:sp>
        <p:nvSpPr>
          <p:cNvPr id="9" name="Rettangolo 1">
            <a:extLst>
              <a:ext uri="{FF2B5EF4-FFF2-40B4-BE49-F238E27FC236}">
                <a16:creationId xmlns:a16="http://schemas.microsoft.com/office/drawing/2014/main" id="{428753F6-4747-4085-92A4-CE2EE0464478}"/>
              </a:ext>
            </a:extLst>
          </p:cNvPr>
          <p:cNvSpPr/>
          <p:nvPr/>
        </p:nvSpPr>
        <p:spPr>
          <a:xfrm>
            <a:off x="1669064" y="1167717"/>
            <a:ext cx="6977576" cy="646331"/>
          </a:xfrm>
          <a:prstGeom prst="rect">
            <a:avLst/>
          </a:prstGeom>
        </p:spPr>
        <p:txBody>
          <a:bodyPr wrap="square">
            <a:spAutoFit/>
          </a:bodyPr>
          <a:lstStyle/>
          <a:p>
            <a:r>
              <a:rPr lang="fr-FR" b="1" dirty="0" err="1"/>
              <a:t>GRASSMed</a:t>
            </a:r>
            <a:r>
              <a:rPr lang="fr-FR" b="1" dirty="0"/>
              <a:t> : A </a:t>
            </a:r>
            <a:r>
              <a:rPr lang="fr-FR" b="1" dirty="0" err="1"/>
              <a:t>regional</a:t>
            </a:r>
            <a:r>
              <a:rPr lang="fr-FR" b="1" dirty="0"/>
              <a:t> Green Building Label</a:t>
            </a:r>
          </a:p>
          <a:p>
            <a:endParaRPr lang="fr-FR" dirty="0"/>
          </a:p>
        </p:txBody>
      </p:sp>
      <p:pic>
        <p:nvPicPr>
          <p:cNvPr id="2" name="Image 1">
            <a:extLst>
              <a:ext uri="{FF2B5EF4-FFF2-40B4-BE49-F238E27FC236}">
                <a16:creationId xmlns:a16="http://schemas.microsoft.com/office/drawing/2014/main" id="{D651090B-B670-4455-B4E2-E83D4416D2F7}"/>
              </a:ext>
            </a:extLst>
          </p:cNvPr>
          <p:cNvPicPr>
            <a:picLocks noChangeAspect="1"/>
          </p:cNvPicPr>
          <p:nvPr/>
        </p:nvPicPr>
        <p:blipFill>
          <a:blip r:embed="rId3"/>
          <a:stretch>
            <a:fillRect/>
          </a:stretch>
        </p:blipFill>
        <p:spPr>
          <a:xfrm>
            <a:off x="1171704" y="751881"/>
            <a:ext cx="6998815" cy="5767316"/>
          </a:xfrm>
          <a:prstGeom prst="rect">
            <a:avLst/>
          </a:prstGeom>
        </p:spPr>
      </p:pic>
      <p:pic>
        <p:nvPicPr>
          <p:cNvPr id="8" name="Picture 7">
            <a:extLst>
              <a:ext uri="{FF2B5EF4-FFF2-40B4-BE49-F238E27FC236}">
                <a16:creationId xmlns:a16="http://schemas.microsoft.com/office/drawing/2014/main" id="{7BEFE432-B030-4A87-9E0F-F8A8BC5DB124}"/>
              </a:ext>
            </a:extLst>
          </p:cNvPr>
          <p:cNvPicPr>
            <a:picLocks noChangeAspect="1"/>
          </p:cNvPicPr>
          <p:nvPr/>
        </p:nvPicPr>
        <p:blipFill>
          <a:blip r:embed="rId4" cstate="print"/>
          <a:stretch>
            <a:fillRect/>
          </a:stretch>
        </p:blipFill>
        <p:spPr>
          <a:xfrm>
            <a:off x="1171704" y="2229884"/>
            <a:ext cx="6032919" cy="3853284"/>
          </a:xfrm>
          <a:prstGeom prst="rect">
            <a:avLst/>
          </a:prstGeom>
        </p:spPr>
      </p:pic>
    </p:spTree>
    <p:extLst>
      <p:ext uri="{BB962C8B-B14F-4D97-AF65-F5344CB8AC3E}">
        <p14:creationId xmlns:p14="http://schemas.microsoft.com/office/powerpoint/2010/main" val="113620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E4F4E8-0D6B-DD45-AA82-E6A3F96940E7}"/>
              </a:ext>
            </a:extLst>
          </p:cNvPr>
          <p:cNvPicPr>
            <a:picLocks noChangeAspect="1"/>
          </p:cNvPicPr>
          <p:nvPr/>
        </p:nvPicPr>
        <p:blipFill rotWithShape="1">
          <a:blip r:embed="rId3">
            <a:alphaModFix amt="35000"/>
          </a:blip>
          <a:srcRect t="9491"/>
          <a:stretch/>
        </p:blipFill>
        <p:spPr>
          <a:xfrm>
            <a:off x="0" y="650929"/>
            <a:ext cx="9155117" cy="6207072"/>
          </a:xfrm>
          <a:prstGeom prst="rect">
            <a:avLst/>
          </a:prstGeom>
        </p:spPr>
      </p:pic>
      <p:sp>
        <p:nvSpPr>
          <p:cNvPr id="6" name="CasellaDiTesto 5">
            <a:extLst>
              <a:ext uri="{FF2B5EF4-FFF2-40B4-BE49-F238E27FC236}">
                <a16:creationId xmlns:a16="http://schemas.microsoft.com/office/drawing/2014/main" id="{D3FD1742-8A8E-BE4E-9212-0FD2BC8FCCB5}"/>
              </a:ext>
            </a:extLst>
          </p:cNvPr>
          <p:cNvSpPr txBox="1"/>
          <p:nvPr/>
        </p:nvSpPr>
        <p:spPr>
          <a:xfrm>
            <a:off x="5297214" y="181303"/>
            <a:ext cx="3263462" cy="646331"/>
          </a:xfrm>
          <a:prstGeom prst="rect">
            <a:avLst/>
          </a:prstGeom>
          <a:noFill/>
        </p:spPr>
        <p:txBody>
          <a:bodyPr wrap="square" rtlCol="0">
            <a:spAutoFit/>
          </a:bodyPr>
          <a:lstStyle/>
          <a:p>
            <a:r>
              <a:rPr lang="en-GB" b="1" dirty="0"/>
              <a:t>Concerted Action on Buildings </a:t>
            </a:r>
            <a:endParaRPr lang="it-IT" sz="2800" b="1" dirty="0">
              <a:solidFill>
                <a:schemeClr val="bg1"/>
              </a:solidFill>
              <a:latin typeface="Arial Rounded MT Bold" panose="020F0704030504030204" pitchFamily="34" charset="0"/>
            </a:endParaRPr>
          </a:p>
          <a:p>
            <a:endParaRPr lang="it-IT" dirty="0"/>
          </a:p>
        </p:txBody>
      </p:sp>
      <p:sp>
        <p:nvSpPr>
          <p:cNvPr id="7" name="Rettangolo 1">
            <a:extLst>
              <a:ext uri="{FF2B5EF4-FFF2-40B4-BE49-F238E27FC236}">
                <a16:creationId xmlns:a16="http://schemas.microsoft.com/office/drawing/2014/main" id="{830D1B39-7B26-4971-9609-F5725D777B7D}"/>
              </a:ext>
            </a:extLst>
          </p:cNvPr>
          <p:cNvSpPr/>
          <p:nvPr/>
        </p:nvSpPr>
        <p:spPr>
          <a:xfrm>
            <a:off x="1359138" y="1036249"/>
            <a:ext cx="6425723" cy="5355312"/>
          </a:xfrm>
          <a:prstGeom prst="rect">
            <a:avLst/>
          </a:prstGeom>
        </p:spPr>
        <p:txBody>
          <a:bodyPr wrap="square">
            <a:spAutoFit/>
          </a:bodyPr>
          <a:lstStyle/>
          <a:p>
            <a:r>
              <a:rPr lang="fr-FR" b="1" dirty="0"/>
              <a:t>But </a:t>
            </a:r>
            <a:r>
              <a:rPr lang="fr-FR" b="1" dirty="0" err="1"/>
              <a:t>why</a:t>
            </a:r>
            <a:r>
              <a:rPr lang="fr-FR" b="1" dirty="0"/>
              <a:t> </a:t>
            </a:r>
            <a:r>
              <a:rPr lang="fr-FR" b="1" dirty="0" err="1"/>
              <a:t>GRASSMed</a:t>
            </a:r>
            <a:r>
              <a:rPr lang="fr-FR" b="1" dirty="0"/>
              <a:t> ?</a:t>
            </a:r>
          </a:p>
          <a:p>
            <a:endParaRPr lang="fr-FR" dirty="0"/>
          </a:p>
          <a:p>
            <a:pPr marL="342900" indent="-342900">
              <a:buFont typeface="Arial" panose="020B0604020202020204" pitchFamily="34" charset="0"/>
              <a:buChar char="•"/>
            </a:pPr>
            <a:r>
              <a:rPr lang="en-US" dirty="0">
                <a:latin typeface="ProximaNova-Regular"/>
                <a:cs typeface="Arial"/>
              </a:rPr>
              <a:t>International Building Certification labels (LEED, BREEAM) have been developed for western countries, where EE and RE industries and markets are more advanced, thus making the </a:t>
            </a:r>
            <a:r>
              <a:rPr lang="en-US" b="1" dirty="0">
                <a:latin typeface="ProximaNova-Regular"/>
                <a:cs typeface="Arial"/>
              </a:rPr>
              <a:t>standards often unreachable. </a:t>
            </a:r>
          </a:p>
          <a:p>
            <a:pPr marL="342900" indent="-342900">
              <a:buFont typeface="Arial" panose="020B0604020202020204" pitchFamily="34" charset="0"/>
              <a:buChar char="•"/>
            </a:pPr>
            <a:r>
              <a:rPr lang="en-US" b="1" dirty="0">
                <a:latin typeface="ProximaNova-Regular"/>
                <a:cs typeface="Arial"/>
              </a:rPr>
              <a:t>Certification</a:t>
            </a:r>
            <a:r>
              <a:rPr lang="en-US" dirty="0">
                <a:latin typeface="ProximaNova-Regular"/>
                <a:cs typeface="Arial"/>
              </a:rPr>
              <a:t> </a:t>
            </a:r>
            <a:r>
              <a:rPr lang="en-US" b="1" dirty="0">
                <a:latin typeface="ProximaNova-Regular"/>
                <a:cs typeface="Arial"/>
              </a:rPr>
              <a:t>processes </a:t>
            </a:r>
            <a:r>
              <a:rPr lang="en-US" dirty="0">
                <a:latin typeface="ProximaNova-Regular"/>
                <a:cs typeface="Arial"/>
              </a:rPr>
              <a:t>and </a:t>
            </a:r>
            <a:r>
              <a:rPr lang="en-US" b="1" dirty="0">
                <a:latin typeface="ProximaNova-Regular"/>
                <a:cs typeface="Arial"/>
              </a:rPr>
              <a:t>fees can be daunting </a:t>
            </a:r>
            <a:r>
              <a:rPr lang="en-US" dirty="0">
                <a:latin typeface="ProximaNova-Regular"/>
                <a:cs typeface="Arial"/>
              </a:rPr>
              <a:t>to</a:t>
            </a:r>
            <a:r>
              <a:rPr lang="en-US" b="1" dirty="0">
                <a:latin typeface="ProximaNova-Regular"/>
                <a:cs typeface="Arial"/>
              </a:rPr>
              <a:t> </a:t>
            </a:r>
            <a:r>
              <a:rPr lang="en-US" dirty="0">
                <a:latin typeface="ProximaNova-Regular"/>
                <a:cs typeface="Arial"/>
              </a:rPr>
              <a:t>applicants. </a:t>
            </a:r>
          </a:p>
          <a:p>
            <a:endParaRPr lang="en-US" dirty="0">
              <a:latin typeface="ProximaNova-Regular"/>
              <a:cs typeface="Arial"/>
            </a:endParaRPr>
          </a:p>
          <a:p>
            <a:r>
              <a:rPr lang="en-US" dirty="0" err="1">
                <a:solidFill>
                  <a:schemeClr val="accent6">
                    <a:lumMod val="50000"/>
                  </a:schemeClr>
                </a:solidFill>
                <a:latin typeface="ProximaNova-Regular"/>
                <a:cs typeface="Arial"/>
              </a:rPr>
              <a:t>GrassMed</a:t>
            </a:r>
            <a:r>
              <a:rPr lang="en-US" dirty="0">
                <a:solidFill>
                  <a:schemeClr val="accent6">
                    <a:lumMod val="50000"/>
                  </a:schemeClr>
                </a:solidFill>
                <a:latin typeface="ProximaNova-Regular"/>
                <a:cs typeface="Arial"/>
              </a:rPr>
              <a:t> is to be </a:t>
            </a:r>
            <a:r>
              <a:rPr lang="en-US" b="1" dirty="0">
                <a:solidFill>
                  <a:schemeClr val="accent6">
                    <a:lumMod val="50000"/>
                  </a:schemeClr>
                </a:solidFill>
                <a:latin typeface="ProximaNova-Regular"/>
                <a:cs typeface="Arial"/>
              </a:rPr>
              <a:t>tailored from the reality of local green building markets</a:t>
            </a:r>
            <a:r>
              <a:rPr lang="en-US" dirty="0">
                <a:solidFill>
                  <a:schemeClr val="accent6">
                    <a:lumMod val="50000"/>
                  </a:schemeClr>
                </a:solidFill>
                <a:latin typeface="ProximaNova-Regular"/>
                <a:cs typeface="Arial"/>
              </a:rPr>
              <a:t>, and is intended to </a:t>
            </a:r>
            <a:r>
              <a:rPr lang="en-US" b="1" dirty="0">
                <a:solidFill>
                  <a:schemeClr val="accent6">
                    <a:lumMod val="50000"/>
                  </a:schemeClr>
                </a:solidFill>
                <a:latin typeface="ProximaNova-Regular"/>
                <a:cs typeface="Arial"/>
              </a:rPr>
              <a:t>evolve with these markets</a:t>
            </a:r>
          </a:p>
          <a:p>
            <a:endParaRPr lang="en-US" dirty="0">
              <a:latin typeface="ProximaNova-Regular"/>
              <a:cs typeface="Arial"/>
            </a:endParaRPr>
          </a:p>
          <a:p>
            <a:pPr marL="342900" indent="-342900">
              <a:buFont typeface="Arial" panose="020B0604020202020204" pitchFamily="34" charset="0"/>
              <a:buChar char="•"/>
            </a:pPr>
            <a:r>
              <a:rPr lang="en-US" dirty="0">
                <a:latin typeface="ProximaNova-Regular"/>
                <a:cs typeface="Arial"/>
              </a:rPr>
              <a:t>The platform offers a set of </a:t>
            </a:r>
            <a:r>
              <a:rPr lang="en-US" b="1" dirty="0">
                <a:latin typeface="ProximaNova-Regular"/>
                <a:cs typeface="Arial"/>
              </a:rPr>
              <a:t>useful tools </a:t>
            </a:r>
            <a:r>
              <a:rPr lang="en-US" dirty="0">
                <a:latin typeface="ProximaNova-Regular"/>
                <a:cs typeface="Arial"/>
              </a:rPr>
              <a:t>for construction </a:t>
            </a:r>
            <a:r>
              <a:rPr lang="en-US" b="1" dirty="0">
                <a:latin typeface="ProximaNova-Regular"/>
                <a:cs typeface="Arial"/>
              </a:rPr>
              <a:t>professionals and students </a:t>
            </a:r>
            <a:r>
              <a:rPr lang="en-US" dirty="0">
                <a:latin typeface="ProximaNova-Regular"/>
                <a:cs typeface="Arial"/>
              </a:rPr>
              <a:t>alike, allowing them to </a:t>
            </a:r>
            <a:r>
              <a:rPr lang="en-US" b="1" dirty="0">
                <a:latin typeface="ProximaNova-Regular"/>
                <a:cs typeface="Arial"/>
              </a:rPr>
              <a:t>test their design </a:t>
            </a:r>
            <a:r>
              <a:rPr lang="en-US" dirty="0">
                <a:latin typeface="ProximaNova-Regular"/>
                <a:cs typeface="Arial"/>
              </a:rPr>
              <a:t>while </a:t>
            </a:r>
            <a:r>
              <a:rPr lang="en-US" b="1" dirty="0">
                <a:solidFill>
                  <a:schemeClr val="accent6">
                    <a:lumMod val="50000"/>
                  </a:schemeClr>
                </a:solidFill>
                <a:latin typeface="ProximaNova-Regular"/>
                <a:cs typeface="Arial"/>
              </a:rPr>
              <a:t>taking into consideration national building codes and/or labels for each participating country.</a:t>
            </a:r>
          </a:p>
          <a:p>
            <a:endParaRPr lang="en-US" dirty="0">
              <a:latin typeface="ProximaNova-Regular"/>
              <a:cs typeface="Arial"/>
            </a:endParaRPr>
          </a:p>
          <a:p>
            <a:pPr marL="342900" indent="-342900">
              <a:buFont typeface="Arial" panose="020B0604020202020204" pitchFamily="34" charset="0"/>
              <a:buChar char="•"/>
            </a:pPr>
            <a:r>
              <a:rPr lang="en-US" dirty="0">
                <a:latin typeface="ProximaNova-Regular"/>
                <a:cs typeface="Arial"/>
              </a:rPr>
              <a:t>Overall, it’s a </a:t>
            </a:r>
            <a:r>
              <a:rPr lang="en-US" b="1" dirty="0">
                <a:latin typeface="ProximaNova-Regular"/>
                <a:cs typeface="Arial"/>
              </a:rPr>
              <a:t>powerful mean to get familiar with energy efficiency and sustainability.</a:t>
            </a:r>
            <a:r>
              <a:rPr lang="en-US" dirty="0">
                <a:latin typeface="ProximaNova-Regular"/>
                <a:cs typeface="Arial"/>
              </a:rPr>
              <a:t> </a:t>
            </a:r>
          </a:p>
          <a:p>
            <a:endParaRPr lang="en-US" dirty="0">
              <a:latin typeface="ProximaNova-Regular"/>
              <a:cs typeface="Arial"/>
            </a:endParaRPr>
          </a:p>
        </p:txBody>
      </p:sp>
    </p:spTree>
    <p:extLst>
      <p:ext uri="{BB962C8B-B14F-4D97-AF65-F5344CB8AC3E}">
        <p14:creationId xmlns:p14="http://schemas.microsoft.com/office/powerpoint/2010/main" val="340146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E4F4E8-0D6B-DD45-AA82-E6A3F96940E7}"/>
              </a:ext>
            </a:extLst>
          </p:cNvPr>
          <p:cNvPicPr>
            <a:picLocks noChangeAspect="1"/>
          </p:cNvPicPr>
          <p:nvPr/>
        </p:nvPicPr>
        <p:blipFill rotWithShape="1">
          <a:blip r:embed="rId3">
            <a:alphaModFix amt="35000"/>
          </a:blip>
          <a:srcRect t="9491"/>
          <a:stretch/>
        </p:blipFill>
        <p:spPr>
          <a:xfrm>
            <a:off x="0" y="650929"/>
            <a:ext cx="9155117" cy="6207072"/>
          </a:xfrm>
          <a:prstGeom prst="rect">
            <a:avLst/>
          </a:prstGeom>
        </p:spPr>
      </p:pic>
      <p:sp>
        <p:nvSpPr>
          <p:cNvPr id="6" name="CasellaDiTesto 5">
            <a:extLst>
              <a:ext uri="{FF2B5EF4-FFF2-40B4-BE49-F238E27FC236}">
                <a16:creationId xmlns:a16="http://schemas.microsoft.com/office/drawing/2014/main" id="{D3FD1742-8A8E-BE4E-9212-0FD2BC8FCCB5}"/>
              </a:ext>
            </a:extLst>
          </p:cNvPr>
          <p:cNvSpPr txBox="1"/>
          <p:nvPr/>
        </p:nvSpPr>
        <p:spPr>
          <a:xfrm>
            <a:off x="5297214" y="181303"/>
            <a:ext cx="3263462" cy="646331"/>
          </a:xfrm>
          <a:prstGeom prst="rect">
            <a:avLst/>
          </a:prstGeom>
          <a:noFill/>
        </p:spPr>
        <p:txBody>
          <a:bodyPr wrap="square" rtlCol="0">
            <a:spAutoFit/>
          </a:bodyPr>
          <a:lstStyle/>
          <a:p>
            <a:r>
              <a:rPr lang="en-GB" b="1" dirty="0"/>
              <a:t>Concerted Action on Buildings </a:t>
            </a:r>
            <a:endParaRPr lang="it-IT" sz="2800" b="1" dirty="0">
              <a:solidFill>
                <a:schemeClr val="bg1"/>
              </a:solidFill>
              <a:latin typeface="Arial Rounded MT Bold" panose="020F0704030504030204" pitchFamily="34" charset="0"/>
            </a:endParaRPr>
          </a:p>
          <a:p>
            <a:endParaRPr lang="it-IT" dirty="0"/>
          </a:p>
        </p:txBody>
      </p:sp>
      <p:sp>
        <p:nvSpPr>
          <p:cNvPr id="7" name="Rettangolo 1">
            <a:extLst>
              <a:ext uri="{FF2B5EF4-FFF2-40B4-BE49-F238E27FC236}">
                <a16:creationId xmlns:a16="http://schemas.microsoft.com/office/drawing/2014/main" id="{830D1B39-7B26-4971-9609-F5725D777B7D}"/>
              </a:ext>
            </a:extLst>
          </p:cNvPr>
          <p:cNvSpPr/>
          <p:nvPr/>
        </p:nvSpPr>
        <p:spPr>
          <a:xfrm>
            <a:off x="1359138" y="1036249"/>
            <a:ext cx="6425723" cy="3970318"/>
          </a:xfrm>
          <a:prstGeom prst="rect">
            <a:avLst/>
          </a:prstGeom>
        </p:spPr>
        <p:txBody>
          <a:bodyPr wrap="square">
            <a:spAutoFit/>
          </a:bodyPr>
          <a:lstStyle/>
          <a:p>
            <a:r>
              <a:rPr lang="en-US" b="1" dirty="0"/>
              <a:t>The lack of a regulatory framework and financial schemes supporting EE measures in SMCs, or their lack of implementation can hinder any labelling efforts.</a:t>
            </a:r>
          </a:p>
          <a:p>
            <a:endParaRPr lang="en-US" b="1" dirty="0"/>
          </a:p>
          <a:p>
            <a:r>
              <a:rPr lang="en-US" b="1" dirty="0">
                <a:solidFill>
                  <a:srgbClr val="FF0000"/>
                </a:solidFill>
              </a:rPr>
              <a:t>ALMEE</a:t>
            </a:r>
            <a:r>
              <a:rPr lang="en-US" b="1" dirty="0">
                <a:solidFill>
                  <a:schemeClr val="accent1"/>
                </a:solidFill>
              </a:rPr>
              <a:t> </a:t>
            </a:r>
            <a:r>
              <a:rPr lang="en-US" b="1" dirty="0"/>
              <a:t>Actions</a:t>
            </a:r>
            <a:r>
              <a:rPr lang="en-US" b="1" dirty="0">
                <a:solidFill>
                  <a:schemeClr val="accent1"/>
                </a:solidFill>
              </a:rPr>
              <a:t> </a:t>
            </a:r>
            <a:r>
              <a:rPr lang="en-US" b="1" dirty="0"/>
              <a:t>in Lebanon </a:t>
            </a:r>
            <a:r>
              <a:rPr lang="en-US" b="1" dirty="0">
                <a:solidFill>
                  <a:schemeClr val="accent1"/>
                </a:solidFill>
              </a:rPr>
              <a:t>: </a:t>
            </a:r>
          </a:p>
          <a:p>
            <a:endParaRPr lang="en-US" b="1" dirty="0">
              <a:solidFill>
                <a:schemeClr val="accent1"/>
              </a:solidFill>
            </a:endParaRPr>
          </a:p>
          <a:p>
            <a:pPr marL="342900" indent="-342900">
              <a:buFont typeface="Arial" panose="020B0604020202020204" pitchFamily="34" charset="0"/>
              <a:buChar char="•"/>
            </a:pPr>
            <a:r>
              <a:rPr lang="en-US" b="1" dirty="0">
                <a:solidFill>
                  <a:srgbClr val="202124"/>
                </a:solidFill>
                <a:latin typeface="Google Sans"/>
              </a:rPr>
              <a:t>Top down approach </a:t>
            </a:r>
            <a:r>
              <a:rPr lang="en-US" dirty="0">
                <a:solidFill>
                  <a:srgbClr val="202124"/>
                </a:solidFill>
                <a:latin typeface="Google Sans"/>
              </a:rPr>
              <a:t>: Development of Regulatory and Fiscal Instruments for Green Buildings</a:t>
            </a:r>
            <a:r>
              <a:rPr lang="en-US" b="1" dirty="0">
                <a:latin typeface="ProximaNova-Regular"/>
                <a:cs typeface="Arial"/>
              </a:rPr>
              <a:t> </a:t>
            </a:r>
            <a:r>
              <a:rPr lang="en-US" dirty="0">
                <a:latin typeface="ProximaNova-Regular"/>
                <a:cs typeface="Arial"/>
              </a:rPr>
              <a:t>in collaboration with </a:t>
            </a:r>
            <a:r>
              <a:rPr lang="en-US" b="1" dirty="0">
                <a:solidFill>
                  <a:schemeClr val="accent1"/>
                </a:solidFill>
                <a:latin typeface="ProximaNova-Regular"/>
                <a:cs typeface="Arial"/>
              </a:rPr>
              <a:t>LGBC/CEDRO</a:t>
            </a:r>
          </a:p>
          <a:p>
            <a:pPr lvl="4"/>
            <a:r>
              <a:rPr lang="en-US" b="1" dirty="0">
                <a:solidFill>
                  <a:schemeClr val="accent1"/>
                </a:solidFill>
                <a:latin typeface="ProximaNova-Regular"/>
                <a:cs typeface="Arial"/>
              </a:rPr>
              <a:t>OUTPUT  : A draft Law to be submitted to the Parliament</a:t>
            </a:r>
          </a:p>
          <a:p>
            <a:endParaRPr lang="en-US" dirty="0">
              <a:latin typeface="ProximaNova-Regular"/>
              <a:cs typeface="Arial"/>
            </a:endParaRPr>
          </a:p>
          <a:p>
            <a:endParaRPr lang="en-US" dirty="0">
              <a:latin typeface="ProximaNova-Regular"/>
              <a:cs typeface="Arial"/>
            </a:endParaRPr>
          </a:p>
          <a:p>
            <a:pPr marL="342900" indent="-342900">
              <a:buFont typeface="Arial" panose="020B0604020202020204" pitchFamily="34" charset="0"/>
              <a:buChar char="•"/>
            </a:pPr>
            <a:r>
              <a:rPr lang="en-US" b="1" dirty="0">
                <a:latin typeface="ProximaNova-Regular"/>
                <a:cs typeface="Arial"/>
              </a:rPr>
              <a:t>Bottom Up approach </a:t>
            </a:r>
            <a:r>
              <a:rPr lang="en-US" dirty="0">
                <a:latin typeface="ProximaNova-Regular"/>
                <a:cs typeface="Arial"/>
              </a:rPr>
              <a:t>: The Municipality of </a:t>
            </a:r>
            <a:r>
              <a:rPr lang="en-US" dirty="0" err="1">
                <a:latin typeface="ProximaNova-Regular"/>
                <a:cs typeface="Arial"/>
              </a:rPr>
              <a:t>Baakline</a:t>
            </a:r>
            <a:r>
              <a:rPr lang="en-US" dirty="0">
                <a:latin typeface="ProximaNova-Regular"/>
                <a:cs typeface="Arial"/>
              </a:rPr>
              <a:t> Case</a:t>
            </a:r>
          </a:p>
        </p:txBody>
      </p:sp>
    </p:spTree>
    <p:extLst>
      <p:ext uri="{BB962C8B-B14F-4D97-AF65-F5344CB8AC3E}">
        <p14:creationId xmlns:p14="http://schemas.microsoft.com/office/powerpoint/2010/main" val="262789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E4F4E8-0D6B-DD45-AA82-E6A3F96940E7}"/>
              </a:ext>
            </a:extLst>
          </p:cNvPr>
          <p:cNvPicPr>
            <a:picLocks noChangeAspect="1"/>
          </p:cNvPicPr>
          <p:nvPr/>
        </p:nvPicPr>
        <p:blipFill rotWithShape="1">
          <a:blip r:embed="rId3">
            <a:alphaModFix amt="35000"/>
          </a:blip>
          <a:srcRect t="9491"/>
          <a:stretch/>
        </p:blipFill>
        <p:spPr>
          <a:xfrm>
            <a:off x="0" y="650929"/>
            <a:ext cx="9155117" cy="6207072"/>
          </a:xfrm>
          <a:prstGeom prst="rect">
            <a:avLst/>
          </a:prstGeom>
        </p:spPr>
      </p:pic>
      <p:sp>
        <p:nvSpPr>
          <p:cNvPr id="6" name="CasellaDiTesto 5">
            <a:extLst>
              <a:ext uri="{FF2B5EF4-FFF2-40B4-BE49-F238E27FC236}">
                <a16:creationId xmlns:a16="http://schemas.microsoft.com/office/drawing/2014/main" id="{D3FD1742-8A8E-BE4E-9212-0FD2BC8FCCB5}"/>
              </a:ext>
            </a:extLst>
          </p:cNvPr>
          <p:cNvSpPr txBox="1"/>
          <p:nvPr/>
        </p:nvSpPr>
        <p:spPr>
          <a:xfrm>
            <a:off x="5297214" y="181303"/>
            <a:ext cx="3263462" cy="646331"/>
          </a:xfrm>
          <a:prstGeom prst="rect">
            <a:avLst/>
          </a:prstGeom>
          <a:noFill/>
        </p:spPr>
        <p:txBody>
          <a:bodyPr wrap="square" rtlCol="0">
            <a:spAutoFit/>
          </a:bodyPr>
          <a:lstStyle/>
          <a:p>
            <a:r>
              <a:rPr lang="en-GB" b="1" dirty="0"/>
              <a:t>Concerted Action on Buildings </a:t>
            </a:r>
            <a:endParaRPr lang="it-IT" sz="2800" b="1" dirty="0">
              <a:solidFill>
                <a:schemeClr val="bg1"/>
              </a:solidFill>
              <a:latin typeface="Arial Rounded MT Bold" panose="020F0704030504030204" pitchFamily="34" charset="0"/>
            </a:endParaRPr>
          </a:p>
          <a:p>
            <a:endParaRPr lang="it-IT" dirty="0"/>
          </a:p>
        </p:txBody>
      </p:sp>
      <p:sp>
        <p:nvSpPr>
          <p:cNvPr id="7" name="Rettangolo 1">
            <a:extLst>
              <a:ext uri="{FF2B5EF4-FFF2-40B4-BE49-F238E27FC236}">
                <a16:creationId xmlns:a16="http://schemas.microsoft.com/office/drawing/2014/main" id="{830D1B39-7B26-4971-9609-F5725D777B7D}"/>
              </a:ext>
            </a:extLst>
          </p:cNvPr>
          <p:cNvSpPr/>
          <p:nvPr/>
        </p:nvSpPr>
        <p:spPr>
          <a:xfrm>
            <a:off x="582391" y="1036249"/>
            <a:ext cx="4540216" cy="5355312"/>
          </a:xfrm>
          <a:prstGeom prst="rect">
            <a:avLst/>
          </a:prstGeom>
        </p:spPr>
        <p:txBody>
          <a:bodyPr wrap="square">
            <a:spAutoFit/>
          </a:bodyPr>
          <a:lstStyle/>
          <a:p>
            <a:r>
              <a:rPr lang="fr-FR" b="1" dirty="0"/>
              <a:t>The </a:t>
            </a:r>
            <a:r>
              <a:rPr lang="fr-FR" b="1" dirty="0" err="1"/>
              <a:t>Municipality</a:t>
            </a:r>
            <a:r>
              <a:rPr lang="fr-FR" b="1" dirty="0"/>
              <a:t> of </a:t>
            </a:r>
            <a:r>
              <a:rPr lang="fr-FR" b="1" dirty="0" err="1"/>
              <a:t>Baakline</a:t>
            </a:r>
            <a:r>
              <a:rPr lang="fr-FR" b="1" dirty="0"/>
              <a:t> Case</a:t>
            </a:r>
          </a:p>
          <a:p>
            <a:endParaRPr lang="fr-FR" dirty="0"/>
          </a:p>
          <a:p>
            <a:pPr marL="342900" indent="-342900">
              <a:buFont typeface="Arial" panose="020B0604020202020204" pitchFamily="34" charset="0"/>
              <a:buChar char="•"/>
            </a:pPr>
            <a:r>
              <a:rPr lang="en-US" dirty="0"/>
              <a:t>Local authorities play an important strategic role in EE for buildings in Lebanon. As shared before in the JOINT EURO-MEDITERRANEAN WORKSHOP, a good practice in EE for buildings in the Municipality of BAAKLINE-</a:t>
            </a:r>
            <a:r>
              <a:rPr lang="en-US" dirty="0" err="1"/>
              <a:t>Chouf’s</a:t>
            </a:r>
            <a:r>
              <a:rPr lang="en-US" dirty="0"/>
              <a:t> achievements are considered as a concrete model of the way the local authorities can develop and manage their territory.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It is likely that it is the bottom-up approach that has the best chance of achieving this reconciliation of the territory, while </a:t>
            </a:r>
            <a:r>
              <a:rPr lang="en-US" b="1" dirty="0"/>
              <a:t>mobilizing all its economic and social actors, as well as the entire population around the energy issue</a:t>
            </a:r>
            <a:r>
              <a:rPr lang="en-US" dirty="0"/>
              <a:t>. </a:t>
            </a:r>
          </a:p>
          <a:p>
            <a:endParaRPr lang="en-US" dirty="0">
              <a:latin typeface="ProximaNova-Regular"/>
              <a:cs typeface="Arial"/>
            </a:endParaRPr>
          </a:p>
        </p:txBody>
      </p:sp>
      <p:pic>
        <p:nvPicPr>
          <p:cNvPr id="2" name="Image 1">
            <a:extLst>
              <a:ext uri="{FF2B5EF4-FFF2-40B4-BE49-F238E27FC236}">
                <a16:creationId xmlns:a16="http://schemas.microsoft.com/office/drawing/2014/main" id="{96C28CF6-36C2-4019-BA22-F702DEC54BC0}"/>
              </a:ext>
            </a:extLst>
          </p:cNvPr>
          <p:cNvPicPr>
            <a:picLocks noChangeAspect="1"/>
          </p:cNvPicPr>
          <p:nvPr/>
        </p:nvPicPr>
        <p:blipFill>
          <a:blip r:embed="rId4"/>
          <a:stretch>
            <a:fillRect/>
          </a:stretch>
        </p:blipFill>
        <p:spPr>
          <a:xfrm>
            <a:off x="5704997" y="3746089"/>
            <a:ext cx="3439003" cy="3111911"/>
          </a:xfrm>
          <a:prstGeom prst="rect">
            <a:avLst/>
          </a:prstGeom>
        </p:spPr>
      </p:pic>
    </p:spTree>
    <p:extLst>
      <p:ext uri="{BB962C8B-B14F-4D97-AF65-F5344CB8AC3E}">
        <p14:creationId xmlns:p14="http://schemas.microsoft.com/office/powerpoint/2010/main" val="459323605"/>
      </p:ext>
    </p:extLst>
  </p:cSld>
  <p:clrMapOvr>
    <a:masterClrMapping/>
  </p:clrMapOvr>
</p:sld>
</file>

<file path=ppt/theme/theme1.xml><?xml version="1.0" encoding="utf-8"?>
<a:theme xmlns:a="http://schemas.openxmlformats.org/drawingml/2006/main" name="meetMED_Theme_2">
  <a:themeElements>
    <a:clrScheme name="meetMED color theme">
      <a:dk1>
        <a:sysClr val="windowText" lastClr="000000"/>
      </a:dk1>
      <a:lt1>
        <a:sysClr val="window" lastClr="FFFFFF"/>
      </a:lt1>
      <a:dk2>
        <a:srgbClr val="08224F"/>
      </a:dk2>
      <a:lt2>
        <a:srgbClr val="E0E0E0"/>
      </a:lt2>
      <a:accent1>
        <a:srgbClr val="189A3A"/>
      </a:accent1>
      <a:accent2>
        <a:srgbClr val="08224F"/>
      </a:accent2>
      <a:accent3>
        <a:srgbClr val="FECD09"/>
      </a:accent3>
      <a:accent4>
        <a:srgbClr val="0C6374"/>
      </a:accent4>
      <a:accent5>
        <a:srgbClr val="F06E2E"/>
      </a:accent5>
      <a:accent6>
        <a:srgbClr val="8DCB8C"/>
      </a:accent6>
      <a:hlink>
        <a:srgbClr val="0C6374"/>
      </a:hlink>
      <a:folHlink>
        <a:srgbClr val="F06E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meetMED color theme">
      <a:dk1>
        <a:sysClr val="windowText" lastClr="000000"/>
      </a:dk1>
      <a:lt1>
        <a:sysClr val="window" lastClr="FFFFFF"/>
      </a:lt1>
      <a:dk2>
        <a:srgbClr val="08224F"/>
      </a:dk2>
      <a:lt2>
        <a:srgbClr val="E0E0E0"/>
      </a:lt2>
      <a:accent1>
        <a:srgbClr val="189A3A"/>
      </a:accent1>
      <a:accent2>
        <a:srgbClr val="08224F"/>
      </a:accent2>
      <a:accent3>
        <a:srgbClr val="FECD09"/>
      </a:accent3>
      <a:accent4>
        <a:srgbClr val="0C6374"/>
      </a:accent4>
      <a:accent5>
        <a:srgbClr val="F06E2E"/>
      </a:accent5>
      <a:accent6>
        <a:srgbClr val="8DCB8C"/>
      </a:accent6>
      <a:hlink>
        <a:srgbClr val="0C6374"/>
      </a:hlink>
      <a:folHlink>
        <a:srgbClr val="F06E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meetMED color theme">
      <a:dk1>
        <a:sysClr val="windowText" lastClr="000000"/>
      </a:dk1>
      <a:lt1>
        <a:sysClr val="window" lastClr="FFFFFF"/>
      </a:lt1>
      <a:dk2>
        <a:srgbClr val="08224F"/>
      </a:dk2>
      <a:lt2>
        <a:srgbClr val="E0E0E0"/>
      </a:lt2>
      <a:accent1>
        <a:srgbClr val="189A3A"/>
      </a:accent1>
      <a:accent2>
        <a:srgbClr val="08224F"/>
      </a:accent2>
      <a:accent3>
        <a:srgbClr val="FECD09"/>
      </a:accent3>
      <a:accent4>
        <a:srgbClr val="0C6374"/>
      </a:accent4>
      <a:accent5>
        <a:srgbClr val="F06E2E"/>
      </a:accent5>
      <a:accent6>
        <a:srgbClr val="8DCB8C"/>
      </a:accent6>
      <a:hlink>
        <a:srgbClr val="0C6374"/>
      </a:hlink>
      <a:folHlink>
        <a:srgbClr val="F06E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meetMED_Theme_2.thmx</Template>
  <TotalTime>2484</TotalTime>
  <Words>1656</Words>
  <Application>Microsoft Office PowerPoint</Application>
  <PresentationFormat>Affichage à l'écran (4:3)</PresentationFormat>
  <Paragraphs>163</Paragraphs>
  <Slides>24</Slides>
  <Notes>16</Notes>
  <HiddenSlides>0</HiddenSlides>
  <MMClips>0</MMClips>
  <ScaleCrop>false</ScaleCrop>
  <HeadingPairs>
    <vt:vector size="6" baseType="variant">
      <vt:variant>
        <vt:lpstr>Polices utilisées</vt:lpstr>
      </vt:variant>
      <vt:variant>
        <vt:i4>12</vt:i4>
      </vt:variant>
      <vt:variant>
        <vt:lpstr>Thème</vt:lpstr>
      </vt:variant>
      <vt:variant>
        <vt:i4>3</vt:i4>
      </vt:variant>
      <vt:variant>
        <vt:lpstr>Titres des diapositives</vt:lpstr>
      </vt:variant>
      <vt:variant>
        <vt:i4>24</vt:i4>
      </vt:variant>
    </vt:vector>
  </HeadingPairs>
  <TitlesOfParts>
    <vt:vector size="39" baseType="lpstr">
      <vt:lpstr>Arial</vt:lpstr>
      <vt:lpstr>Arial Rounded MT Bold</vt:lpstr>
      <vt:lpstr>Calibri</vt:lpstr>
      <vt:lpstr>Google Sans</vt:lpstr>
      <vt:lpstr>Montserrat Light</vt:lpstr>
      <vt:lpstr>Proxima Nova Extra Bold</vt:lpstr>
      <vt:lpstr>ProximaNova-Extrabld</vt:lpstr>
      <vt:lpstr>ProximaNova-Regular</vt:lpstr>
      <vt:lpstr>Times New Roman</vt:lpstr>
      <vt:lpstr>Trebuchet MS</vt:lpstr>
      <vt:lpstr>Wingdings</vt:lpstr>
      <vt:lpstr>Wingdings 3</vt:lpstr>
      <vt:lpstr>meetMED_Theme_2</vt:lpstr>
      <vt:lpstr>Custom Design</vt:lpstr>
      <vt:lpstr>1_Custom Design</vt:lpstr>
      <vt:lpstr>meetMED Week – Cairo 2022  Plenary Session 4: Concerted Actions on Buildings (Part 2) Technicalities of EE in Buildings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Sessions d'entrainement pour les étudiants du CNAM- LU à Baakline </vt:lpstr>
      <vt:lpstr>Sessions de Formation des Assesseurs GRASSMed, adressées aux ingénieurs, agents municipaux, employés de la Direction Générale de l'Urbanisme et intimes par le sujet.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Filipa</dc:creator>
  <cp:lastModifiedBy>Rayan Mourtada</cp:lastModifiedBy>
  <cp:revision>114</cp:revision>
  <cp:lastPrinted>2021-04-07T10:49:43Z</cp:lastPrinted>
  <dcterms:created xsi:type="dcterms:W3CDTF">2018-09-19T13:21:33Z</dcterms:created>
  <dcterms:modified xsi:type="dcterms:W3CDTF">2022-03-29T11:52:30Z</dcterms:modified>
</cp:coreProperties>
</file>