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0"/>
  </p:notesMasterIdLst>
  <p:handoutMasterIdLst>
    <p:handoutMasterId r:id="rId11"/>
  </p:handoutMasterIdLst>
  <p:sldIdLst>
    <p:sldId id="506" r:id="rId6"/>
    <p:sldId id="511" r:id="rId7"/>
    <p:sldId id="515" r:id="rId8"/>
    <p:sldId id="516" r:id="rId9"/>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ce Giallombardo" initials="AG" lastIdx="3" clrIdx="0">
    <p:extLst>
      <p:ext uri="{19B8F6BF-5375-455C-9EA6-DF929625EA0E}">
        <p15:presenceInfo xmlns:p15="http://schemas.microsoft.com/office/powerpoint/2012/main" userId="8eaf304e2ee27c72" providerId="Windows Live"/>
      </p:ext>
    </p:extLst>
  </p:cmAuthor>
  <p:cmAuthor id="2" name="yasmeen.oraby@rcreee.org" initials="y" lastIdx="1" clrIdx="1">
    <p:extLst>
      <p:ext uri="{19B8F6BF-5375-455C-9EA6-DF929625EA0E}">
        <p15:presenceInfo xmlns:p15="http://schemas.microsoft.com/office/powerpoint/2012/main" userId="yasmeen.oraby@rcreee.o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9A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E2A4A3-0547-4091-A1FA-7A69A224F4D6}" v="5" dt="2022-03-30T19:48:26.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43"/>
    <p:restoredTop sz="89886" autoAdjust="0"/>
  </p:normalViewPr>
  <p:slideViewPr>
    <p:cSldViewPr snapToGrid="0" snapToObjects="1">
      <p:cViewPr varScale="1">
        <p:scale>
          <a:sx n="74" d="100"/>
          <a:sy n="74" d="100"/>
        </p:scale>
        <p:origin x="946" y="67"/>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med Abdelhameed" userId="86a512d2-3386-496b-93e4-ddffb1cf7bc0" providerId="ADAL" clId="{85E2A4A3-0547-4091-A1FA-7A69A224F4D6}"/>
    <pc:docChg chg="undo custSel addSld delSld modSld">
      <pc:chgData name="Mohamed Abdelhameed" userId="86a512d2-3386-496b-93e4-ddffb1cf7bc0" providerId="ADAL" clId="{85E2A4A3-0547-4091-A1FA-7A69A224F4D6}" dt="2022-03-30T19:57:14.905" v="2642" actId="20577"/>
      <pc:docMkLst>
        <pc:docMk/>
      </pc:docMkLst>
      <pc:sldChg chg="modSp mod">
        <pc:chgData name="Mohamed Abdelhameed" userId="86a512d2-3386-496b-93e4-ddffb1cf7bc0" providerId="ADAL" clId="{85E2A4A3-0547-4091-A1FA-7A69A224F4D6}" dt="2022-03-30T19:57:14.905" v="2642" actId="20577"/>
        <pc:sldMkLst>
          <pc:docMk/>
          <pc:sldMk cId="2676554234" sldId="506"/>
        </pc:sldMkLst>
        <pc:spChg chg="mod">
          <ac:chgData name="Mohamed Abdelhameed" userId="86a512d2-3386-496b-93e4-ddffb1cf7bc0" providerId="ADAL" clId="{85E2A4A3-0547-4091-A1FA-7A69A224F4D6}" dt="2022-03-30T19:57:14.905" v="2642" actId="20577"/>
          <ac:spMkLst>
            <pc:docMk/>
            <pc:sldMk cId="2676554234" sldId="506"/>
            <ac:spMk id="10" creationId="{788F8DF6-4A69-4473-917C-598C431AFB58}"/>
          </ac:spMkLst>
        </pc:spChg>
        <pc:spChg chg="mod">
          <ac:chgData name="Mohamed Abdelhameed" userId="86a512d2-3386-496b-93e4-ddffb1cf7bc0" providerId="ADAL" clId="{85E2A4A3-0547-4091-A1FA-7A69A224F4D6}" dt="2022-03-30T19:30:42.646" v="732" actId="20577"/>
          <ac:spMkLst>
            <pc:docMk/>
            <pc:sldMk cId="2676554234" sldId="506"/>
            <ac:spMk id="15" creationId="{61B6209F-DC2F-4815-9F62-39F0798BD48D}"/>
          </ac:spMkLst>
        </pc:spChg>
        <pc:spChg chg="mod">
          <ac:chgData name="Mohamed Abdelhameed" userId="86a512d2-3386-496b-93e4-ddffb1cf7bc0" providerId="ADAL" clId="{85E2A4A3-0547-4091-A1FA-7A69A224F4D6}" dt="2022-03-30T19:22:12.948" v="18" actId="2710"/>
          <ac:spMkLst>
            <pc:docMk/>
            <pc:sldMk cId="2676554234" sldId="506"/>
            <ac:spMk id="27" creationId="{E751DB57-863A-45F5-97E4-25FB76043EC5}"/>
          </ac:spMkLst>
        </pc:spChg>
      </pc:sldChg>
      <pc:sldChg chg="modSp mod">
        <pc:chgData name="Mohamed Abdelhameed" userId="86a512d2-3386-496b-93e4-ddffb1cf7bc0" providerId="ADAL" clId="{85E2A4A3-0547-4091-A1FA-7A69A224F4D6}" dt="2022-03-30T19:33:23.845" v="741" actId="114"/>
        <pc:sldMkLst>
          <pc:docMk/>
          <pc:sldMk cId="2454682916" sldId="511"/>
        </pc:sldMkLst>
        <pc:spChg chg="mod">
          <ac:chgData name="Mohamed Abdelhameed" userId="86a512d2-3386-496b-93e4-ddffb1cf7bc0" providerId="ADAL" clId="{85E2A4A3-0547-4091-A1FA-7A69A224F4D6}" dt="2022-03-30T19:30:47.219" v="736" actId="20577"/>
          <ac:spMkLst>
            <pc:docMk/>
            <pc:sldMk cId="2454682916" sldId="511"/>
            <ac:spMk id="15" creationId="{61B6209F-DC2F-4815-9F62-39F0798BD48D}"/>
          </ac:spMkLst>
        </pc:spChg>
        <pc:spChg chg="mod">
          <ac:chgData name="Mohamed Abdelhameed" userId="86a512d2-3386-496b-93e4-ddffb1cf7bc0" providerId="ADAL" clId="{85E2A4A3-0547-4091-A1FA-7A69A224F4D6}" dt="2022-03-30T19:33:23.845" v="741" actId="114"/>
          <ac:spMkLst>
            <pc:docMk/>
            <pc:sldMk cId="2454682916" sldId="511"/>
            <ac:spMk id="26" creationId="{52988D7C-F973-45B7-B419-FC38AD7C464B}"/>
          </ac:spMkLst>
        </pc:spChg>
      </pc:sldChg>
      <pc:sldChg chg="del">
        <pc:chgData name="Mohamed Abdelhameed" userId="86a512d2-3386-496b-93e4-ddffb1cf7bc0" providerId="ADAL" clId="{85E2A4A3-0547-4091-A1FA-7A69A224F4D6}" dt="2022-03-30T19:54:53.238" v="2452" actId="2696"/>
        <pc:sldMkLst>
          <pc:docMk/>
          <pc:sldMk cId="43840342" sldId="514"/>
        </pc:sldMkLst>
      </pc:sldChg>
      <pc:sldChg chg="modSp add mod">
        <pc:chgData name="Mohamed Abdelhameed" userId="86a512d2-3386-496b-93e4-ddffb1cf7bc0" providerId="ADAL" clId="{85E2A4A3-0547-4091-A1FA-7A69A224F4D6}" dt="2022-03-30T19:47:44.112" v="1543" actId="20577"/>
        <pc:sldMkLst>
          <pc:docMk/>
          <pc:sldMk cId="2496673007" sldId="515"/>
        </pc:sldMkLst>
        <pc:spChg chg="mod">
          <ac:chgData name="Mohamed Abdelhameed" userId="86a512d2-3386-496b-93e4-ddffb1cf7bc0" providerId="ADAL" clId="{85E2A4A3-0547-4091-A1FA-7A69A224F4D6}" dt="2022-03-30T19:47:44.112" v="1543" actId="20577"/>
          <ac:spMkLst>
            <pc:docMk/>
            <pc:sldMk cId="2496673007" sldId="515"/>
            <ac:spMk id="26" creationId="{52988D7C-F973-45B7-B419-FC38AD7C464B}"/>
          </ac:spMkLst>
        </pc:spChg>
      </pc:sldChg>
      <pc:sldChg chg="addSp delSp modSp add mod">
        <pc:chgData name="Mohamed Abdelhameed" userId="86a512d2-3386-496b-93e4-ddffb1cf7bc0" providerId="ADAL" clId="{85E2A4A3-0547-4091-A1FA-7A69A224F4D6}" dt="2022-03-30T19:57:04.112" v="2621" actId="115"/>
        <pc:sldMkLst>
          <pc:docMk/>
          <pc:sldMk cId="2532306318" sldId="516"/>
        </pc:sldMkLst>
        <pc:spChg chg="add mod">
          <ac:chgData name="Mohamed Abdelhameed" userId="86a512d2-3386-496b-93e4-ddffb1cf7bc0" providerId="ADAL" clId="{85E2A4A3-0547-4091-A1FA-7A69A224F4D6}" dt="2022-03-30T19:48:26.389" v="1558"/>
          <ac:spMkLst>
            <pc:docMk/>
            <pc:sldMk cId="2532306318" sldId="516"/>
            <ac:spMk id="8" creationId="{F5C530D4-2CED-495D-8AA4-EA686043766A}"/>
          </ac:spMkLst>
        </pc:spChg>
        <pc:spChg chg="del">
          <ac:chgData name="Mohamed Abdelhameed" userId="86a512d2-3386-496b-93e4-ddffb1cf7bc0" providerId="ADAL" clId="{85E2A4A3-0547-4091-A1FA-7A69A224F4D6}" dt="2022-03-30T19:48:25.999" v="1557" actId="478"/>
          <ac:spMkLst>
            <pc:docMk/>
            <pc:sldMk cId="2532306318" sldId="516"/>
            <ac:spMk id="10" creationId="{788F8DF6-4A69-4473-917C-598C431AFB58}"/>
          </ac:spMkLst>
        </pc:spChg>
        <pc:spChg chg="mod">
          <ac:chgData name="Mohamed Abdelhameed" userId="86a512d2-3386-496b-93e4-ddffb1cf7bc0" providerId="ADAL" clId="{85E2A4A3-0547-4091-A1FA-7A69A224F4D6}" dt="2022-03-30T19:57:04.112" v="2621" actId="115"/>
          <ac:spMkLst>
            <pc:docMk/>
            <pc:sldMk cId="2532306318" sldId="516"/>
            <ac:spMk id="26" creationId="{52988D7C-F973-45B7-B419-FC38AD7C464B}"/>
          </ac:spMkLst>
        </pc:spChg>
      </pc:sldChg>
      <pc:sldChg chg="modSp add del mod">
        <pc:chgData name="Mohamed Abdelhameed" userId="86a512d2-3386-496b-93e4-ddffb1cf7bc0" providerId="ADAL" clId="{85E2A4A3-0547-4091-A1FA-7A69A224F4D6}" dt="2022-03-30T19:48:14.896" v="1555"/>
        <pc:sldMkLst>
          <pc:docMk/>
          <pc:sldMk cId="3882776289" sldId="516"/>
        </pc:sldMkLst>
        <pc:spChg chg="mod">
          <ac:chgData name="Mohamed Abdelhameed" userId="86a512d2-3386-496b-93e4-ddffb1cf7bc0" providerId="ADAL" clId="{85E2A4A3-0547-4091-A1FA-7A69A224F4D6}" dt="2022-03-30T19:48:14.030" v="1554"/>
          <ac:spMkLst>
            <pc:docMk/>
            <pc:sldMk cId="3882776289" sldId="516"/>
            <ac:spMk id="10" creationId="{788F8DF6-4A69-4473-917C-598C431AFB5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5455"/>
          </a:xfrm>
          <a:prstGeom prst="rect">
            <a:avLst/>
          </a:prstGeom>
        </p:spPr>
        <p:txBody>
          <a:bodyPr vert="horz" lIns="93487" tIns="46744" rIns="93487" bIns="46744" rtlCol="0"/>
          <a:lstStyle>
            <a:lvl1pPr algn="l">
              <a:defRPr sz="1200"/>
            </a:lvl1pPr>
          </a:lstStyle>
          <a:p>
            <a:endParaRPr lang="en-US"/>
          </a:p>
        </p:txBody>
      </p:sp>
      <p:sp>
        <p:nvSpPr>
          <p:cNvPr id="3" name="Date Placeholder 2"/>
          <p:cNvSpPr>
            <a:spLocks noGrp="1"/>
          </p:cNvSpPr>
          <p:nvPr>
            <p:ph type="dt" sz="quarter" idx="1"/>
          </p:nvPr>
        </p:nvSpPr>
        <p:spPr>
          <a:xfrm>
            <a:off x="3995217" y="1"/>
            <a:ext cx="3056414" cy="465455"/>
          </a:xfrm>
          <a:prstGeom prst="rect">
            <a:avLst/>
          </a:prstGeom>
        </p:spPr>
        <p:txBody>
          <a:bodyPr vert="horz" lIns="93487" tIns="46744" rIns="93487" bIns="46744" rtlCol="0"/>
          <a:lstStyle>
            <a:lvl1pPr algn="r">
              <a:defRPr sz="1200"/>
            </a:lvl1pPr>
          </a:lstStyle>
          <a:p>
            <a:fld id="{26D75A83-B0A0-F941-9E84-37C674E8AF5E}" type="datetimeFigureOut">
              <a:rPr lang="en-US" smtClean="0"/>
              <a:t>4/7/2022</a:t>
            </a:fld>
            <a:endParaRPr lang="en-US"/>
          </a:p>
        </p:txBody>
      </p:sp>
      <p:sp>
        <p:nvSpPr>
          <p:cNvPr id="4" name="Footer Placeholder 3"/>
          <p:cNvSpPr>
            <a:spLocks noGrp="1"/>
          </p:cNvSpPr>
          <p:nvPr>
            <p:ph type="ftr" sz="quarter" idx="2"/>
          </p:nvPr>
        </p:nvSpPr>
        <p:spPr>
          <a:xfrm>
            <a:off x="0" y="8842030"/>
            <a:ext cx="3056414" cy="465455"/>
          </a:xfrm>
          <a:prstGeom prst="rect">
            <a:avLst/>
          </a:prstGeom>
        </p:spPr>
        <p:txBody>
          <a:bodyPr vert="horz" lIns="93487" tIns="46744" rIns="93487" bIns="46744"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87" tIns="46744" rIns="93487" bIns="46744" rtlCol="0" anchor="b"/>
          <a:lstStyle>
            <a:lvl1pPr algn="r">
              <a:defRPr sz="1200"/>
            </a:lvl1pPr>
          </a:lstStyle>
          <a:p>
            <a:fld id="{B42C75D0-4E5A-B147-9DD3-9A65C28A77A4}" type="slidenum">
              <a:rPr lang="en-US" smtClean="0"/>
              <a:t>‹N›</a:t>
            </a:fld>
            <a:endParaRPr lang="en-US"/>
          </a:p>
        </p:txBody>
      </p:sp>
    </p:spTree>
    <p:extLst>
      <p:ext uri="{BB962C8B-B14F-4D97-AF65-F5344CB8AC3E}">
        <p14:creationId xmlns:p14="http://schemas.microsoft.com/office/powerpoint/2010/main" val="11959964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5455"/>
          </a:xfrm>
          <a:prstGeom prst="rect">
            <a:avLst/>
          </a:prstGeom>
        </p:spPr>
        <p:txBody>
          <a:bodyPr vert="horz" lIns="93487" tIns="46744" rIns="93487" bIns="46744" rtlCol="0"/>
          <a:lstStyle>
            <a:lvl1pPr algn="l">
              <a:defRPr sz="1200"/>
            </a:lvl1pPr>
          </a:lstStyle>
          <a:p>
            <a:endParaRPr lang="en-US"/>
          </a:p>
        </p:txBody>
      </p:sp>
      <p:sp>
        <p:nvSpPr>
          <p:cNvPr id="3" name="Date Placeholder 2"/>
          <p:cNvSpPr>
            <a:spLocks noGrp="1"/>
          </p:cNvSpPr>
          <p:nvPr>
            <p:ph type="dt" idx="1"/>
          </p:nvPr>
        </p:nvSpPr>
        <p:spPr>
          <a:xfrm>
            <a:off x="3995217" y="1"/>
            <a:ext cx="3056414" cy="465455"/>
          </a:xfrm>
          <a:prstGeom prst="rect">
            <a:avLst/>
          </a:prstGeom>
        </p:spPr>
        <p:txBody>
          <a:bodyPr vert="horz" lIns="93487" tIns="46744" rIns="93487" bIns="46744" rtlCol="0"/>
          <a:lstStyle>
            <a:lvl1pPr algn="r">
              <a:defRPr sz="1200"/>
            </a:lvl1pPr>
          </a:lstStyle>
          <a:p>
            <a:fld id="{2451F39B-BE8A-F84A-9EC6-B803D69CDF81}" type="datetimeFigureOut">
              <a:rPr lang="en-US" smtClean="0"/>
              <a:t>4/7/2022</a:t>
            </a:fld>
            <a:endParaRPr lang="en-US"/>
          </a:p>
        </p:txBody>
      </p:sp>
      <p:sp>
        <p:nvSpPr>
          <p:cNvPr id="4" name="Slide Image Placeholder 3"/>
          <p:cNvSpPr>
            <a:spLocks noGrp="1" noRot="1" noChangeAspect="1"/>
          </p:cNvSpPr>
          <p:nvPr>
            <p:ph type="sldImg" idx="2"/>
          </p:nvPr>
        </p:nvSpPr>
        <p:spPr>
          <a:xfrm>
            <a:off x="423863" y="698500"/>
            <a:ext cx="6205537" cy="3490913"/>
          </a:xfrm>
          <a:prstGeom prst="rect">
            <a:avLst/>
          </a:prstGeom>
          <a:noFill/>
          <a:ln w="12700">
            <a:solidFill>
              <a:prstClr val="black"/>
            </a:solidFill>
          </a:ln>
        </p:spPr>
        <p:txBody>
          <a:bodyPr vert="horz" lIns="93487" tIns="46744" rIns="93487" bIns="46744" rtlCol="0" anchor="ctr"/>
          <a:lstStyle/>
          <a:p>
            <a:endParaRPr lang="en-US"/>
          </a:p>
        </p:txBody>
      </p:sp>
      <p:sp>
        <p:nvSpPr>
          <p:cNvPr id="5" name="Notes Placeholder 4"/>
          <p:cNvSpPr>
            <a:spLocks noGrp="1"/>
          </p:cNvSpPr>
          <p:nvPr>
            <p:ph type="body" sz="quarter" idx="3"/>
          </p:nvPr>
        </p:nvSpPr>
        <p:spPr>
          <a:xfrm>
            <a:off x="705327" y="4421822"/>
            <a:ext cx="5642610" cy="4189095"/>
          </a:xfrm>
          <a:prstGeom prst="rect">
            <a:avLst/>
          </a:prstGeom>
        </p:spPr>
        <p:txBody>
          <a:bodyPr vert="horz" lIns="93487" tIns="46744" rIns="93487" bIns="46744" rtlCol="0"/>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6" name="Footer Placeholder 5"/>
          <p:cNvSpPr>
            <a:spLocks noGrp="1"/>
          </p:cNvSpPr>
          <p:nvPr>
            <p:ph type="ftr" sz="quarter" idx="4"/>
          </p:nvPr>
        </p:nvSpPr>
        <p:spPr>
          <a:xfrm>
            <a:off x="0" y="8842030"/>
            <a:ext cx="3056414" cy="465455"/>
          </a:xfrm>
          <a:prstGeom prst="rect">
            <a:avLst/>
          </a:prstGeom>
        </p:spPr>
        <p:txBody>
          <a:bodyPr vert="horz" lIns="93487" tIns="46744" rIns="93487" bIns="46744"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3487" tIns="46744" rIns="93487" bIns="46744" rtlCol="0" anchor="b"/>
          <a:lstStyle>
            <a:lvl1pPr algn="r">
              <a:defRPr sz="1200"/>
            </a:lvl1pPr>
          </a:lstStyle>
          <a:p>
            <a:fld id="{7E00E55C-1D1D-4F47-9F17-CF18EB29C25F}" type="slidenum">
              <a:rPr lang="en-US" smtClean="0"/>
              <a:t>‹N›</a:t>
            </a:fld>
            <a:endParaRPr lang="en-US"/>
          </a:p>
        </p:txBody>
      </p:sp>
    </p:spTree>
    <p:extLst>
      <p:ext uri="{BB962C8B-B14F-4D97-AF65-F5344CB8AC3E}">
        <p14:creationId xmlns:p14="http://schemas.microsoft.com/office/powerpoint/2010/main" val="988265405"/>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958395"/>
            <a:ext cx="10363200" cy="1470025"/>
          </a:xfrm>
        </p:spPr>
        <p:txBody>
          <a:bodyPr>
            <a:normAutofit/>
          </a:bodyPr>
          <a:lstStyle>
            <a:lvl1pPr>
              <a:defRPr sz="3000" b="1">
                <a:solidFill>
                  <a:schemeClr val="tx2"/>
                </a:solidFill>
              </a:defRPr>
            </a:lvl1pPr>
          </a:lstStyle>
          <a:p>
            <a:r>
              <a:rPr lang="nl-BE" dirty="0"/>
              <a:t>CLICK TO EDIT MASTER TITLE STYLE</a:t>
            </a:r>
            <a:endParaRPr lang="en-US" dirty="0"/>
          </a:p>
        </p:txBody>
      </p:sp>
      <p:sp>
        <p:nvSpPr>
          <p:cNvPr id="3" name="Subtitle 2"/>
          <p:cNvSpPr>
            <a:spLocks noGrp="1"/>
          </p:cNvSpPr>
          <p:nvPr>
            <p:ph type="subTitle" idx="1"/>
          </p:nvPr>
        </p:nvSpPr>
        <p:spPr>
          <a:xfrm>
            <a:off x="1828800" y="4516811"/>
            <a:ext cx="8534400" cy="1535990"/>
          </a:xfrm>
        </p:spPr>
        <p:txBody>
          <a:bodyPr/>
          <a:lstStyle>
            <a:lvl1pPr marL="0" indent="0" algn="ctr">
              <a:buNone/>
              <a:defRPr>
                <a:solidFill>
                  <a:schemeClr val="accent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a:t>Click to edit Master subtitle style</a:t>
            </a:r>
            <a:endParaRPr lang="en-US" dirty="0"/>
          </a:p>
        </p:txBody>
      </p:sp>
      <p:sp>
        <p:nvSpPr>
          <p:cNvPr id="20" name="Slide Number Placeholder 4"/>
          <p:cNvSpPr>
            <a:spLocks noGrp="1"/>
          </p:cNvSpPr>
          <p:nvPr>
            <p:ph type="sldNum" sz="quarter" idx="4"/>
          </p:nvPr>
        </p:nvSpPr>
        <p:spPr>
          <a:xfrm>
            <a:off x="10997637" y="194112"/>
            <a:ext cx="584763"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‹N›</a:t>
            </a:fld>
            <a:endParaRPr lang="en-US" dirty="0"/>
          </a:p>
        </p:txBody>
      </p:sp>
    </p:spTree>
    <p:extLst>
      <p:ext uri="{BB962C8B-B14F-4D97-AF65-F5344CB8AC3E}">
        <p14:creationId xmlns:p14="http://schemas.microsoft.com/office/powerpoint/2010/main" val="418728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7"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‹N›</a:t>
            </a:fld>
            <a:endParaRPr lang="en-US" sz="1200" dirty="0"/>
          </a:p>
        </p:txBody>
      </p:sp>
    </p:spTree>
    <p:extLst>
      <p:ext uri="{BB962C8B-B14F-4D97-AF65-F5344CB8AC3E}">
        <p14:creationId xmlns:p14="http://schemas.microsoft.com/office/powerpoint/2010/main" val="60358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848847"/>
            <a:ext cx="2743200" cy="5277316"/>
          </a:xfrm>
        </p:spPr>
        <p:txBody>
          <a:bodyPr vert="eaVert"/>
          <a:lstStyle/>
          <a:p>
            <a:r>
              <a:rPr lang="nl-BE"/>
              <a:t>Click to edit Master title style</a:t>
            </a:r>
            <a:endParaRPr lang="en-US"/>
          </a:p>
        </p:txBody>
      </p:sp>
      <p:sp>
        <p:nvSpPr>
          <p:cNvPr id="3" name="Vertical Text Placeholder 2"/>
          <p:cNvSpPr>
            <a:spLocks noGrp="1"/>
          </p:cNvSpPr>
          <p:nvPr>
            <p:ph type="body" orient="vert" idx="1"/>
          </p:nvPr>
        </p:nvSpPr>
        <p:spPr>
          <a:xfrm>
            <a:off x="609600" y="848847"/>
            <a:ext cx="8026400" cy="5277316"/>
          </a:xfrm>
        </p:spPr>
        <p:txBody>
          <a:bodyPr vert="eaVert"/>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7"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‹N›</a:t>
            </a:fld>
            <a:endParaRPr lang="en-US" sz="1200" dirty="0"/>
          </a:p>
        </p:txBody>
      </p:sp>
    </p:spTree>
    <p:extLst>
      <p:ext uri="{BB962C8B-B14F-4D97-AF65-F5344CB8AC3E}">
        <p14:creationId xmlns:p14="http://schemas.microsoft.com/office/powerpoint/2010/main" val="1630378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3006726"/>
            <a:ext cx="10363200" cy="1470025"/>
          </a:xfrm>
          <a:prstGeom prst="rect">
            <a:avLst/>
          </a:prstGeom>
        </p:spPr>
        <p:txBody>
          <a:bodyPr/>
          <a:lstStyle/>
          <a:p>
            <a:r>
              <a:rPr lang="nl-BE" dirty="0"/>
              <a:t>CLICK TO EDIT MASTER TITLE STYLE</a:t>
            </a:r>
            <a:endParaRPr lang="en-US" dirty="0"/>
          </a:p>
        </p:txBody>
      </p:sp>
      <p:sp>
        <p:nvSpPr>
          <p:cNvPr id="3" name="Subtitle 2"/>
          <p:cNvSpPr>
            <a:spLocks noGrp="1"/>
          </p:cNvSpPr>
          <p:nvPr>
            <p:ph type="subTitle" idx="1"/>
          </p:nvPr>
        </p:nvSpPr>
        <p:spPr>
          <a:xfrm>
            <a:off x="1828800" y="4619947"/>
            <a:ext cx="8534400" cy="1360859"/>
          </a:xfrm>
          <a:prstGeom prst="rect">
            <a:avLst/>
          </a:prstGeo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a:t>Click to edit Master subtitle style</a:t>
            </a:r>
            <a:endParaRPr lang="en-US" dirty="0"/>
          </a:p>
        </p:txBody>
      </p:sp>
      <p:pic>
        <p:nvPicPr>
          <p:cNvPr id="7" name="Picture 6" descr="meetMED-fullcolor-WE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694005" y="-232953"/>
            <a:ext cx="7817952" cy="2290108"/>
          </a:xfrm>
          <a:prstGeom prst="rect">
            <a:avLst/>
          </a:prstGeom>
        </p:spPr>
      </p:pic>
      <p:sp>
        <p:nvSpPr>
          <p:cNvPr id="8" name="TextBox 7"/>
          <p:cNvSpPr txBox="1"/>
          <p:nvPr userDrawn="1"/>
        </p:nvSpPr>
        <p:spPr>
          <a:xfrm>
            <a:off x="1592588" y="202883"/>
            <a:ext cx="6755119" cy="307777"/>
          </a:xfrm>
          <a:prstGeom prst="rect">
            <a:avLst/>
          </a:prstGeom>
          <a:noFill/>
        </p:spPr>
        <p:txBody>
          <a:bodyPr wrap="none" rtlCol="0">
            <a:spAutoFit/>
          </a:bodyPr>
          <a:lstStyle/>
          <a:p>
            <a:r>
              <a:rPr lang="en-US" sz="1400" b="1" dirty="0">
                <a:solidFill>
                  <a:srgbClr val="189A3A"/>
                </a:solidFill>
                <a:latin typeface="Arial"/>
                <a:cs typeface="Arial"/>
              </a:rPr>
              <a:t>Mitigation Enabling Energy Transition in the </a:t>
            </a:r>
            <a:r>
              <a:rPr lang="en-US" sz="1400" b="1" dirty="0" err="1">
                <a:solidFill>
                  <a:srgbClr val="189A3A"/>
                </a:solidFill>
                <a:latin typeface="Arial"/>
                <a:cs typeface="Arial"/>
              </a:rPr>
              <a:t>MEDiterranean</a:t>
            </a:r>
            <a:r>
              <a:rPr lang="en-US" sz="1400" b="1" dirty="0">
                <a:solidFill>
                  <a:srgbClr val="189A3A"/>
                </a:solidFill>
                <a:latin typeface="Arial"/>
                <a:cs typeface="Arial"/>
              </a:rPr>
              <a:t> region – Phase II </a:t>
            </a:r>
            <a:endParaRPr lang="en-US" sz="1400" b="1" dirty="0">
              <a:solidFill>
                <a:srgbClr val="189A3A"/>
              </a:solidFill>
              <a:effectLst/>
              <a:latin typeface="Arial"/>
              <a:cs typeface="Arial"/>
            </a:endParaRPr>
          </a:p>
        </p:txBody>
      </p:sp>
    </p:spTree>
    <p:extLst>
      <p:ext uri="{BB962C8B-B14F-4D97-AF65-F5344CB8AC3E}">
        <p14:creationId xmlns:p14="http://schemas.microsoft.com/office/powerpoint/2010/main" val="79161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BE" dirty="0"/>
              <a:t>Click to edit Master title style</a:t>
            </a:r>
            <a:endParaRPr lang="en-US" dirty="0"/>
          </a:p>
        </p:txBody>
      </p:sp>
      <p:sp>
        <p:nvSpPr>
          <p:cNvPr id="3" name="Content Placeholder 2"/>
          <p:cNvSpPr>
            <a:spLocks noGrp="1"/>
          </p:cNvSpPr>
          <p:nvPr>
            <p:ph idx="1"/>
          </p:nvPr>
        </p:nvSpPr>
        <p:spPr/>
        <p:txBody>
          <a:bodyPr/>
          <a:lstStyle>
            <a:lvl1pPr>
              <a:defRPr>
                <a:solidFill>
                  <a:schemeClr val="tx2"/>
                </a:solidFill>
                <a:latin typeface="Arial"/>
                <a:cs typeface="Arial"/>
              </a:defRPr>
            </a:lvl1pPr>
            <a:lvl2pPr>
              <a:defRPr>
                <a:solidFill>
                  <a:schemeClr val="tx2"/>
                </a:solidFill>
                <a:latin typeface="Arial"/>
                <a:cs typeface="Arial"/>
              </a:defRPr>
            </a:lvl2pPr>
            <a:lvl3pPr>
              <a:defRPr>
                <a:solidFill>
                  <a:schemeClr val="tx2"/>
                </a:solidFill>
                <a:latin typeface="Arial"/>
                <a:cs typeface="Arial"/>
              </a:defRPr>
            </a:lvl3pPr>
            <a:lvl4pPr>
              <a:defRPr>
                <a:solidFill>
                  <a:schemeClr val="tx2"/>
                </a:solidFill>
                <a:latin typeface="Arial"/>
                <a:cs typeface="Arial"/>
              </a:defRPr>
            </a:lvl4pPr>
            <a:lvl5pPr>
              <a:defRPr>
                <a:solidFill>
                  <a:schemeClr val="tx2"/>
                </a:solidFill>
                <a:latin typeface="Arial"/>
                <a:cs typeface="Arial"/>
              </a:defRPr>
            </a:lvl5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Tree>
    <p:extLst>
      <p:ext uri="{BB962C8B-B14F-4D97-AF65-F5344CB8AC3E}">
        <p14:creationId xmlns:p14="http://schemas.microsoft.com/office/powerpoint/2010/main" val="334504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nl-BE"/>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a:t>Click to edit Master text styles</a:t>
            </a:r>
          </a:p>
        </p:txBody>
      </p:sp>
      <p:sp>
        <p:nvSpPr>
          <p:cNvPr id="8"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‹N›</a:t>
            </a:fld>
            <a:endParaRPr lang="en-US" sz="1200" dirty="0"/>
          </a:p>
        </p:txBody>
      </p:sp>
    </p:spTree>
    <p:extLst>
      <p:ext uri="{BB962C8B-B14F-4D97-AF65-F5344CB8AC3E}">
        <p14:creationId xmlns:p14="http://schemas.microsoft.com/office/powerpoint/2010/main" val="338094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609600" y="2118877"/>
            <a:ext cx="5384800" cy="40072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4" name="Content Placeholder 3"/>
          <p:cNvSpPr>
            <a:spLocks noGrp="1"/>
          </p:cNvSpPr>
          <p:nvPr>
            <p:ph sz="half" idx="2"/>
          </p:nvPr>
        </p:nvSpPr>
        <p:spPr>
          <a:xfrm>
            <a:off x="6197600" y="2118877"/>
            <a:ext cx="5384800" cy="40072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9"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‹N›</a:t>
            </a:fld>
            <a:endParaRPr lang="en-US" sz="1200" dirty="0"/>
          </a:p>
        </p:txBody>
      </p:sp>
    </p:spTree>
    <p:extLst>
      <p:ext uri="{BB962C8B-B14F-4D97-AF65-F5344CB8AC3E}">
        <p14:creationId xmlns:p14="http://schemas.microsoft.com/office/powerpoint/2010/main" val="119766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BE"/>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10" name="Slide Number Placeholder 4"/>
          <p:cNvSpPr>
            <a:spLocks noGrp="1"/>
          </p:cNvSpPr>
          <p:nvPr>
            <p:ph type="sldNum" sz="quarter" idx="10"/>
          </p:nvPr>
        </p:nvSpPr>
        <p:spPr>
          <a:xfrm>
            <a:off x="4673600" y="6356351"/>
            <a:ext cx="2844800" cy="365125"/>
          </a:xfrm>
          <a:prstGeom prst="rect">
            <a:avLst/>
          </a:prstGeom>
        </p:spPr>
        <p:txBody>
          <a:bodyPr/>
          <a:lstStyle>
            <a:lvl1pPr algn="ctr">
              <a:defRPr>
                <a:solidFill>
                  <a:schemeClr val="bg1"/>
                </a:solidFill>
              </a:defRPr>
            </a:lvl1pPr>
          </a:lstStyle>
          <a:p>
            <a:fld id="{4E6B386F-75EA-2347-AA44-8123F513AD26}" type="slidenum">
              <a:rPr lang="en-US" smtClean="0"/>
              <a:pPr/>
              <a:t>‹N›</a:t>
            </a:fld>
            <a:endParaRPr lang="en-US" dirty="0"/>
          </a:p>
        </p:txBody>
      </p:sp>
      <p:sp>
        <p:nvSpPr>
          <p:cNvPr id="11"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‹N›</a:t>
            </a:fld>
            <a:endParaRPr lang="en-US" sz="1200" dirty="0"/>
          </a:p>
        </p:txBody>
      </p:sp>
    </p:spTree>
    <p:extLst>
      <p:ext uri="{BB962C8B-B14F-4D97-AF65-F5344CB8AC3E}">
        <p14:creationId xmlns:p14="http://schemas.microsoft.com/office/powerpoint/2010/main" val="24492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Click to edit Master title style</a:t>
            </a:r>
            <a:endParaRPr lang="en-US" dirty="0"/>
          </a:p>
        </p:txBody>
      </p:sp>
      <p:sp>
        <p:nvSpPr>
          <p:cNvPr id="6" name="Slide Number Placeholder 4"/>
          <p:cNvSpPr>
            <a:spLocks noGrp="1"/>
          </p:cNvSpPr>
          <p:nvPr>
            <p:ph type="sldNum" sz="quarter" idx="4"/>
          </p:nvPr>
        </p:nvSpPr>
        <p:spPr>
          <a:xfrm>
            <a:off x="4673600" y="6356351"/>
            <a:ext cx="2844800" cy="365125"/>
          </a:xfrm>
          <a:prstGeom prst="rect">
            <a:avLst/>
          </a:prstGeom>
        </p:spPr>
        <p:txBody>
          <a:bodyPr/>
          <a:lstStyle>
            <a:lvl1pPr algn="ctr">
              <a:defRPr>
                <a:solidFill>
                  <a:schemeClr val="bg1"/>
                </a:solidFill>
              </a:defRPr>
            </a:lvl1pPr>
          </a:lstStyle>
          <a:p>
            <a:fld id="{4E6B386F-75EA-2347-AA44-8123F513AD26}" type="slidenum">
              <a:rPr lang="en-US" smtClean="0"/>
              <a:pPr/>
              <a:t>‹N›</a:t>
            </a:fld>
            <a:endParaRPr lang="en-US" dirty="0"/>
          </a:p>
        </p:txBody>
      </p:sp>
      <p:sp>
        <p:nvSpPr>
          <p:cNvPr id="7"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‹N›</a:t>
            </a:fld>
            <a:endParaRPr lang="en-US" sz="1200" dirty="0"/>
          </a:p>
        </p:txBody>
      </p:sp>
    </p:spTree>
    <p:extLst>
      <p:ext uri="{BB962C8B-B14F-4D97-AF65-F5344CB8AC3E}">
        <p14:creationId xmlns:p14="http://schemas.microsoft.com/office/powerpoint/2010/main" val="2110737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4673600" y="6356351"/>
            <a:ext cx="2844800" cy="365125"/>
          </a:xfrm>
          <a:prstGeom prst="rect">
            <a:avLst/>
          </a:prstGeom>
        </p:spPr>
        <p:txBody>
          <a:bodyPr/>
          <a:lstStyle>
            <a:lvl1pPr algn="ctr">
              <a:defRPr>
                <a:solidFill>
                  <a:schemeClr val="bg1"/>
                </a:solidFill>
              </a:defRPr>
            </a:lvl1pPr>
          </a:lstStyle>
          <a:p>
            <a:fld id="{4E6B386F-75EA-2347-AA44-8123F513AD26}" type="slidenum">
              <a:rPr lang="en-US" smtClean="0"/>
              <a:pPr/>
              <a:t>‹N›</a:t>
            </a:fld>
            <a:endParaRPr lang="en-US" dirty="0"/>
          </a:p>
        </p:txBody>
      </p:sp>
      <p:sp>
        <p:nvSpPr>
          <p:cNvPr id="6"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‹N›</a:t>
            </a:fld>
            <a:endParaRPr lang="en-US" sz="1200" dirty="0"/>
          </a:p>
        </p:txBody>
      </p:sp>
    </p:spTree>
    <p:extLst>
      <p:ext uri="{BB962C8B-B14F-4D97-AF65-F5344CB8AC3E}">
        <p14:creationId xmlns:p14="http://schemas.microsoft.com/office/powerpoint/2010/main" val="98184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868362"/>
            <a:ext cx="4011084" cy="1162050"/>
          </a:xfrm>
        </p:spPr>
        <p:txBody>
          <a:bodyPr anchor="b"/>
          <a:lstStyle>
            <a:lvl1pPr algn="l">
              <a:defRPr sz="2000" b="1">
                <a:latin typeface="Arial"/>
                <a:cs typeface="Arial"/>
              </a:defRPr>
            </a:lvl1pPr>
          </a:lstStyle>
          <a:p>
            <a:r>
              <a:rPr lang="nl-BE"/>
              <a:t>Click to edit Master title style</a:t>
            </a:r>
            <a:endParaRPr lang="en-US"/>
          </a:p>
        </p:txBody>
      </p:sp>
      <p:sp>
        <p:nvSpPr>
          <p:cNvPr id="3" name="Content Placeholder 2"/>
          <p:cNvSpPr>
            <a:spLocks noGrp="1"/>
          </p:cNvSpPr>
          <p:nvPr>
            <p:ph idx="1"/>
          </p:nvPr>
        </p:nvSpPr>
        <p:spPr>
          <a:xfrm>
            <a:off x="4766733" y="868363"/>
            <a:ext cx="6815667" cy="502820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4" name="Text Placeholder 3"/>
          <p:cNvSpPr>
            <a:spLocks noGrp="1"/>
          </p:cNvSpPr>
          <p:nvPr>
            <p:ph type="body" sz="half" idx="2"/>
          </p:nvPr>
        </p:nvSpPr>
        <p:spPr>
          <a:xfrm>
            <a:off x="609601" y="2030412"/>
            <a:ext cx="4011084" cy="38661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dirty="0"/>
              <a:t>Click to edit Master text styles</a:t>
            </a:r>
          </a:p>
        </p:txBody>
      </p:sp>
      <p:sp>
        <p:nvSpPr>
          <p:cNvPr id="9" name="Slide Number Placeholder 4"/>
          <p:cNvSpPr>
            <a:spLocks noGrp="1"/>
          </p:cNvSpPr>
          <p:nvPr>
            <p:ph type="sldNum" sz="quarter" idx="4"/>
          </p:nvPr>
        </p:nvSpPr>
        <p:spPr>
          <a:xfrm>
            <a:off x="10997637" y="194112"/>
            <a:ext cx="584763"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‹N›</a:t>
            </a:fld>
            <a:endParaRPr lang="en-US" dirty="0"/>
          </a:p>
        </p:txBody>
      </p:sp>
    </p:spTree>
    <p:extLst>
      <p:ext uri="{BB962C8B-B14F-4D97-AF65-F5344CB8AC3E}">
        <p14:creationId xmlns:p14="http://schemas.microsoft.com/office/powerpoint/2010/main" val="81373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nl-BE" dirty="0"/>
              <a:t>Click to edit Master title style</a:t>
            </a:r>
            <a:endParaRPr lang="en-US" dirty="0"/>
          </a:p>
        </p:txBody>
      </p:sp>
      <p:sp>
        <p:nvSpPr>
          <p:cNvPr id="3" name="Picture Placeholder 2"/>
          <p:cNvSpPr>
            <a:spLocks noGrp="1"/>
          </p:cNvSpPr>
          <p:nvPr>
            <p:ph type="pic" idx="1"/>
          </p:nvPr>
        </p:nvSpPr>
        <p:spPr>
          <a:xfrm>
            <a:off x="2389717" y="1120996"/>
            <a:ext cx="7315200" cy="36065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BE" dirty="0"/>
              <a:t>Drag picture to placeholder or click icon to add</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dirty="0"/>
              <a:t>Click to edit Master text styles</a:t>
            </a:r>
          </a:p>
        </p:txBody>
      </p:sp>
      <p:sp>
        <p:nvSpPr>
          <p:cNvPr id="9"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‹N›</a:t>
            </a:fld>
            <a:endParaRPr lang="en-US" sz="1200" dirty="0"/>
          </a:p>
        </p:txBody>
      </p:sp>
    </p:spTree>
    <p:extLst>
      <p:ext uri="{BB962C8B-B14F-4D97-AF65-F5344CB8AC3E}">
        <p14:creationId xmlns:p14="http://schemas.microsoft.com/office/powerpoint/2010/main" val="44463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000"/>
          </a:schemeClr>
        </a:solidFill>
        <a:effectLst/>
      </p:bgPr>
    </p:bg>
    <p:spTree>
      <p:nvGrpSpPr>
        <p:cNvPr id="1" name=""/>
        <p:cNvGrpSpPr/>
        <p:nvPr/>
      </p:nvGrpSpPr>
      <p:grpSpPr>
        <a:xfrm>
          <a:off x="0" y="0"/>
          <a:ext cx="0" cy="0"/>
          <a:chOff x="0" y="0"/>
          <a:chExt cx="0" cy="0"/>
        </a:xfrm>
      </p:grpSpPr>
      <p:sp>
        <p:nvSpPr>
          <p:cNvPr id="15" name="Rectangle 14"/>
          <p:cNvSpPr/>
          <p:nvPr userDrawn="1"/>
        </p:nvSpPr>
        <p:spPr>
          <a:xfrm>
            <a:off x="-8638" y="615"/>
            <a:ext cx="12200639" cy="6434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6" name="Picture 15"/>
          <p:cNvPicPr>
            <a:picLocks noChangeAspect="1"/>
          </p:cNvPicPr>
          <p:nvPr userDrawn="1"/>
        </p:nvPicPr>
        <p:blipFill>
          <a:blip r:embed="rId13" cstate="print">
            <a:extLst>
              <a:ext uri="{28A0092B-C50C-407E-A947-70E740481C1C}">
                <a14:useLocalDpi xmlns:a14="http://schemas.microsoft.com/office/drawing/2010/main"/>
              </a:ext>
            </a:extLst>
          </a:blip>
          <a:srcRect/>
          <a:stretch/>
        </p:blipFill>
        <p:spPr>
          <a:xfrm>
            <a:off x="306148" y="-65513"/>
            <a:ext cx="2422304" cy="709564"/>
          </a:xfrm>
          <a:prstGeom prst="rect">
            <a:avLst/>
          </a:prstGeom>
        </p:spPr>
      </p:pic>
      <p:sp>
        <p:nvSpPr>
          <p:cNvPr id="2" name="Title Placeholder 1"/>
          <p:cNvSpPr>
            <a:spLocks noGrp="1"/>
          </p:cNvSpPr>
          <p:nvPr>
            <p:ph type="title"/>
          </p:nvPr>
        </p:nvSpPr>
        <p:spPr>
          <a:xfrm>
            <a:off x="609600" y="863174"/>
            <a:ext cx="10972800" cy="1143000"/>
          </a:xfrm>
          <a:prstGeom prst="rect">
            <a:avLst/>
          </a:prstGeom>
        </p:spPr>
        <p:txBody>
          <a:bodyPr vert="horz" lIns="91440" tIns="45720" rIns="91440" bIns="45720" rtlCol="0" anchor="ctr">
            <a:normAutofit/>
          </a:bodyPr>
          <a:lstStyle/>
          <a:p>
            <a:r>
              <a:rPr lang="nl-BE" dirty="0"/>
              <a:t>CLICK TO EDIT MASTER TITLE STYLE</a:t>
            </a:r>
            <a:endParaRPr lang="en-US" dirty="0"/>
          </a:p>
        </p:txBody>
      </p:sp>
      <p:sp>
        <p:nvSpPr>
          <p:cNvPr id="3" name="Text Placeholder 2"/>
          <p:cNvSpPr>
            <a:spLocks noGrp="1"/>
          </p:cNvSpPr>
          <p:nvPr>
            <p:ph type="body" idx="1"/>
          </p:nvPr>
        </p:nvSpPr>
        <p:spPr>
          <a:xfrm>
            <a:off x="609600" y="2188737"/>
            <a:ext cx="10972800" cy="3863346"/>
          </a:xfrm>
          <a:prstGeom prst="rect">
            <a:avLst/>
          </a:prstGeom>
        </p:spPr>
        <p:txBody>
          <a:bodyPr vert="horz" lIns="91440" tIns="45720" rIns="91440" bIns="45720" rtlCol="0">
            <a:normAutofit/>
          </a:body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10" name="Slide Number Placeholder 4"/>
          <p:cNvSpPr>
            <a:spLocks noGrp="1"/>
          </p:cNvSpPr>
          <p:nvPr>
            <p:ph type="sldNum" sz="quarter" idx="4"/>
          </p:nvPr>
        </p:nvSpPr>
        <p:spPr>
          <a:xfrm>
            <a:off x="10997637" y="194112"/>
            <a:ext cx="584763"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‹N›</a:t>
            </a:fld>
            <a:endParaRPr lang="en-US" dirty="0"/>
          </a:p>
        </p:txBody>
      </p:sp>
      <p:sp>
        <p:nvSpPr>
          <p:cNvPr id="4" name="TextBox 3">
            <a:extLst>
              <a:ext uri="{FF2B5EF4-FFF2-40B4-BE49-F238E27FC236}">
                <a16:creationId xmlns:a16="http://schemas.microsoft.com/office/drawing/2014/main" id="{7DB7AF10-288E-486E-A9D8-2C6FCAA60A34}"/>
              </a:ext>
            </a:extLst>
          </p:cNvPr>
          <p:cNvSpPr txBox="1"/>
          <p:nvPr userDrawn="1"/>
        </p:nvSpPr>
        <p:spPr>
          <a:xfrm>
            <a:off x="727339" y="376673"/>
            <a:ext cx="837089" cy="276999"/>
          </a:xfrm>
          <a:prstGeom prst="rect">
            <a:avLst/>
          </a:prstGeom>
          <a:noFill/>
        </p:spPr>
        <p:txBody>
          <a:bodyPr wrap="none" rtlCol="0">
            <a:spAutoFit/>
          </a:bodyPr>
          <a:lstStyle/>
          <a:p>
            <a:r>
              <a:rPr lang="en-US" sz="1200" b="1" dirty="0">
                <a:solidFill>
                  <a:schemeClr val="bg1"/>
                </a:solidFill>
                <a:latin typeface="Proxima Nova Extra Bold"/>
              </a:rPr>
              <a:t>Phase II</a:t>
            </a:r>
          </a:p>
        </p:txBody>
      </p:sp>
    </p:spTree>
    <p:extLst>
      <p:ext uri="{BB962C8B-B14F-4D97-AF65-F5344CB8AC3E}">
        <p14:creationId xmlns:p14="http://schemas.microsoft.com/office/powerpoint/2010/main" val="299473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3000" b="1" kern="1200">
          <a:solidFill>
            <a:schemeClr val="tx2"/>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08224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08224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08224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08224F"/>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08224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4000"/>
          </a:schemeClr>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BE" dirty="0"/>
              <a:t>CLICK TO EDIT MASTER TITLE STYLE</a:t>
            </a:r>
            <a:endParaRPr lang="en-US" dirty="0"/>
          </a:p>
        </p:txBody>
      </p:sp>
      <p:sp>
        <p:nvSpPr>
          <p:cNvPr id="14"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15" name="Rectangle 14"/>
          <p:cNvSpPr/>
          <p:nvPr userDrawn="1"/>
        </p:nvSpPr>
        <p:spPr>
          <a:xfrm>
            <a:off x="1" y="6220590"/>
            <a:ext cx="12200639" cy="643437"/>
          </a:xfrm>
          <a:prstGeom prst="rect">
            <a:avLst/>
          </a:prstGeom>
          <a:solidFill>
            <a:srgbClr val="189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6" name="Picture 15" descr="meetMED-white-WEB.pn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06152" y="6141502"/>
            <a:ext cx="2422305" cy="709564"/>
          </a:xfrm>
          <a:prstGeom prst="rect">
            <a:avLst/>
          </a:prstGeom>
        </p:spPr>
      </p:pic>
      <p:sp>
        <p:nvSpPr>
          <p:cNvPr id="17" name="TextBox 16"/>
          <p:cNvSpPr txBox="1"/>
          <p:nvPr userDrawn="1"/>
        </p:nvSpPr>
        <p:spPr>
          <a:xfrm>
            <a:off x="9477269" y="6327283"/>
            <a:ext cx="1667188" cy="307777"/>
          </a:xfrm>
          <a:prstGeom prst="rect">
            <a:avLst/>
          </a:prstGeom>
          <a:noFill/>
        </p:spPr>
        <p:txBody>
          <a:bodyPr wrap="none" rtlCol="0">
            <a:spAutoFit/>
          </a:bodyPr>
          <a:lstStyle/>
          <a:p>
            <a:r>
              <a:rPr lang="en-US" sz="1400" dirty="0" err="1">
                <a:solidFill>
                  <a:schemeClr val="bg1"/>
                </a:solidFill>
                <a:latin typeface="Arial"/>
                <a:cs typeface="Arial"/>
              </a:rPr>
              <a:t>www.meetmed.org</a:t>
            </a:r>
            <a:endParaRPr lang="en-US" sz="1400" dirty="0">
              <a:solidFill>
                <a:schemeClr val="bg1"/>
              </a:solidFill>
              <a:latin typeface="Arial"/>
              <a:cs typeface="Arial"/>
            </a:endParaRPr>
          </a:p>
        </p:txBody>
      </p:sp>
      <p:sp>
        <p:nvSpPr>
          <p:cNvPr id="18" name="Slide Number Placeholder 4"/>
          <p:cNvSpPr>
            <a:spLocks noGrp="1"/>
          </p:cNvSpPr>
          <p:nvPr>
            <p:ph type="sldNum" sz="quarter" idx="4"/>
          </p:nvPr>
        </p:nvSpPr>
        <p:spPr>
          <a:xfrm>
            <a:off x="4673600" y="6369311"/>
            <a:ext cx="2844800" cy="365125"/>
          </a:xfrm>
          <a:prstGeom prst="rect">
            <a:avLst/>
          </a:prstGeom>
        </p:spPr>
        <p:txBody>
          <a:bodyPr/>
          <a:lstStyle>
            <a:lvl1pPr algn="ctr">
              <a:defRPr sz="1000">
                <a:solidFill>
                  <a:schemeClr val="bg1"/>
                </a:solidFill>
              </a:defRPr>
            </a:lvl1pPr>
          </a:lstStyle>
          <a:p>
            <a:fld id="{4E6B386F-75EA-2347-AA44-8123F513AD26}" type="slidenum">
              <a:rPr lang="en-US" smtClean="0"/>
              <a:pPr/>
              <a:t>‹N›</a:t>
            </a:fld>
            <a:endParaRPr lang="en-US" dirty="0"/>
          </a:p>
        </p:txBody>
      </p:sp>
      <p:sp>
        <p:nvSpPr>
          <p:cNvPr id="8" name="TextBox 7">
            <a:extLst>
              <a:ext uri="{FF2B5EF4-FFF2-40B4-BE49-F238E27FC236}">
                <a16:creationId xmlns:a16="http://schemas.microsoft.com/office/drawing/2014/main" id="{148206EC-A050-4025-83C0-1E8A304A09B2}"/>
              </a:ext>
            </a:extLst>
          </p:cNvPr>
          <p:cNvSpPr txBox="1"/>
          <p:nvPr userDrawn="1"/>
        </p:nvSpPr>
        <p:spPr>
          <a:xfrm>
            <a:off x="959243" y="6587028"/>
            <a:ext cx="837089" cy="276999"/>
          </a:xfrm>
          <a:prstGeom prst="rect">
            <a:avLst/>
          </a:prstGeom>
          <a:noFill/>
        </p:spPr>
        <p:txBody>
          <a:bodyPr wrap="none" rtlCol="0">
            <a:spAutoFit/>
          </a:bodyPr>
          <a:lstStyle/>
          <a:p>
            <a:r>
              <a:rPr lang="en-US" sz="1200" b="1" dirty="0">
                <a:solidFill>
                  <a:schemeClr val="bg1"/>
                </a:solidFill>
                <a:latin typeface="Proxima Nova Extra Bold"/>
              </a:rPr>
              <a:t>Phase II</a:t>
            </a:r>
          </a:p>
        </p:txBody>
      </p:sp>
    </p:spTree>
    <p:extLst>
      <p:ext uri="{BB962C8B-B14F-4D97-AF65-F5344CB8AC3E}">
        <p14:creationId xmlns:p14="http://schemas.microsoft.com/office/powerpoint/2010/main" val="1160144832"/>
      </p:ext>
    </p:extLst>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ctr" defTabSz="457200" rtl="0" eaLnBrk="1" latinLnBrk="0" hangingPunct="1">
        <a:spcBef>
          <a:spcPct val="0"/>
        </a:spcBef>
        <a:buNone/>
        <a:defRPr sz="3000" b="1" kern="1200">
          <a:solidFill>
            <a:schemeClr val="accent2"/>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accent2"/>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accent2"/>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accent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accent2"/>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accent2"/>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6">
            <a:extLst>
              <a:ext uri="{FF2B5EF4-FFF2-40B4-BE49-F238E27FC236}">
                <a16:creationId xmlns:a16="http://schemas.microsoft.com/office/drawing/2014/main" id="{7BF08556-B049-4FA4-BC3B-516C3BD10829}"/>
              </a:ext>
            </a:extLst>
          </p:cNvPr>
          <p:cNvPicPr>
            <a:picLocks noChangeAspect="1"/>
          </p:cNvPicPr>
          <p:nvPr/>
        </p:nvPicPr>
        <p:blipFill>
          <a:blip r:embed="rId2">
            <a:alphaModFix amt="35000"/>
          </a:blip>
          <a:stretch>
            <a:fillRect/>
          </a:stretch>
        </p:blipFill>
        <p:spPr>
          <a:xfrm>
            <a:off x="0" y="1199482"/>
            <a:ext cx="12192000" cy="6045620"/>
          </a:xfrm>
          <a:prstGeom prst="rect">
            <a:avLst/>
          </a:prstGeom>
        </p:spPr>
      </p:pic>
      <p:sp>
        <p:nvSpPr>
          <p:cNvPr id="13" name="Rettangolo 7">
            <a:extLst>
              <a:ext uri="{FF2B5EF4-FFF2-40B4-BE49-F238E27FC236}">
                <a16:creationId xmlns:a16="http://schemas.microsoft.com/office/drawing/2014/main" id="{02DFEEAC-6301-40CE-B8DA-DDF4F8228EAF}"/>
              </a:ext>
            </a:extLst>
          </p:cNvPr>
          <p:cNvSpPr/>
          <p:nvPr/>
        </p:nvSpPr>
        <p:spPr>
          <a:xfrm>
            <a:off x="0" y="635430"/>
            <a:ext cx="12192000" cy="6773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CasellaDiTesto 11">
            <a:extLst>
              <a:ext uri="{FF2B5EF4-FFF2-40B4-BE49-F238E27FC236}">
                <a16:creationId xmlns:a16="http://schemas.microsoft.com/office/drawing/2014/main" id="{61B6209F-DC2F-4815-9F62-39F0798BD48D}"/>
              </a:ext>
            </a:extLst>
          </p:cNvPr>
          <p:cNvSpPr txBox="1"/>
          <p:nvPr/>
        </p:nvSpPr>
        <p:spPr>
          <a:xfrm>
            <a:off x="714319" y="891705"/>
            <a:ext cx="1461169" cy="307777"/>
          </a:xfrm>
          <a:prstGeom prst="rect">
            <a:avLst/>
          </a:prstGeom>
          <a:noFill/>
        </p:spPr>
        <p:txBody>
          <a:bodyPr wrap="none" rtlCol="0">
            <a:spAutoFit/>
          </a:bodyPr>
          <a:lstStyle/>
          <a:p>
            <a:r>
              <a:rPr lang="it-IT" sz="1400" dirty="0">
                <a:solidFill>
                  <a:schemeClr val="bg1"/>
                </a:solidFill>
                <a:latin typeface="Arial Rounded MT Bold" panose="020F0704030504030204" pitchFamily="34" charset="0"/>
              </a:rPr>
              <a:t>31 March 2022</a:t>
            </a:r>
          </a:p>
        </p:txBody>
      </p:sp>
      <p:sp>
        <p:nvSpPr>
          <p:cNvPr id="16" name="Rettangolo 12">
            <a:extLst>
              <a:ext uri="{FF2B5EF4-FFF2-40B4-BE49-F238E27FC236}">
                <a16:creationId xmlns:a16="http://schemas.microsoft.com/office/drawing/2014/main" id="{67311EAD-A26F-4900-9FF8-9B6956BF0EB7}"/>
              </a:ext>
            </a:extLst>
          </p:cNvPr>
          <p:cNvSpPr/>
          <p:nvPr/>
        </p:nvSpPr>
        <p:spPr>
          <a:xfrm>
            <a:off x="0" y="6602277"/>
            <a:ext cx="12192000" cy="31552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b="1">
              <a:latin typeface="Arial Narrow" panose="020B0606020202030204" pitchFamily="34" charset="0"/>
            </a:endParaRPr>
          </a:p>
        </p:txBody>
      </p:sp>
      <p:sp>
        <p:nvSpPr>
          <p:cNvPr id="10" name="TextBox 9">
            <a:extLst>
              <a:ext uri="{FF2B5EF4-FFF2-40B4-BE49-F238E27FC236}">
                <a16:creationId xmlns:a16="http://schemas.microsoft.com/office/drawing/2014/main" id="{788F8DF6-4A69-4473-917C-598C431AFB58}"/>
              </a:ext>
            </a:extLst>
          </p:cNvPr>
          <p:cNvSpPr txBox="1"/>
          <p:nvPr/>
        </p:nvSpPr>
        <p:spPr>
          <a:xfrm>
            <a:off x="328682" y="1462743"/>
            <a:ext cx="4733971" cy="523220"/>
          </a:xfrm>
          <a:prstGeom prst="rect">
            <a:avLst/>
          </a:prstGeom>
          <a:noFill/>
        </p:spPr>
        <p:txBody>
          <a:bodyPr wrap="square" rtlCol="0">
            <a:spAutoFit/>
          </a:bodyPr>
          <a:lstStyle/>
          <a:p>
            <a:r>
              <a:rPr lang="en-US" sz="2800" dirty="0">
                <a:solidFill>
                  <a:schemeClr val="accent1"/>
                </a:solidFill>
                <a:latin typeface="Aharoni" panose="02010803020104030203" pitchFamily="2" charset="-79"/>
                <a:cs typeface="Aharoni" panose="02010803020104030203" pitchFamily="2" charset="-79"/>
              </a:rPr>
              <a:t>Important Questions</a:t>
            </a:r>
          </a:p>
        </p:txBody>
      </p:sp>
      <p:pic>
        <p:nvPicPr>
          <p:cNvPr id="55" name="Picture 54">
            <a:extLst>
              <a:ext uri="{FF2B5EF4-FFF2-40B4-BE49-F238E27FC236}">
                <a16:creationId xmlns:a16="http://schemas.microsoft.com/office/drawing/2014/main" id="{8CF98C53-EAEF-4152-B609-162A446B08BA}"/>
              </a:ext>
            </a:extLst>
          </p:cNvPr>
          <p:cNvPicPr>
            <a:picLocks noChangeAspect="1"/>
          </p:cNvPicPr>
          <p:nvPr/>
        </p:nvPicPr>
        <p:blipFill>
          <a:blip r:embed="rId3">
            <a:alphaModFix amt="70000"/>
          </a:blip>
          <a:stretch>
            <a:fillRect/>
          </a:stretch>
        </p:blipFill>
        <p:spPr>
          <a:xfrm>
            <a:off x="3082382" y="5489376"/>
            <a:ext cx="6740912" cy="1300783"/>
          </a:xfrm>
          <a:prstGeom prst="rect">
            <a:avLst/>
          </a:prstGeom>
        </p:spPr>
      </p:pic>
      <p:sp>
        <p:nvSpPr>
          <p:cNvPr id="27" name="TextBox 26">
            <a:extLst>
              <a:ext uri="{FF2B5EF4-FFF2-40B4-BE49-F238E27FC236}">
                <a16:creationId xmlns:a16="http://schemas.microsoft.com/office/drawing/2014/main" id="{E751DB57-863A-45F5-97E4-25FB76043EC5}"/>
              </a:ext>
            </a:extLst>
          </p:cNvPr>
          <p:cNvSpPr txBox="1"/>
          <p:nvPr/>
        </p:nvSpPr>
        <p:spPr>
          <a:xfrm>
            <a:off x="328683" y="2020083"/>
            <a:ext cx="11525064" cy="2948115"/>
          </a:xfrm>
          <a:prstGeom prst="rect">
            <a:avLst/>
          </a:prstGeom>
          <a:solidFill>
            <a:schemeClr val="bg1"/>
          </a:solidFill>
        </p:spPr>
        <p:txBody>
          <a:bodyPr wrap="square">
            <a:spAutoFit/>
          </a:bodyPr>
          <a:lstStyle/>
          <a:p>
            <a:pPr marL="285750" lvl="0" indent="-285750">
              <a:lnSpc>
                <a:spcPct val="150000"/>
              </a:lnSpc>
              <a:buSzPts val="1000"/>
              <a:buFont typeface="Wingdings" panose="05000000000000000000" pitchFamily="2" charset="2"/>
              <a:buChar char="§"/>
              <a:tabLst>
                <a:tab pos="457200" algn="l"/>
              </a:tabLst>
            </a:pPr>
            <a:r>
              <a:rPr lang="en-US" b="1" i="1" dirty="0">
                <a:latin typeface="Arial Narrow" panose="020B0606020202030204" pitchFamily="34" charset="0"/>
                <a:ea typeface="Times New Roman" panose="02020603050405020304" pitchFamily="18" charset="0"/>
              </a:rPr>
              <a:t>What is the importance of incentivized financing schemes to promote efficient appliances?</a:t>
            </a:r>
          </a:p>
          <a:p>
            <a:pPr marL="285750" indent="-285750">
              <a:lnSpc>
                <a:spcPct val="150000"/>
              </a:lnSpc>
              <a:buSzPts val="1000"/>
              <a:buFont typeface="Wingdings" panose="05000000000000000000" pitchFamily="2" charset="2"/>
              <a:buChar char="§"/>
              <a:tabLst>
                <a:tab pos="457200" algn="l"/>
              </a:tabLst>
            </a:pPr>
            <a:r>
              <a:rPr lang="en-US" b="1" i="1" dirty="0">
                <a:effectLst/>
                <a:latin typeface="Arial Narrow" panose="020B0606020202030204" pitchFamily="34" charset="0"/>
                <a:ea typeface="Times New Roman" panose="02020603050405020304" pitchFamily="18" charset="0"/>
              </a:rPr>
              <a:t>What are the best roles that energy conservation agencies/intergovernmental organizations/governmental bodies could play to promote the market uptake of efficient appliances?</a:t>
            </a:r>
          </a:p>
          <a:p>
            <a:pPr marL="285750" indent="-285750">
              <a:lnSpc>
                <a:spcPct val="150000"/>
              </a:lnSpc>
              <a:buSzPts val="1000"/>
              <a:buFont typeface="Wingdings" panose="05000000000000000000" pitchFamily="2" charset="2"/>
              <a:buChar char="§"/>
              <a:tabLst>
                <a:tab pos="457200" algn="l"/>
              </a:tabLst>
            </a:pPr>
            <a:r>
              <a:rPr lang="en-US" b="1" i="1" dirty="0">
                <a:latin typeface="Arial Narrow" panose="020B0606020202030204" pitchFamily="34" charset="0"/>
                <a:ea typeface="Times New Roman" panose="02020603050405020304" pitchFamily="18" charset="0"/>
              </a:rPr>
              <a:t>W</a:t>
            </a:r>
            <a:r>
              <a:rPr lang="en-US" b="1" i="1" dirty="0">
                <a:effectLst/>
                <a:latin typeface="Arial Narrow" panose="020B0606020202030204" pitchFamily="34" charset="0"/>
                <a:ea typeface="Times New Roman" panose="02020603050405020304" pitchFamily="18" charset="0"/>
              </a:rPr>
              <a:t>hat are the barriers that hinder the development of a regional S&amp;L program for domestic appliances in the target eight countries?</a:t>
            </a:r>
          </a:p>
          <a:p>
            <a:pPr marL="285750" indent="-285750">
              <a:lnSpc>
                <a:spcPct val="150000"/>
              </a:lnSpc>
              <a:buSzPts val="1000"/>
              <a:buFont typeface="Wingdings" panose="05000000000000000000" pitchFamily="2" charset="2"/>
              <a:buChar char="§"/>
              <a:tabLst>
                <a:tab pos="457200" algn="l"/>
              </a:tabLst>
            </a:pPr>
            <a:r>
              <a:rPr lang="en-US" b="1" i="1" dirty="0">
                <a:latin typeface="Arial Narrow" panose="020B0606020202030204" pitchFamily="34" charset="0"/>
                <a:ea typeface="Times New Roman" panose="02020603050405020304" pitchFamily="18" charset="0"/>
              </a:rPr>
              <a:t>How could the target Arab Countries leverage on the EU Standards in developing their national labeling programs?	</a:t>
            </a:r>
            <a:endParaRPr lang="en-US" b="1" i="1" dirty="0">
              <a:effectLst/>
              <a:latin typeface="Arial Narrow" panose="020B0606020202030204" pitchFamily="34" charset="0"/>
              <a:ea typeface="Times New Roman" panose="02020603050405020304" pitchFamily="18" charset="0"/>
            </a:endParaRPr>
          </a:p>
          <a:p>
            <a:pPr marL="285750" indent="-285750">
              <a:lnSpc>
                <a:spcPct val="150000"/>
              </a:lnSpc>
              <a:buSzPts val="1000"/>
              <a:buFont typeface="Wingdings" panose="05000000000000000000" pitchFamily="2" charset="2"/>
              <a:buChar char="§"/>
              <a:tabLst>
                <a:tab pos="457200" algn="l"/>
              </a:tabLst>
            </a:pPr>
            <a:r>
              <a:rPr lang="en-US" b="1" i="1" dirty="0">
                <a:effectLst/>
                <a:latin typeface="Arial Narrow" panose="020B0606020202030204" pitchFamily="34" charset="0"/>
                <a:ea typeface="Times New Roman" panose="02020603050405020304" pitchFamily="18" charset="0"/>
              </a:rPr>
              <a:t>What are the key messages that you wish to send to the upcoming CoP27 in Egypt?</a:t>
            </a:r>
          </a:p>
        </p:txBody>
      </p:sp>
      <p:sp>
        <p:nvSpPr>
          <p:cNvPr id="29" name="CasellaDiTesto 8">
            <a:extLst>
              <a:ext uri="{FF2B5EF4-FFF2-40B4-BE49-F238E27FC236}">
                <a16:creationId xmlns:a16="http://schemas.microsoft.com/office/drawing/2014/main" id="{CAB3BE94-DF0B-4359-A6F4-7727EE9757FB}"/>
              </a:ext>
            </a:extLst>
          </p:cNvPr>
          <p:cNvSpPr txBox="1"/>
          <p:nvPr/>
        </p:nvSpPr>
        <p:spPr>
          <a:xfrm>
            <a:off x="3774082" y="722957"/>
            <a:ext cx="8373497" cy="523220"/>
          </a:xfrm>
          <a:prstGeom prst="rect">
            <a:avLst/>
          </a:prstGeom>
          <a:noFill/>
        </p:spPr>
        <p:txBody>
          <a:bodyPr wrap="square" rtlCol="0">
            <a:spAutoFit/>
          </a:bodyPr>
          <a:lstStyle/>
          <a:p>
            <a:pPr algn="r"/>
            <a:r>
              <a:rPr lang="it-IT" sz="2800" b="1" dirty="0" err="1">
                <a:solidFill>
                  <a:schemeClr val="bg1"/>
                </a:solidFill>
              </a:rPr>
              <a:t>Concerted</a:t>
            </a:r>
            <a:r>
              <a:rPr lang="it-IT" sz="2800" b="1" dirty="0">
                <a:solidFill>
                  <a:schemeClr val="bg1"/>
                </a:solidFill>
              </a:rPr>
              <a:t> Action on Appliances</a:t>
            </a:r>
            <a:endParaRPr lang="it-IT" sz="2800" b="1"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2676554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6">
            <a:extLst>
              <a:ext uri="{FF2B5EF4-FFF2-40B4-BE49-F238E27FC236}">
                <a16:creationId xmlns:a16="http://schemas.microsoft.com/office/drawing/2014/main" id="{7BF08556-B049-4FA4-BC3B-516C3BD10829}"/>
              </a:ext>
            </a:extLst>
          </p:cNvPr>
          <p:cNvPicPr>
            <a:picLocks noChangeAspect="1"/>
          </p:cNvPicPr>
          <p:nvPr/>
        </p:nvPicPr>
        <p:blipFill>
          <a:blip r:embed="rId2">
            <a:alphaModFix amt="35000"/>
          </a:blip>
          <a:stretch>
            <a:fillRect/>
          </a:stretch>
        </p:blipFill>
        <p:spPr>
          <a:xfrm>
            <a:off x="14996" y="1299456"/>
            <a:ext cx="12192000" cy="6045620"/>
          </a:xfrm>
          <a:prstGeom prst="rect">
            <a:avLst/>
          </a:prstGeom>
        </p:spPr>
      </p:pic>
      <p:sp>
        <p:nvSpPr>
          <p:cNvPr id="13" name="Rettangolo 7">
            <a:extLst>
              <a:ext uri="{FF2B5EF4-FFF2-40B4-BE49-F238E27FC236}">
                <a16:creationId xmlns:a16="http://schemas.microsoft.com/office/drawing/2014/main" id="{02DFEEAC-6301-40CE-B8DA-DDF4F8228EAF}"/>
              </a:ext>
            </a:extLst>
          </p:cNvPr>
          <p:cNvSpPr/>
          <p:nvPr/>
        </p:nvSpPr>
        <p:spPr>
          <a:xfrm>
            <a:off x="0" y="635430"/>
            <a:ext cx="12192000" cy="6773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CasellaDiTesto 11">
            <a:extLst>
              <a:ext uri="{FF2B5EF4-FFF2-40B4-BE49-F238E27FC236}">
                <a16:creationId xmlns:a16="http://schemas.microsoft.com/office/drawing/2014/main" id="{61B6209F-DC2F-4815-9F62-39F0798BD48D}"/>
              </a:ext>
            </a:extLst>
          </p:cNvPr>
          <p:cNvSpPr txBox="1"/>
          <p:nvPr/>
        </p:nvSpPr>
        <p:spPr>
          <a:xfrm>
            <a:off x="714319" y="891705"/>
            <a:ext cx="1461169" cy="307777"/>
          </a:xfrm>
          <a:prstGeom prst="rect">
            <a:avLst/>
          </a:prstGeom>
          <a:noFill/>
        </p:spPr>
        <p:txBody>
          <a:bodyPr wrap="none" rtlCol="0">
            <a:spAutoFit/>
          </a:bodyPr>
          <a:lstStyle/>
          <a:p>
            <a:r>
              <a:rPr lang="it-IT" sz="1400" dirty="0">
                <a:solidFill>
                  <a:schemeClr val="bg1"/>
                </a:solidFill>
                <a:latin typeface="Arial Rounded MT Bold" panose="020F0704030504030204" pitchFamily="34" charset="0"/>
              </a:rPr>
              <a:t>31 March 2022</a:t>
            </a:r>
          </a:p>
        </p:txBody>
      </p:sp>
      <p:sp>
        <p:nvSpPr>
          <p:cNvPr id="10" name="TextBox 9">
            <a:extLst>
              <a:ext uri="{FF2B5EF4-FFF2-40B4-BE49-F238E27FC236}">
                <a16:creationId xmlns:a16="http://schemas.microsoft.com/office/drawing/2014/main" id="{788F8DF6-4A69-4473-917C-598C431AFB58}"/>
              </a:ext>
            </a:extLst>
          </p:cNvPr>
          <p:cNvSpPr txBox="1"/>
          <p:nvPr/>
        </p:nvSpPr>
        <p:spPr>
          <a:xfrm>
            <a:off x="3537781" y="1366028"/>
            <a:ext cx="5313835" cy="715581"/>
          </a:xfrm>
          <a:prstGeom prst="rect">
            <a:avLst/>
          </a:prstGeom>
          <a:noFill/>
        </p:spPr>
        <p:txBody>
          <a:bodyPr wrap="square" rtlCol="0">
            <a:spAutoFit/>
          </a:bodyPr>
          <a:lstStyle/>
          <a:p>
            <a:pPr algn="ctr"/>
            <a:r>
              <a:rPr lang="en-US" sz="4050" dirty="0">
                <a:solidFill>
                  <a:schemeClr val="accent1"/>
                </a:solidFill>
                <a:latin typeface="Aharoni" panose="02010803020104030203" pitchFamily="2" charset="-79"/>
                <a:cs typeface="Aharoni" panose="02010803020104030203" pitchFamily="2" charset="-79"/>
              </a:rPr>
              <a:t>Takeaways</a:t>
            </a:r>
          </a:p>
        </p:txBody>
      </p:sp>
      <p:sp>
        <p:nvSpPr>
          <p:cNvPr id="26" name="TextBox 25">
            <a:extLst>
              <a:ext uri="{FF2B5EF4-FFF2-40B4-BE49-F238E27FC236}">
                <a16:creationId xmlns:a16="http://schemas.microsoft.com/office/drawing/2014/main" id="{52988D7C-F973-45B7-B419-FC38AD7C464B}"/>
              </a:ext>
            </a:extLst>
          </p:cNvPr>
          <p:cNvSpPr txBox="1"/>
          <p:nvPr/>
        </p:nvSpPr>
        <p:spPr>
          <a:xfrm>
            <a:off x="186551" y="2080017"/>
            <a:ext cx="11818897" cy="4339650"/>
          </a:xfrm>
          <a:prstGeom prst="rect">
            <a:avLst/>
          </a:prstGeom>
          <a:solidFill>
            <a:schemeClr val="bg1"/>
          </a:solidFill>
        </p:spPr>
        <p:txBody>
          <a:bodyPr wrap="square">
            <a:spAutoFit/>
          </a:bodyPr>
          <a:lstStyle/>
          <a:p>
            <a:pPr marL="285750" lvl="0" indent="-285750">
              <a:spcAft>
                <a:spcPts val="1800"/>
              </a:spcAft>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Energy efficiency in many cases is not a priority for end-users </a:t>
            </a:r>
            <a:r>
              <a:rPr lang="en-US" b="1" i="1" dirty="0">
                <a:latin typeface="Arial Narrow" panose="020B0606020202030204" pitchFamily="34" charset="0"/>
                <a:ea typeface="Times New Roman" panose="02020603050405020304" pitchFamily="18" charset="0"/>
              </a:rPr>
              <a:t>and their buying decision, leverage on the </a:t>
            </a:r>
            <a:r>
              <a:rPr lang="en-US" b="1" i="1" u="sng" dirty="0">
                <a:latin typeface="Arial Narrow" panose="020B0606020202030204" pitchFamily="34" charset="0"/>
                <a:ea typeface="Times New Roman" panose="02020603050405020304" pitchFamily="18" charset="0"/>
              </a:rPr>
              <a:t>cost-benefits associated with efficient appliances </a:t>
            </a:r>
            <a:r>
              <a:rPr lang="en-US" b="1" i="1" dirty="0">
                <a:latin typeface="Arial Narrow" panose="020B0606020202030204" pitchFamily="34" charset="0"/>
                <a:ea typeface="Times New Roman" panose="02020603050405020304" pitchFamily="18" charset="0"/>
              </a:rPr>
              <a:t>as well as the </a:t>
            </a:r>
            <a:r>
              <a:rPr lang="en-US" b="1" i="1" u="sng" dirty="0">
                <a:latin typeface="Arial Narrow" panose="020B0606020202030204" pitchFamily="34" charset="0"/>
                <a:ea typeface="Times New Roman" panose="02020603050405020304" pitchFamily="18" charset="0"/>
              </a:rPr>
              <a:t>availability of incentivized financing schemes </a:t>
            </a:r>
            <a:r>
              <a:rPr lang="en-US" b="1" i="1" dirty="0">
                <a:latin typeface="Arial Narrow" panose="020B0606020202030204" pitchFamily="34" charset="0"/>
                <a:ea typeface="Times New Roman" panose="02020603050405020304" pitchFamily="18" charset="0"/>
              </a:rPr>
              <a:t>and </a:t>
            </a:r>
            <a:r>
              <a:rPr lang="en-US" b="1" i="1" u="sng" dirty="0">
                <a:latin typeface="Arial Narrow" panose="020B0606020202030204" pitchFamily="34" charset="0"/>
                <a:ea typeface="Times New Roman" panose="02020603050405020304" pitchFamily="18" charset="0"/>
              </a:rPr>
              <a:t>demand side management programs </a:t>
            </a:r>
            <a:r>
              <a:rPr lang="en-US" b="1" i="1" dirty="0">
                <a:latin typeface="Arial Narrow" panose="020B0606020202030204" pitchFamily="34" charset="0"/>
                <a:ea typeface="Times New Roman" panose="02020603050405020304" pitchFamily="18" charset="0"/>
              </a:rPr>
              <a:t>are crucial for market upscaling.</a:t>
            </a:r>
          </a:p>
          <a:p>
            <a:pPr marL="285750" lvl="0" indent="-285750">
              <a:spcAft>
                <a:spcPts val="1800"/>
              </a:spcAft>
              <a:buSzPts val="1000"/>
              <a:buFont typeface="Arial" panose="020B0604020202020204" pitchFamily="34" charset="0"/>
              <a:buChar char="•"/>
              <a:tabLst>
                <a:tab pos="457200" algn="l"/>
              </a:tabLst>
            </a:pPr>
            <a:r>
              <a:rPr lang="en-US" b="1" i="1" dirty="0">
                <a:latin typeface="Arial Narrow" panose="020B0606020202030204" pitchFamily="34" charset="0"/>
                <a:ea typeface="Times New Roman" panose="02020603050405020304" pitchFamily="18" charset="0"/>
              </a:rPr>
              <a:t>A first step towards the market upscaling of efficient appliances is to conduct to detailed </a:t>
            </a:r>
            <a:r>
              <a:rPr lang="en-US" b="1" i="1" u="sng" dirty="0">
                <a:latin typeface="Arial Narrow" panose="020B0606020202030204" pitchFamily="34" charset="0"/>
                <a:ea typeface="Times New Roman" panose="02020603050405020304" pitchFamily="18" charset="0"/>
              </a:rPr>
              <a:t>market surveys </a:t>
            </a:r>
            <a:r>
              <a:rPr lang="en-US" b="1" i="1" dirty="0">
                <a:latin typeface="Arial Narrow" panose="020B0606020202030204" pitchFamily="34" charset="0"/>
                <a:ea typeface="Times New Roman" panose="02020603050405020304" pitchFamily="18" charset="0"/>
              </a:rPr>
              <a:t>to gain insights on the breakdown of the total number of traded units and market size per energy efficiency band.</a:t>
            </a:r>
          </a:p>
          <a:p>
            <a:pPr marL="285750" lvl="0" indent="-285750">
              <a:spcAft>
                <a:spcPts val="1800"/>
              </a:spcAft>
              <a:buSzPts val="1000"/>
              <a:buFont typeface="Arial" panose="020B0604020202020204" pitchFamily="34" charset="0"/>
              <a:buChar char="•"/>
              <a:tabLst>
                <a:tab pos="457200" algn="l"/>
              </a:tabLst>
            </a:pPr>
            <a:r>
              <a:rPr lang="en-US" b="1" i="1" dirty="0">
                <a:latin typeface="Arial Narrow" panose="020B0606020202030204" pitchFamily="34" charset="0"/>
                <a:ea typeface="Times New Roman" panose="02020603050405020304" pitchFamily="18" charset="0"/>
              </a:rPr>
              <a:t>International </a:t>
            </a:r>
            <a:r>
              <a:rPr lang="en-US" b="1" i="1" u="sng" dirty="0">
                <a:latin typeface="Arial Narrow" panose="020B0606020202030204" pitchFamily="34" charset="0"/>
                <a:ea typeface="Times New Roman" panose="02020603050405020304" pitchFamily="18" charset="0"/>
              </a:rPr>
              <a:t>trade routes between the target countries and the EU member states could benefit the regional markets </a:t>
            </a:r>
            <a:r>
              <a:rPr lang="en-US" b="1" i="1" dirty="0">
                <a:latin typeface="Arial Narrow" panose="020B0606020202030204" pitchFamily="34" charset="0"/>
                <a:ea typeface="Times New Roman" panose="02020603050405020304" pitchFamily="18" charset="0"/>
              </a:rPr>
              <a:t>by introducing efficient appliances; however, </a:t>
            </a:r>
            <a:r>
              <a:rPr lang="en-US" b="1" i="1" u="sng" dirty="0">
                <a:latin typeface="Arial Narrow" panose="020B0606020202030204" pitchFamily="34" charset="0"/>
                <a:ea typeface="Times New Roman" panose="02020603050405020304" pitchFamily="18" charset="0"/>
              </a:rPr>
              <a:t>lack of regulations is allowing inefficient brands and models to dump the markets</a:t>
            </a:r>
            <a:r>
              <a:rPr lang="en-US" b="1" i="1" dirty="0">
                <a:latin typeface="Arial Narrow" panose="020B0606020202030204" pitchFamily="34" charset="0"/>
                <a:ea typeface="Times New Roman" panose="02020603050405020304" pitchFamily="18" charset="0"/>
              </a:rPr>
              <a:t>.</a:t>
            </a:r>
          </a:p>
          <a:p>
            <a:pPr marL="285750" lvl="0" indent="-285750">
              <a:spcAft>
                <a:spcPts val="1800"/>
              </a:spcAft>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Intergovernmental organizations </a:t>
            </a:r>
            <a:r>
              <a:rPr lang="en-US" b="1" i="1" dirty="0">
                <a:latin typeface="Arial Narrow" panose="020B0606020202030204" pitchFamily="34" charset="0"/>
                <a:ea typeface="Times New Roman" panose="02020603050405020304" pitchFamily="18" charset="0"/>
              </a:rPr>
              <a:t>have a great in role in supporting target countries setting their </a:t>
            </a:r>
            <a:r>
              <a:rPr lang="en-US" b="1" u="sng" dirty="0">
                <a:latin typeface="Arial Narrow" panose="020B0606020202030204" pitchFamily="34" charset="0"/>
                <a:ea typeface="Times New Roman" panose="02020603050405020304" pitchFamily="18" charset="0"/>
              </a:rPr>
              <a:t>national policies</a:t>
            </a:r>
            <a:r>
              <a:rPr lang="en-US" b="1" i="1" dirty="0">
                <a:latin typeface="Arial Narrow" panose="020B0606020202030204" pitchFamily="34" charset="0"/>
                <a:ea typeface="Times New Roman" panose="02020603050405020304" pitchFamily="18" charset="0"/>
              </a:rPr>
              <a:t> towards energy efficiency and green economy transition in general and </a:t>
            </a:r>
            <a:r>
              <a:rPr lang="en-US" b="1" i="1" u="sng" dirty="0">
                <a:latin typeface="Arial Narrow" panose="020B0606020202030204" pitchFamily="34" charset="0"/>
                <a:ea typeface="Times New Roman" panose="02020603050405020304" pitchFamily="18" charset="0"/>
              </a:rPr>
              <a:t>efficient building appliances in specific</a:t>
            </a:r>
            <a:r>
              <a:rPr lang="en-US" b="1" i="1" dirty="0">
                <a:latin typeface="Arial Narrow" panose="020B0606020202030204" pitchFamily="34" charset="0"/>
                <a:ea typeface="Times New Roman" panose="02020603050405020304" pitchFamily="18" charset="0"/>
              </a:rPr>
              <a:t>.</a:t>
            </a:r>
          </a:p>
          <a:p>
            <a:pPr marL="285750" lvl="0" indent="-285750">
              <a:spcAft>
                <a:spcPts val="1800"/>
              </a:spcAft>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Governmental bodies </a:t>
            </a:r>
            <a:r>
              <a:rPr lang="en-US" b="1" i="1" dirty="0">
                <a:latin typeface="Arial Narrow" panose="020B0606020202030204" pitchFamily="34" charset="0"/>
                <a:ea typeface="Times New Roman" panose="02020603050405020304" pitchFamily="18" charset="0"/>
              </a:rPr>
              <a:t>should enact regulations </a:t>
            </a:r>
            <a:r>
              <a:rPr lang="en-US" b="1" i="1" u="sng" dirty="0">
                <a:latin typeface="Arial Narrow" panose="020B0606020202030204" pitchFamily="34" charset="0"/>
                <a:ea typeface="Times New Roman" panose="02020603050405020304" pitchFamily="18" charset="0"/>
              </a:rPr>
              <a:t>banning the trade and import of inefficient appliances</a:t>
            </a:r>
            <a:r>
              <a:rPr lang="en-US" b="1" i="1" dirty="0">
                <a:latin typeface="Arial Narrow" panose="020B0606020202030204" pitchFamily="34" charset="0"/>
                <a:ea typeface="Times New Roman" panose="02020603050405020304" pitchFamily="18" charset="0"/>
              </a:rPr>
              <a:t>, </a:t>
            </a:r>
            <a:r>
              <a:rPr lang="en-US" b="1" i="1" u="sng" dirty="0">
                <a:latin typeface="Arial Narrow" panose="020B0606020202030204" pitchFamily="34" charset="0"/>
                <a:ea typeface="Times New Roman" panose="02020603050405020304" pitchFamily="18" charset="0"/>
              </a:rPr>
              <a:t>custom authorities should provide incentives </a:t>
            </a:r>
            <a:r>
              <a:rPr lang="en-US" b="1" i="1" dirty="0">
                <a:latin typeface="Arial Narrow" panose="020B0606020202030204" pitchFamily="34" charset="0"/>
                <a:ea typeface="Times New Roman" panose="02020603050405020304" pitchFamily="18" charset="0"/>
              </a:rPr>
              <a:t>to imported components necessary for the local manufacturers to assemble efficient appliances (i.e., inverters for ACs).</a:t>
            </a:r>
          </a:p>
        </p:txBody>
      </p:sp>
      <p:sp>
        <p:nvSpPr>
          <p:cNvPr id="11" name="CasellaDiTesto 8">
            <a:extLst>
              <a:ext uri="{FF2B5EF4-FFF2-40B4-BE49-F238E27FC236}">
                <a16:creationId xmlns:a16="http://schemas.microsoft.com/office/drawing/2014/main" id="{375BFD43-952A-4A00-AE98-D60B27330444}"/>
              </a:ext>
            </a:extLst>
          </p:cNvPr>
          <p:cNvSpPr txBox="1"/>
          <p:nvPr/>
        </p:nvSpPr>
        <p:spPr>
          <a:xfrm>
            <a:off x="3774082" y="722957"/>
            <a:ext cx="8373497" cy="523220"/>
          </a:xfrm>
          <a:prstGeom prst="rect">
            <a:avLst/>
          </a:prstGeom>
          <a:noFill/>
        </p:spPr>
        <p:txBody>
          <a:bodyPr wrap="square" rtlCol="0">
            <a:spAutoFit/>
          </a:bodyPr>
          <a:lstStyle/>
          <a:p>
            <a:pPr algn="r"/>
            <a:r>
              <a:rPr lang="it-IT" sz="2800" b="1" dirty="0" err="1">
                <a:solidFill>
                  <a:schemeClr val="bg1"/>
                </a:solidFill>
              </a:rPr>
              <a:t>Concerted</a:t>
            </a:r>
            <a:r>
              <a:rPr lang="it-IT" sz="2800" b="1" dirty="0">
                <a:solidFill>
                  <a:schemeClr val="bg1"/>
                </a:solidFill>
              </a:rPr>
              <a:t> Action on Appliances</a:t>
            </a:r>
            <a:endParaRPr lang="it-IT" sz="2800" b="1"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2454682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6">
            <a:extLst>
              <a:ext uri="{FF2B5EF4-FFF2-40B4-BE49-F238E27FC236}">
                <a16:creationId xmlns:a16="http://schemas.microsoft.com/office/drawing/2014/main" id="{7BF08556-B049-4FA4-BC3B-516C3BD10829}"/>
              </a:ext>
            </a:extLst>
          </p:cNvPr>
          <p:cNvPicPr>
            <a:picLocks noChangeAspect="1"/>
          </p:cNvPicPr>
          <p:nvPr/>
        </p:nvPicPr>
        <p:blipFill>
          <a:blip r:embed="rId2">
            <a:alphaModFix amt="35000"/>
          </a:blip>
          <a:stretch>
            <a:fillRect/>
          </a:stretch>
        </p:blipFill>
        <p:spPr>
          <a:xfrm>
            <a:off x="14996" y="1299456"/>
            <a:ext cx="12192000" cy="6045620"/>
          </a:xfrm>
          <a:prstGeom prst="rect">
            <a:avLst/>
          </a:prstGeom>
        </p:spPr>
      </p:pic>
      <p:sp>
        <p:nvSpPr>
          <p:cNvPr id="13" name="Rettangolo 7">
            <a:extLst>
              <a:ext uri="{FF2B5EF4-FFF2-40B4-BE49-F238E27FC236}">
                <a16:creationId xmlns:a16="http://schemas.microsoft.com/office/drawing/2014/main" id="{02DFEEAC-6301-40CE-B8DA-DDF4F8228EAF}"/>
              </a:ext>
            </a:extLst>
          </p:cNvPr>
          <p:cNvSpPr/>
          <p:nvPr/>
        </p:nvSpPr>
        <p:spPr>
          <a:xfrm>
            <a:off x="0" y="635430"/>
            <a:ext cx="12192000" cy="6773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CasellaDiTesto 11">
            <a:extLst>
              <a:ext uri="{FF2B5EF4-FFF2-40B4-BE49-F238E27FC236}">
                <a16:creationId xmlns:a16="http://schemas.microsoft.com/office/drawing/2014/main" id="{61B6209F-DC2F-4815-9F62-39F0798BD48D}"/>
              </a:ext>
            </a:extLst>
          </p:cNvPr>
          <p:cNvSpPr txBox="1"/>
          <p:nvPr/>
        </p:nvSpPr>
        <p:spPr>
          <a:xfrm>
            <a:off x="714319" y="891705"/>
            <a:ext cx="1461169" cy="307777"/>
          </a:xfrm>
          <a:prstGeom prst="rect">
            <a:avLst/>
          </a:prstGeom>
          <a:noFill/>
        </p:spPr>
        <p:txBody>
          <a:bodyPr wrap="none" rtlCol="0">
            <a:spAutoFit/>
          </a:bodyPr>
          <a:lstStyle/>
          <a:p>
            <a:r>
              <a:rPr lang="it-IT" sz="1400" dirty="0">
                <a:solidFill>
                  <a:schemeClr val="bg1"/>
                </a:solidFill>
                <a:latin typeface="Arial Rounded MT Bold" panose="020F0704030504030204" pitchFamily="34" charset="0"/>
              </a:rPr>
              <a:t>31 March 2022</a:t>
            </a:r>
          </a:p>
        </p:txBody>
      </p:sp>
      <p:sp>
        <p:nvSpPr>
          <p:cNvPr id="10" name="TextBox 9">
            <a:extLst>
              <a:ext uri="{FF2B5EF4-FFF2-40B4-BE49-F238E27FC236}">
                <a16:creationId xmlns:a16="http://schemas.microsoft.com/office/drawing/2014/main" id="{788F8DF6-4A69-4473-917C-598C431AFB58}"/>
              </a:ext>
            </a:extLst>
          </p:cNvPr>
          <p:cNvSpPr txBox="1"/>
          <p:nvPr/>
        </p:nvSpPr>
        <p:spPr>
          <a:xfrm>
            <a:off x="3537781" y="1366028"/>
            <a:ext cx="5313835" cy="715581"/>
          </a:xfrm>
          <a:prstGeom prst="rect">
            <a:avLst/>
          </a:prstGeom>
          <a:noFill/>
        </p:spPr>
        <p:txBody>
          <a:bodyPr wrap="square" rtlCol="0">
            <a:spAutoFit/>
          </a:bodyPr>
          <a:lstStyle/>
          <a:p>
            <a:pPr algn="ctr"/>
            <a:r>
              <a:rPr lang="en-US" sz="4050" dirty="0">
                <a:solidFill>
                  <a:schemeClr val="accent1"/>
                </a:solidFill>
                <a:latin typeface="Aharoni" panose="02010803020104030203" pitchFamily="2" charset="-79"/>
                <a:cs typeface="Aharoni" panose="02010803020104030203" pitchFamily="2" charset="-79"/>
              </a:rPr>
              <a:t>Takeaways</a:t>
            </a:r>
          </a:p>
        </p:txBody>
      </p:sp>
      <p:sp>
        <p:nvSpPr>
          <p:cNvPr id="26" name="TextBox 25">
            <a:extLst>
              <a:ext uri="{FF2B5EF4-FFF2-40B4-BE49-F238E27FC236}">
                <a16:creationId xmlns:a16="http://schemas.microsoft.com/office/drawing/2014/main" id="{52988D7C-F973-45B7-B419-FC38AD7C464B}"/>
              </a:ext>
            </a:extLst>
          </p:cNvPr>
          <p:cNvSpPr txBox="1"/>
          <p:nvPr/>
        </p:nvSpPr>
        <p:spPr>
          <a:xfrm>
            <a:off x="186551" y="2080017"/>
            <a:ext cx="11818897" cy="1985159"/>
          </a:xfrm>
          <a:prstGeom prst="rect">
            <a:avLst/>
          </a:prstGeom>
          <a:solidFill>
            <a:schemeClr val="bg1"/>
          </a:solidFill>
        </p:spPr>
        <p:txBody>
          <a:bodyPr wrap="square">
            <a:spAutoFit/>
          </a:bodyPr>
          <a:lstStyle/>
          <a:p>
            <a:pPr marL="285750" lvl="0" indent="-285750">
              <a:spcAft>
                <a:spcPts val="1800"/>
              </a:spcAft>
              <a:buSzPts val="1000"/>
              <a:buFont typeface="Arial" panose="020B0604020202020204" pitchFamily="34" charset="0"/>
              <a:buChar char="•"/>
              <a:tabLst>
                <a:tab pos="457200" algn="l"/>
              </a:tabLst>
            </a:pPr>
            <a:r>
              <a:rPr lang="en-US" b="1" i="1" dirty="0">
                <a:latin typeface="Arial Narrow" panose="020B0606020202030204" pitchFamily="34" charset="0"/>
                <a:ea typeface="Times New Roman" panose="02020603050405020304" pitchFamily="18" charset="0"/>
              </a:rPr>
              <a:t>The </a:t>
            </a:r>
            <a:r>
              <a:rPr lang="en-US" b="1" i="1" u="sng" dirty="0">
                <a:latin typeface="Arial Narrow" panose="020B0606020202030204" pitchFamily="34" charset="0"/>
                <a:ea typeface="Times New Roman" panose="02020603050405020304" pitchFamily="18" charset="0"/>
              </a:rPr>
              <a:t>EPREL Platform </a:t>
            </a:r>
            <a:r>
              <a:rPr lang="en-US" b="1" i="1" dirty="0">
                <a:latin typeface="Arial Narrow" panose="020B0606020202030204" pitchFamily="34" charset="0"/>
                <a:ea typeface="Times New Roman" panose="02020603050405020304" pitchFamily="18" charset="0"/>
              </a:rPr>
              <a:t>(Products with an energy label are registered in the European Product Registry for Energy Labelling) was introduced for the first time by the EU DG Officer, this platform would inspire the policy makers and trade organizations to facilitate the market transition towards a greener appliances.</a:t>
            </a:r>
          </a:p>
          <a:p>
            <a:pPr marL="285750" lvl="0" indent="-285750">
              <a:spcAft>
                <a:spcPts val="1800"/>
              </a:spcAft>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Target countries should harmonize its efforts to develop a regional S&amp;L Program</a:t>
            </a:r>
            <a:r>
              <a:rPr lang="en-US" b="1" i="1" dirty="0">
                <a:latin typeface="Arial Narrow" panose="020B0606020202030204" pitchFamily="34" charset="0"/>
                <a:ea typeface="Times New Roman" panose="02020603050405020304" pitchFamily="18" charset="0"/>
              </a:rPr>
              <a:t>. This program could facilitate the dissemination of green financing facilities in target countries and meets the donors’ eligibility requirements (the Lebanese success story with The Italian Energy Efficient Home Appliances).</a:t>
            </a:r>
          </a:p>
        </p:txBody>
      </p:sp>
      <p:sp>
        <p:nvSpPr>
          <p:cNvPr id="8" name="CasellaDiTesto 8">
            <a:extLst>
              <a:ext uri="{FF2B5EF4-FFF2-40B4-BE49-F238E27FC236}">
                <a16:creationId xmlns:a16="http://schemas.microsoft.com/office/drawing/2014/main" id="{CD9E5BCD-4C69-4347-83C3-075E4B86EB69}"/>
              </a:ext>
            </a:extLst>
          </p:cNvPr>
          <p:cNvSpPr txBox="1"/>
          <p:nvPr/>
        </p:nvSpPr>
        <p:spPr>
          <a:xfrm>
            <a:off x="3774082" y="722957"/>
            <a:ext cx="8373497" cy="523220"/>
          </a:xfrm>
          <a:prstGeom prst="rect">
            <a:avLst/>
          </a:prstGeom>
          <a:noFill/>
        </p:spPr>
        <p:txBody>
          <a:bodyPr wrap="square" rtlCol="0">
            <a:spAutoFit/>
          </a:bodyPr>
          <a:lstStyle/>
          <a:p>
            <a:pPr algn="r"/>
            <a:r>
              <a:rPr lang="it-IT" sz="2800" b="1" dirty="0" err="1">
                <a:solidFill>
                  <a:schemeClr val="bg1"/>
                </a:solidFill>
              </a:rPr>
              <a:t>Concerted</a:t>
            </a:r>
            <a:r>
              <a:rPr lang="it-IT" sz="2800" b="1" dirty="0">
                <a:solidFill>
                  <a:schemeClr val="bg1"/>
                </a:solidFill>
              </a:rPr>
              <a:t> Action on Appliances</a:t>
            </a:r>
            <a:endParaRPr lang="it-IT" sz="2800" b="1"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2496673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6">
            <a:extLst>
              <a:ext uri="{FF2B5EF4-FFF2-40B4-BE49-F238E27FC236}">
                <a16:creationId xmlns:a16="http://schemas.microsoft.com/office/drawing/2014/main" id="{7BF08556-B049-4FA4-BC3B-516C3BD10829}"/>
              </a:ext>
            </a:extLst>
          </p:cNvPr>
          <p:cNvPicPr>
            <a:picLocks noChangeAspect="1"/>
          </p:cNvPicPr>
          <p:nvPr/>
        </p:nvPicPr>
        <p:blipFill>
          <a:blip r:embed="rId2">
            <a:alphaModFix amt="35000"/>
          </a:blip>
          <a:stretch>
            <a:fillRect/>
          </a:stretch>
        </p:blipFill>
        <p:spPr>
          <a:xfrm>
            <a:off x="14996" y="1299456"/>
            <a:ext cx="12192000" cy="6045620"/>
          </a:xfrm>
          <a:prstGeom prst="rect">
            <a:avLst/>
          </a:prstGeom>
        </p:spPr>
      </p:pic>
      <p:sp>
        <p:nvSpPr>
          <p:cNvPr id="13" name="Rettangolo 7">
            <a:extLst>
              <a:ext uri="{FF2B5EF4-FFF2-40B4-BE49-F238E27FC236}">
                <a16:creationId xmlns:a16="http://schemas.microsoft.com/office/drawing/2014/main" id="{02DFEEAC-6301-40CE-B8DA-DDF4F8228EAF}"/>
              </a:ext>
            </a:extLst>
          </p:cNvPr>
          <p:cNvSpPr/>
          <p:nvPr/>
        </p:nvSpPr>
        <p:spPr>
          <a:xfrm>
            <a:off x="0" y="635430"/>
            <a:ext cx="12192000" cy="6773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CasellaDiTesto 11">
            <a:extLst>
              <a:ext uri="{FF2B5EF4-FFF2-40B4-BE49-F238E27FC236}">
                <a16:creationId xmlns:a16="http://schemas.microsoft.com/office/drawing/2014/main" id="{61B6209F-DC2F-4815-9F62-39F0798BD48D}"/>
              </a:ext>
            </a:extLst>
          </p:cNvPr>
          <p:cNvSpPr txBox="1"/>
          <p:nvPr/>
        </p:nvSpPr>
        <p:spPr>
          <a:xfrm>
            <a:off x="714319" y="891705"/>
            <a:ext cx="1461169" cy="307777"/>
          </a:xfrm>
          <a:prstGeom prst="rect">
            <a:avLst/>
          </a:prstGeom>
          <a:noFill/>
        </p:spPr>
        <p:txBody>
          <a:bodyPr wrap="none" rtlCol="0">
            <a:spAutoFit/>
          </a:bodyPr>
          <a:lstStyle/>
          <a:p>
            <a:r>
              <a:rPr lang="it-IT" sz="1400" dirty="0">
                <a:solidFill>
                  <a:schemeClr val="bg1"/>
                </a:solidFill>
                <a:latin typeface="Arial Rounded MT Bold" panose="020F0704030504030204" pitchFamily="34" charset="0"/>
              </a:rPr>
              <a:t>31 March 2022</a:t>
            </a:r>
          </a:p>
        </p:txBody>
      </p:sp>
      <p:sp>
        <p:nvSpPr>
          <p:cNvPr id="26" name="TextBox 25">
            <a:extLst>
              <a:ext uri="{FF2B5EF4-FFF2-40B4-BE49-F238E27FC236}">
                <a16:creationId xmlns:a16="http://schemas.microsoft.com/office/drawing/2014/main" id="{52988D7C-F973-45B7-B419-FC38AD7C464B}"/>
              </a:ext>
            </a:extLst>
          </p:cNvPr>
          <p:cNvSpPr txBox="1"/>
          <p:nvPr/>
        </p:nvSpPr>
        <p:spPr>
          <a:xfrm>
            <a:off x="186551" y="2080017"/>
            <a:ext cx="11818897" cy="3508653"/>
          </a:xfrm>
          <a:prstGeom prst="rect">
            <a:avLst/>
          </a:prstGeom>
          <a:solidFill>
            <a:schemeClr val="bg1"/>
          </a:solidFill>
        </p:spPr>
        <p:txBody>
          <a:bodyPr wrap="square">
            <a:spAutoFit/>
          </a:bodyPr>
          <a:lstStyle/>
          <a:p>
            <a:pPr marL="285750" lvl="0" indent="-285750">
              <a:spcAft>
                <a:spcPts val="1800"/>
              </a:spcAft>
              <a:buSzPts val="1000"/>
              <a:buFont typeface="Arial" panose="020B0604020202020204" pitchFamily="34" charset="0"/>
              <a:buChar char="•"/>
              <a:tabLst>
                <a:tab pos="457200" algn="l"/>
              </a:tabLst>
            </a:pPr>
            <a:r>
              <a:rPr lang="en-US" b="1" i="1" dirty="0">
                <a:latin typeface="Arial Narrow" panose="020B0606020202030204" pitchFamily="34" charset="0"/>
                <a:ea typeface="Times New Roman" panose="02020603050405020304" pitchFamily="18" charset="0"/>
              </a:rPr>
              <a:t>There is a </a:t>
            </a:r>
            <a:r>
              <a:rPr lang="en-US" b="1" i="1" u="sng" dirty="0">
                <a:latin typeface="Arial Narrow" panose="020B0606020202030204" pitchFamily="34" charset="0"/>
                <a:ea typeface="Times New Roman" panose="02020603050405020304" pitchFamily="18" charset="0"/>
              </a:rPr>
              <a:t>regional harmony</a:t>
            </a:r>
            <a:r>
              <a:rPr lang="en-US" b="1" i="1" dirty="0">
                <a:latin typeface="Arial Narrow" panose="020B0606020202030204" pitchFamily="34" charset="0"/>
                <a:ea typeface="Times New Roman" panose="02020603050405020304" pitchFamily="18" charset="0"/>
              </a:rPr>
              <a:t> amongst the target countries to facilitate the green energy transition through the </a:t>
            </a:r>
            <a:r>
              <a:rPr lang="en-US" b="1" i="1" u="sng" dirty="0">
                <a:latin typeface="Arial Narrow" panose="020B0606020202030204" pitchFamily="34" charset="0"/>
                <a:ea typeface="Times New Roman" panose="02020603050405020304" pitchFamily="18" charset="0"/>
              </a:rPr>
              <a:t>design of regional S&amp;L program</a:t>
            </a:r>
            <a:r>
              <a:rPr lang="en-US" b="1" i="1" dirty="0">
                <a:latin typeface="Arial Narrow" panose="020B0606020202030204" pitchFamily="34" charset="0"/>
                <a:ea typeface="Times New Roman" panose="02020603050405020304" pitchFamily="18" charset="0"/>
              </a:rPr>
              <a:t>. This program would upscale the EE market and significantly reduce the negative environmental impact of the buildings and construction sector.</a:t>
            </a:r>
          </a:p>
          <a:p>
            <a:pPr marL="285750" lvl="0" indent="-285750">
              <a:spcAft>
                <a:spcPts val="1800"/>
              </a:spcAft>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Support from intergovernmental bodies </a:t>
            </a:r>
            <a:r>
              <a:rPr lang="en-US" b="1" i="1" dirty="0">
                <a:latin typeface="Arial Narrow" panose="020B0606020202030204" pitchFamily="34" charset="0"/>
                <a:ea typeface="Times New Roman" panose="02020603050405020304" pitchFamily="18" charset="0"/>
              </a:rPr>
              <a:t>is crucial to set the frameworks and policy drafts necessary for the trade of efficient appliances.</a:t>
            </a:r>
          </a:p>
          <a:p>
            <a:pPr marL="285750" lvl="0" indent="-285750">
              <a:spcAft>
                <a:spcPts val="1800"/>
              </a:spcAft>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Financial support is mandatory </a:t>
            </a:r>
            <a:r>
              <a:rPr lang="en-US" b="1" i="1" dirty="0">
                <a:latin typeface="Arial Narrow" panose="020B0606020202030204" pitchFamily="34" charset="0"/>
                <a:ea typeface="Times New Roman" panose="02020603050405020304" pitchFamily="18" charset="0"/>
              </a:rPr>
              <a:t>to stabilize the markets and bush backward the inefficient appliance dumping the markets.</a:t>
            </a:r>
          </a:p>
          <a:p>
            <a:pPr marL="285750" lvl="0" indent="-285750">
              <a:spcAft>
                <a:spcPts val="1800"/>
              </a:spcAft>
              <a:buSzPts val="1000"/>
              <a:buFont typeface="Arial" panose="020B0604020202020204" pitchFamily="34" charset="0"/>
              <a:buChar char="•"/>
              <a:tabLst>
                <a:tab pos="457200" algn="l"/>
              </a:tabLst>
            </a:pPr>
            <a:r>
              <a:rPr lang="en-US" b="1" i="1" dirty="0">
                <a:latin typeface="Arial Narrow" panose="020B0606020202030204" pitchFamily="34" charset="0"/>
                <a:ea typeface="Times New Roman" panose="02020603050405020304" pitchFamily="18" charset="0"/>
              </a:rPr>
              <a:t>Target countries could </a:t>
            </a:r>
            <a:r>
              <a:rPr lang="en-US" b="1" i="1" u="sng" dirty="0">
                <a:latin typeface="Arial Narrow" panose="020B0606020202030204" pitchFamily="34" charset="0"/>
                <a:ea typeface="Times New Roman" panose="02020603050405020304" pitchFamily="18" charset="0"/>
              </a:rPr>
              <a:t>leverage on the accreditation labs available in few Arab countries as a hub </a:t>
            </a:r>
            <a:r>
              <a:rPr lang="en-US" b="1" i="1" dirty="0">
                <a:latin typeface="Arial Narrow" panose="020B0606020202030204" pitchFamily="34" charset="0"/>
                <a:ea typeface="Times New Roman" panose="02020603050405020304" pitchFamily="18" charset="0"/>
              </a:rPr>
              <a:t>for the testing of its appliances.</a:t>
            </a:r>
          </a:p>
          <a:p>
            <a:pPr marL="285750" lvl="0" indent="-285750">
              <a:spcAft>
                <a:spcPts val="1800"/>
              </a:spcAft>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Target countries could build on the EU success </a:t>
            </a:r>
            <a:r>
              <a:rPr lang="en-US" b="1" i="1" dirty="0">
                <a:latin typeface="Arial Narrow" panose="020B0606020202030204" pitchFamily="34" charset="0"/>
                <a:ea typeface="Times New Roman" panose="02020603050405020304" pitchFamily="18" charset="0"/>
              </a:rPr>
              <a:t>in banning the trade of inefficient appliances.</a:t>
            </a:r>
          </a:p>
        </p:txBody>
      </p:sp>
      <p:sp>
        <p:nvSpPr>
          <p:cNvPr id="8" name="TextBox 7">
            <a:extLst>
              <a:ext uri="{FF2B5EF4-FFF2-40B4-BE49-F238E27FC236}">
                <a16:creationId xmlns:a16="http://schemas.microsoft.com/office/drawing/2014/main" id="{F5C530D4-2CED-495D-8AA4-EA686043766A}"/>
              </a:ext>
            </a:extLst>
          </p:cNvPr>
          <p:cNvSpPr txBox="1"/>
          <p:nvPr/>
        </p:nvSpPr>
        <p:spPr>
          <a:xfrm>
            <a:off x="1146513" y="1364436"/>
            <a:ext cx="9305079" cy="715581"/>
          </a:xfrm>
          <a:prstGeom prst="rect">
            <a:avLst/>
          </a:prstGeom>
          <a:noFill/>
        </p:spPr>
        <p:txBody>
          <a:bodyPr wrap="square" rtlCol="0">
            <a:spAutoFit/>
          </a:bodyPr>
          <a:lstStyle/>
          <a:p>
            <a:pPr algn="ctr"/>
            <a:r>
              <a:rPr lang="en-US" sz="4050" dirty="0">
                <a:solidFill>
                  <a:schemeClr val="accent1"/>
                </a:solidFill>
                <a:latin typeface="Aharoni" panose="02010803020104030203" pitchFamily="2" charset="-79"/>
                <a:cs typeface="Aharoni" panose="02010803020104030203" pitchFamily="2" charset="-79"/>
              </a:rPr>
              <a:t>Key Messages for Cop27</a:t>
            </a:r>
          </a:p>
        </p:txBody>
      </p:sp>
      <p:sp>
        <p:nvSpPr>
          <p:cNvPr id="9" name="CasellaDiTesto 8">
            <a:extLst>
              <a:ext uri="{FF2B5EF4-FFF2-40B4-BE49-F238E27FC236}">
                <a16:creationId xmlns:a16="http://schemas.microsoft.com/office/drawing/2014/main" id="{829844FF-9E04-4E2D-A2A0-0A2BAFACD586}"/>
              </a:ext>
            </a:extLst>
          </p:cNvPr>
          <p:cNvSpPr txBox="1"/>
          <p:nvPr/>
        </p:nvSpPr>
        <p:spPr>
          <a:xfrm>
            <a:off x="3774082" y="722957"/>
            <a:ext cx="8373497" cy="523220"/>
          </a:xfrm>
          <a:prstGeom prst="rect">
            <a:avLst/>
          </a:prstGeom>
          <a:noFill/>
        </p:spPr>
        <p:txBody>
          <a:bodyPr wrap="square" rtlCol="0">
            <a:spAutoFit/>
          </a:bodyPr>
          <a:lstStyle/>
          <a:p>
            <a:pPr algn="r"/>
            <a:r>
              <a:rPr lang="it-IT" sz="2800" b="1" dirty="0" err="1">
                <a:solidFill>
                  <a:schemeClr val="bg1"/>
                </a:solidFill>
              </a:rPr>
              <a:t>Concerted</a:t>
            </a:r>
            <a:r>
              <a:rPr lang="it-IT" sz="2800" b="1" dirty="0">
                <a:solidFill>
                  <a:schemeClr val="bg1"/>
                </a:solidFill>
              </a:rPr>
              <a:t> Action on Appliances</a:t>
            </a:r>
            <a:endParaRPr lang="it-IT" sz="2800" b="1"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2532306318"/>
      </p:ext>
    </p:extLst>
  </p:cSld>
  <p:clrMapOvr>
    <a:masterClrMapping/>
  </p:clrMapOvr>
</p:sld>
</file>

<file path=ppt/theme/theme1.xml><?xml version="1.0" encoding="utf-8"?>
<a:theme xmlns:a="http://schemas.openxmlformats.org/drawingml/2006/main" name="meetMED_Theme_2">
  <a:themeElements>
    <a:clrScheme name="meetMED color theme">
      <a:dk1>
        <a:sysClr val="windowText" lastClr="000000"/>
      </a:dk1>
      <a:lt1>
        <a:sysClr val="window" lastClr="FFFFFF"/>
      </a:lt1>
      <a:dk2>
        <a:srgbClr val="08224F"/>
      </a:dk2>
      <a:lt2>
        <a:srgbClr val="E0E0E0"/>
      </a:lt2>
      <a:accent1>
        <a:srgbClr val="189A3A"/>
      </a:accent1>
      <a:accent2>
        <a:srgbClr val="08224F"/>
      </a:accent2>
      <a:accent3>
        <a:srgbClr val="FECD09"/>
      </a:accent3>
      <a:accent4>
        <a:srgbClr val="0C6374"/>
      </a:accent4>
      <a:accent5>
        <a:srgbClr val="F06E2E"/>
      </a:accent5>
      <a:accent6>
        <a:srgbClr val="8DCB8C"/>
      </a:accent6>
      <a:hlink>
        <a:srgbClr val="0C6374"/>
      </a:hlink>
      <a:folHlink>
        <a:srgbClr val="F06E2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meetMED color theme">
      <a:dk1>
        <a:sysClr val="windowText" lastClr="000000"/>
      </a:dk1>
      <a:lt1>
        <a:sysClr val="window" lastClr="FFFFFF"/>
      </a:lt1>
      <a:dk2>
        <a:srgbClr val="08224F"/>
      </a:dk2>
      <a:lt2>
        <a:srgbClr val="E0E0E0"/>
      </a:lt2>
      <a:accent1>
        <a:srgbClr val="189A3A"/>
      </a:accent1>
      <a:accent2>
        <a:srgbClr val="08224F"/>
      </a:accent2>
      <a:accent3>
        <a:srgbClr val="FECD09"/>
      </a:accent3>
      <a:accent4>
        <a:srgbClr val="0C6374"/>
      </a:accent4>
      <a:accent5>
        <a:srgbClr val="F06E2E"/>
      </a:accent5>
      <a:accent6>
        <a:srgbClr val="8DCB8C"/>
      </a:accent6>
      <a:hlink>
        <a:srgbClr val="0C6374"/>
      </a:hlink>
      <a:folHlink>
        <a:srgbClr val="F06E2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D7093ACD2D22C49A871ABD585045CAF" ma:contentTypeVersion="13" ma:contentTypeDescription="Create a new document." ma:contentTypeScope="" ma:versionID="7f172bacda6246e514e7e46c732c88bc">
  <xsd:schema xmlns:xsd="http://www.w3.org/2001/XMLSchema" xmlns:xs="http://www.w3.org/2001/XMLSchema" xmlns:p="http://schemas.microsoft.com/office/2006/metadata/properties" xmlns:ns2="06971d15-3341-4901-9177-f749625b50a0" xmlns:ns3="1353b711-ef4a-4b3d-a482-8effb1d4f971" targetNamespace="http://schemas.microsoft.com/office/2006/metadata/properties" ma:root="true" ma:fieldsID="16e0cf90c152fea7e2bdf8ef6e1dd6a4" ns2:_="" ns3:_="">
    <xsd:import namespace="06971d15-3341-4901-9177-f749625b50a0"/>
    <xsd:import namespace="1353b711-ef4a-4b3d-a482-8effb1d4f97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971d15-3341-4901-9177-f749625b50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53b711-ef4a-4b3d-a482-8effb1d4f97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DCFCF4-C98A-4940-8DF7-C68156EE0D0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4FB8515-4840-41D4-8B4B-D320CF2B14EE}">
  <ds:schemaRefs>
    <ds:schemaRef ds:uri="http://schemas.microsoft.com/sharepoint/v3/contenttype/forms"/>
  </ds:schemaRefs>
</ds:datastoreItem>
</file>

<file path=customXml/itemProps3.xml><?xml version="1.0" encoding="utf-8"?>
<ds:datastoreItem xmlns:ds="http://schemas.openxmlformats.org/officeDocument/2006/customXml" ds:itemID="{B8D09560-6B9A-4D9C-B796-4C08CC4502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971d15-3341-4901-9177-f749625b50a0"/>
    <ds:schemaRef ds:uri="1353b711-ef4a-4b3d-a482-8effb1d4f9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meetMED_Theme_2.thmx</Template>
  <TotalTime>4956</TotalTime>
  <Words>550</Words>
  <Application>Microsoft Office PowerPoint</Application>
  <PresentationFormat>Widescreen</PresentationFormat>
  <Paragraphs>29</Paragraphs>
  <Slides>4</Slides>
  <Notes>0</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4</vt:i4>
      </vt:variant>
    </vt:vector>
  </HeadingPairs>
  <TitlesOfParts>
    <vt:vector size="13" baseType="lpstr">
      <vt:lpstr>Aharoni</vt:lpstr>
      <vt:lpstr>Arial</vt:lpstr>
      <vt:lpstr>Arial Narrow</vt:lpstr>
      <vt:lpstr>Arial Rounded MT Bold</vt:lpstr>
      <vt:lpstr>Calibri</vt:lpstr>
      <vt:lpstr>Proxima Nova Extra Bold</vt:lpstr>
      <vt:lpstr>Wingdings</vt:lpstr>
      <vt:lpstr>meetMED_Theme_2</vt:lpstr>
      <vt:lpstr>Custom Design</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Filipa</dc:creator>
  <cp:lastModifiedBy>Corinna Viola</cp:lastModifiedBy>
  <cp:revision>121</cp:revision>
  <cp:lastPrinted>2022-03-28T07:11:05Z</cp:lastPrinted>
  <dcterms:created xsi:type="dcterms:W3CDTF">2018-09-19T13:21:33Z</dcterms:created>
  <dcterms:modified xsi:type="dcterms:W3CDTF">2022-04-07T16:11:31Z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0x0101000D7093ACD2D22C49A871ABD585045CAF</vt:lpwstr>
  </property>
</Properties>
</file>