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6"/>
  </p:notesMasterIdLst>
  <p:handoutMasterIdLst>
    <p:handoutMasterId r:id="rId7"/>
  </p:handoutMasterIdLst>
  <p:sldIdLst>
    <p:sldId id="506" r:id="rId3"/>
    <p:sldId id="511" r:id="rId4"/>
    <p:sldId id="514" r:id="rId5"/>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e Giallombardo" initials="AG" lastIdx="3" clrIdx="0">
    <p:extLst>
      <p:ext uri="{19B8F6BF-5375-455C-9EA6-DF929625EA0E}">
        <p15:presenceInfo xmlns:p15="http://schemas.microsoft.com/office/powerpoint/2012/main" userId="8eaf304e2ee27c72" providerId="Windows Live"/>
      </p:ext>
    </p:extLst>
  </p:cmAuthor>
  <p:cmAuthor id="2" name="yasmeen.oraby@rcreee.org" initials="y" lastIdx="1" clrIdx="1">
    <p:extLst>
      <p:ext uri="{19B8F6BF-5375-455C-9EA6-DF929625EA0E}">
        <p15:presenceInfo xmlns:p15="http://schemas.microsoft.com/office/powerpoint/2012/main" userId="yasmeen.oraby@rcreee.o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9A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43"/>
    <p:restoredTop sz="89886" autoAdjust="0"/>
  </p:normalViewPr>
  <p:slideViewPr>
    <p:cSldViewPr snapToGrid="0" snapToObjects="1">
      <p:cViewPr>
        <p:scale>
          <a:sx n="70" d="100"/>
          <a:sy n="70" d="100"/>
        </p:scale>
        <p:origin x="388" y="-57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sz="quarter" idx="1"/>
          </p:nvPr>
        </p:nvSpPr>
        <p:spPr>
          <a:xfrm>
            <a:off x="3995217" y="1"/>
            <a:ext cx="3056414" cy="465455"/>
          </a:xfrm>
          <a:prstGeom prst="rect">
            <a:avLst/>
          </a:prstGeom>
        </p:spPr>
        <p:txBody>
          <a:bodyPr vert="horz" lIns="93487" tIns="46744" rIns="93487" bIns="46744" rtlCol="0"/>
          <a:lstStyle>
            <a:lvl1pPr algn="r">
              <a:defRPr sz="1200"/>
            </a:lvl1pPr>
          </a:lstStyle>
          <a:p>
            <a:fld id="{26D75A83-B0A0-F941-9E84-37C674E8AF5E}" type="datetimeFigureOut">
              <a:rPr lang="en-US" smtClean="0"/>
              <a:t>3/28/2022</a:t>
            </a:fld>
            <a:endParaRPr lang="en-US"/>
          </a:p>
        </p:txBody>
      </p:sp>
      <p:sp>
        <p:nvSpPr>
          <p:cNvPr id="4" name="Footer Placeholder 3"/>
          <p:cNvSpPr>
            <a:spLocks noGrp="1"/>
          </p:cNvSpPr>
          <p:nvPr>
            <p:ph type="ftr" sz="quarter" idx="2"/>
          </p:nvPr>
        </p:nvSpPr>
        <p:spPr>
          <a:xfrm>
            <a:off x="0" y="8842030"/>
            <a:ext cx="3056414" cy="465455"/>
          </a:xfrm>
          <a:prstGeom prst="rect">
            <a:avLst/>
          </a:prstGeom>
        </p:spPr>
        <p:txBody>
          <a:bodyPr vert="horz" lIns="93487" tIns="46744" rIns="93487" bIns="46744"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7" tIns="46744" rIns="93487" bIns="46744" rtlCol="0" anchor="b"/>
          <a:lstStyle>
            <a:lvl1pPr algn="r">
              <a:defRPr sz="1200"/>
            </a:lvl1pPr>
          </a:lstStyle>
          <a:p>
            <a:fld id="{B42C75D0-4E5A-B147-9DD3-9A65C28A77A4}" type="slidenum">
              <a:rPr lang="en-US" smtClean="0"/>
              <a:t>‹#›</a:t>
            </a:fld>
            <a:endParaRPr lang="en-US"/>
          </a:p>
        </p:txBody>
      </p:sp>
    </p:spTree>
    <p:extLst>
      <p:ext uri="{BB962C8B-B14F-4D97-AF65-F5344CB8AC3E}">
        <p14:creationId xmlns:p14="http://schemas.microsoft.com/office/powerpoint/2010/main" val="11959964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5455"/>
          </a:xfrm>
          <a:prstGeom prst="rect">
            <a:avLst/>
          </a:prstGeom>
        </p:spPr>
        <p:txBody>
          <a:bodyPr vert="horz" lIns="93487" tIns="46744" rIns="93487" bIns="46744" rtlCol="0"/>
          <a:lstStyle>
            <a:lvl1pPr algn="l">
              <a:defRPr sz="1200"/>
            </a:lvl1pPr>
          </a:lstStyle>
          <a:p>
            <a:endParaRPr lang="en-US"/>
          </a:p>
        </p:txBody>
      </p:sp>
      <p:sp>
        <p:nvSpPr>
          <p:cNvPr id="3" name="Date Placeholder 2"/>
          <p:cNvSpPr>
            <a:spLocks noGrp="1"/>
          </p:cNvSpPr>
          <p:nvPr>
            <p:ph type="dt" idx="1"/>
          </p:nvPr>
        </p:nvSpPr>
        <p:spPr>
          <a:xfrm>
            <a:off x="3995217" y="1"/>
            <a:ext cx="3056414" cy="465455"/>
          </a:xfrm>
          <a:prstGeom prst="rect">
            <a:avLst/>
          </a:prstGeom>
        </p:spPr>
        <p:txBody>
          <a:bodyPr vert="horz" lIns="93487" tIns="46744" rIns="93487" bIns="46744" rtlCol="0"/>
          <a:lstStyle>
            <a:lvl1pPr algn="r">
              <a:defRPr sz="1200"/>
            </a:lvl1pPr>
          </a:lstStyle>
          <a:p>
            <a:fld id="{2451F39B-BE8A-F84A-9EC6-B803D69CDF81}" type="datetimeFigureOut">
              <a:rPr lang="en-US" smtClean="0"/>
              <a:t>3/28/2022</a:t>
            </a:fld>
            <a:endParaRPr lang="en-US"/>
          </a:p>
        </p:txBody>
      </p:sp>
      <p:sp>
        <p:nvSpPr>
          <p:cNvPr id="4" name="Slide Image Placeholder 3"/>
          <p:cNvSpPr>
            <a:spLocks noGrp="1" noRot="1" noChangeAspect="1"/>
          </p:cNvSpPr>
          <p:nvPr>
            <p:ph type="sldImg" idx="2"/>
          </p:nvPr>
        </p:nvSpPr>
        <p:spPr>
          <a:xfrm>
            <a:off x="423863" y="698500"/>
            <a:ext cx="6205537" cy="3490913"/>
          </a:xfrm>
          <a:prstGeom prst="rect">
            <a:avLst/>
          </a:prstGeom>
          <a:noFill/>
          <a:ln w="12700">
            <a:solidFill>
              <a:prstClr val="black"/>
            </a:solidFill>
          </a:ln>
        </p:spPr>
        <p:txBody>
          <a:bodyPr vert="horz" lIns="93487" tIns="46744" rIns="93487" bIns="46744" rtlCol="0" anchor="ctr"/>
          <a:lstStyle/>
          <a:p>
            <a:endParaRPr lang="en-US"/>
          </a:p>
        </p:txBody>
      </p:sp>
      <p:sp>
        <p:nvSpPr>
          <p:cNvPr id="5" name="Notes Placeholder 4"/>
          <p:cNvSpPr>
            <a:spLocks noGrp="1"/>
          </p:cNvSpPr>
          <p:nvPr>
            <p:ph type="body" sz="quarter" idx="3"/>
          </p:nvPr>
        </p:nvSpPr>
        <p:spPr>
          <a:xfrm>
            <a:off x="705327" y="4421822"/>
            <a:ext cx="5642610" cy="4189095"/>
          </a:xfrm>
          <a:prstGeom prst="rect">
            <a:avLst/>
          </a:prstGeom>
        </p:spPr>
        <p:txBody>
          <a:bodyPr vert="horz" lIns="93487" tIns="46744" rIns="93487" bIns="46744" rtlCol="0"/>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3487" tIns="46744" rIns="93487" bIns="46744"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87" tIns="46744" rIns="93487" bIns="46744" rtlCol="0" anchor="b"/>
          <a:lstStyle>
            <a:lvl1pPr algn="r">
              <a:defRPr sz="1200"/>
            </a:lvl1pPr>
          </a:lstStyle>
          <a:p>
            <a:fld id="{7E00E55C-1D1D-4F47-9F17-CF18EB29C25F}" type="slidenum">
              <a:rPr lang="en-US" smtClean="0"/>
              <a:t>‹#›</a:t>
            </a:fld>
            <a:endParaRPr lang="en-US"/>
          </a:p>
        </p:txBody>
      </p:sp>
    </p:spTree>
    <p:extLst>
      <p:ext uri="{BB962C8B-B14F-4D97-AF65-F5344CB8AC3E}">
        <p14:creationId xmlns:p14="http://schemas.microsoft.com/office/powerpoint/2010/main" val="988265405"/>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958395"/>
            <a:ext cx="10363200" cy="1470025"/>
          </a:xfrm>
        </p:spPr>
        <p:txBody>
          <a:bodyPr>
            <a:normAutofit/>
          </a:bodyPr>
          <a:lstStyle>
            <a:lvl1pPr>
              <a:defRPr sz="3000" b="1">
                <a:solidFill>
                  <a:schemeClr val="tx2"/>
                </a:solidFill>
              </a:defRPr>
            </a:lvl1pPr>
          </a:lstStyle>
          <a:p>
            <a:r>
              <a:rPr lang="nl-BE" dirty="0"/>
              <a:t>CLICK TO EDIT MASTER TITLE STYLE</a:t>
            </a:r>
            <a:endParaRPr lang="en-US" dirty="0"/>
          </a:p>
        </p:txBody>
      </p:sp>
      <p:sp>
        <p:nvSpPr>
          <p:cNvPr id="3" name="Subtitle 2"/>
          <p:cNvSpPr>
            <a:spLocks noGrp="1"/>
          </p:cNvSpPr>
          <p:nvPr>
            <p:ph type="subTitle" idx="1"/>
          </p:nvPr>
        </p:nvSpPr>
        <p:spPr>
          <a:xfrm>
            <a:off x="1828800" y="4516811"/>
            <a:ext cx="8534400" cy="1535990"/>
          </a:xfrm>
        </p:spPr>
        <p:txBody>
          <a:bodyPr/>
          <a:lstStyle>
            <a:lvl1pPr marL="0" indent="0" algn="ctr">
              <a:buNone/>
              <a:defRPr>
                <a:solidFill>
                  <a:schemeClr val="accent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sp>
        <p:nvSpPr>
          <p:cNvPr id="20"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a:t>
            </a:fld>
            <a:endParaRPr lang="en-US" dirty="0"/>
          </a:p>
        </p:txBody>
      </p:sp>
    </p:spTree>
    <p:extLst>
      <p:ext uri="{BB962C8B-B14F-4D97-AF65-F5344CB8AC3E}">
        <p14:creationId xmlns:p14="http://schemas.microsoft.com/office/powerpoint/2010/main" val="418728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60358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848847"/>
            <a:ext cx="2743200" cy="5277316"/>
          </a:xfrm>
        </p:spPr>
        <p:txBody>
          <a:bodyPr vert="eaVert"/>
          <a:lstStyle/>
          <a:p>
            <a:r>
              <a:rPr lang="nl-BE"/>
              <a:t>Click to edit Master title style</a:t>
            </a:r>
            <a:endParaRPr lang="en-US"/>
          </a:p>
        </p:txBody>
      </p:sp>
      <p:sp>
        <p:nvSpPr>
          <p:cNvPr id="3" name="Vertical Text Placeholder 2"/>
          <p:cNvSpPr>
            <a:spLocks noGrp="1"/>
          </p:cNvSpPr>
          <p:nvPr>
            <p:ph type="body" orient="vert" idx="1"/>
          </p:nvPr>
        </p:nvSpPr>
        <p:spPr>
          <a:xfrm>
            <a:off x="609600" y="848847"/>
            <a:ext cx="8026400" cy="5277316"/>
          </a:xfrm>
        </p:spPr>
        <p:txBody>
          <a:bodyPr vert="eaVert"/>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1630378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006726"/>
            <a:ext cx="10363200" cy="1470025"/>
          </a:xfrm>
          <a:prstGeom prst="rect">
            <a:avLst/>
          </a:prstGeom>
        </p:spPr>
        <p:txBody>
          <a:bodyPr/>
          <a:lstStyle/>
          <a:p>
            <a:r>
              <a:rPr lang="nl-BE" dirty="0"/>
              <a:t>CLICK TO EDIT MASTER TITLE STYLE</a:t>
            </a:r>
            <a:endParaRPr lang="en-US" dirty="0"/>
          </a:p>
        </p:txBody>
      </p:sp>
      <p:sp>
        <p:nvSpPr>
          <p:cNvPr id="3" name="Subtitle 2"/>
          <p:cNvSpPr>
            <a:spLocks noGrp="1"/>
          </p:cNvSpPr>
          <p:nvPr>
            <p:ph type="subTitle" idx="1"/>
          </p:nvPr>
        </p:nvSpPr>
        <p:spPr>
          <a:xfrm>
            <a:off x="1828800" y="4619947"/>
            <a:ext cx="8534400" cy="1360859"/>
          </a:xfrm>
          <a:prstGeom prst="rect">
            <a:avLst/>
          </a:prstGeo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dirty="0"/>
              <a:t>Click to edit Master subtitle style</a:t>
            </a:r>
            <a:endParaRPr lang="en-US" dirty="0"/>
          </a:p>
        </p:txBody>
      </p:sp>
      <p:pic>
        <p:nvPicPr>
          <p:cNvPr id="7" name="Picture 6" descr="meetMED-fullcolor-WEB.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694005" y="-232953"/>
            <a:ext cx="7817952" cy="2290108"/>
          </a:xfrm>
          <a:prstGeom prst="rect">
            <a:avLst/>
          </a:prstGeom>
        </p:spPr>
      </p:pic>
      <p:sp>
        <p:nvSpPr>
          <p:cNvPr id="8" name="TextBox 7"/>
          <p:cNvSpPr txBox="1"/>
          <p:nvPr userDrawn="1"/>
        </p:nvSpPr>
        <p:spPr>
          <a:xfrm>
            <a:off x="1592588" y="202883"/>
            <a:ext cx="6755119" cy="307777"/>
          </a:xfrm>
          <a:prstGeom prst="rect">
            <a:avLst/>
          </a:prstGeom>
          <a:noFill/>
        </p:spPr>
        <p:txBody>
          <a:bodyPr wrap="none" rtlCol="0">
            <a:spAutoFit/>
          </a:bodyPr>
          <a:lstStyle/>
          <a:p>
            <a:r>
              <a:rPr lang="en-US" sz="1400" b="1" dirty="0">
                <a:solidFill>
                  <a:srgbClr val="189A3A"/>
                </a:solidFill>
                <a:latin typeface="Arial"/>
                <a:cs typeface="Arial"/>
              </a:rPr>
              <a:t>Mitigation Enabling Energy Transition in the </a:t>
            </a:r>
            <a:r>
              <a:rPr lang="en-US" sz="1400" b="1" dirty="0" err="1">
                <a:solidFill>
                  <a:srgbClr val="189A3A"/>
                </a:solidFill>
                <a:latin typeface="Arial"/>
                <a:cs typeface="Arial"/>
              </a:rPr>
              <a:t>MEDiterranean</a:t>
            </a:r>
            <a:r>
              <a:rPr lang="en-US" sz="1400" b="1" dirty="0">
                <a:solidFill>
                  <a:srgbClr val="189A3A"/>
                </a:solidFill>
                <a:latin typeface="Arial"/>
                <a:cs typeface="Arial"/>
              </a:rPr>
              <a:t> region – Phase II </a:t>
            </a:r>
            <a:endParaRPr lang="en-US" sz="1400" b="1" dirty="0">
              <a:solidFill>
                <a:srgbClr val="189A3A"/>
              </a:solidFill>
              <a:effectLst/>
              <a:latin typeface="Arial"/>
              <a:cs typeface="Arial"/>
            </a:endParaRPr>
          </a:p>
        </p:txBody>
      </p:sp>
    </p:spTree>
    <p:extLst>
      <p:ext uri="{BB962C8B-B14F-4D97-AF65-F5344CB8AC3E}">
        <p14:creationId xmlns:p14="http://schemas.microsoft.com/office/powerpoint/2010/main" val="79161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BE" dirty="0"/>
              <a:t>Click to edit Master title style</a:t>
            </a:r>
            <a:endParaRPr lang="en-US" dirty="0"/>
          </a:p>
        </p:txBody>
      </p:sp>
      <p:sp>
        <p:nvSpPr>
          <p:cNvPr id="3" name="Content Placeholder 2"/>
          <p:cNvSpPr>
            <a:spLocks noGrp="1"/>
          </p:cNvSpPr>
          <p:nvPr>
            <p:ph idx="1"/>
          </p:nvPr>
        </p:nvSpPr>
        <p:spPr/>
        <p:txBody>
          <a:bodyPr/>
          <a:lstStyle>
            <a:lvl1pPr>
              <a:defRPr>
                <a:solidFill>
                  <a:schemeClr val="tx2"/>
                </a:solidFill>
                <a:latin typeface="Arial"/>
                <a:cs typeface="Arial"/>
              </a:defRPr>
            </a:lvl1pPr>
            <a:lvl2pPr>
              <a:defRPr>
                <a:solidFill>
                  <a:schemeClr val="tx2"/>
                </a:solidFill>
                <a:latin typeface="Arial"/>
                <a:cs typeface="Arial"/>
              </a:defRPr>
            </a:lvl2pPr>
            <a:lvl3pPr>
              <a:defRPr>
                <a:solidFill>
                  <a:schemeClr val="tx2"/>
                </a:solidFill>
                <a:latin typeface="Arial"/>
                <a:cs typeface="Arial"/>
              </a:defRPr>
            </a:lvl3pPr>
            <a:lvl4pPr>
              <a:defRPr>
                <a:solidFill>
                  <a:schemeClr val="tx2"/>
                </a:solidFill>
                <a:latin typeface="Arial"/>
                <a:cs typeface="Arial"/>
              </a:defRPr>
            </a:lvl4pPr>
            <a:lvl5pPr>
              <a:defRPr>
                <a:solidFill>
                  <a:schemeClr val="tx2"/>
                </a:solidFill>
                <a:latin typeface="Arial"/>
                <a:cs typeface="Arial"/>
              </a:defRPr>
            </a:lvl5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Tree>
    <p:extLst>
      <p:ext uri="{BB962C8B-B14F-4D97-AF65-F5344CB8AC3E}">
        <p14:creationId xmlns:p14="http://schemas.microsoft.com/office/powerpoint/2010/main" val="334504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nl-B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Click to edit Master text styles</a:t>
            </a:r>
          </a:p>
        </p:txBody>
      </p:sp>
      <p:sp>
        <p:nvSpPr>
          <p:cNvPr id="8"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338094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a:t>Click to edit Master title style</a:t>
            </a:r>
            <a:endParaRPr lang="en-US"/>
          </a:p>
        </p:txBody>
      </p:sp>
      <p:sp>
        <p:nvSpPr>
          <p:cNvPr id="3" name="Content Placeholder 2"/>
          <p:cNvSpPr>
            <a:spLocks noGrp="1"/>
          </p:cNvSpPr>
          <p:nvPr>
            <p:ph sz="half" idx="1"/>
          </p:nvPr>
        </p:nvSpPr>
        <p:spPr>
          <a:xfrm>
            <a:off x="609600" y="2118877"/>
            <a:ext cx="53848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Content Placeholder 3"/>
          <p:cNvSpPr>
            <a:spLocks noGrp="1"/>
          </p:cNvSpPr>
          <p:nvPr>
            <p:ph sz="half" idx="2"/>
          </p:nvPr>
        </p:nvSpPr>
        <p:spPr>
          <a:xfrm>
            <a:off x="6197600" y="2118877"/>
            <a:ext cx="5384800" cy="40072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9"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119766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Click to edit Master text styles</a:t>
            </a:r>
          </a:p>
          <a:p>
            <a:pPr lvl="1"/>
            <a:r>
              <a:rPr lang="nl-BE"/>
              <a:t>Second level</a:t>
            </a:r>
          </a:p>
          <a:p>
            <a:pPr lvl="2"/>
            <a:r>
              <a:rPr lang="nl-BE"/>
              <a:t>Third level</a:t>
            </a:r>
          </a:p>
          <a:p>
            <a:pPr lvl="3"/>
            <a:r>
              <a:rPr lang="nl-BE"/>
              <a:t>Fourth level</a:t>
            </a:r>
          </a:p>
          <a:p>
            <a:pPr lvl="4"/>
            <a:r>
              <a:rPr lang="nl-BE"/>
              <a:t>Fifth level</a:t>
            </a:r>
            <a:endParaRPr lang="en-US"/>
          </a:p>
        </p:txBody>
      </p:sp>
      <p:sp>
        <p:nvSpPr>
          <p:cNvPr id="10" name="Slide Number Placeholder 4"/>
          <p:cNvSpPr>
            <a:spLocks noGrp="1"/>
          </p:cNvSpPr>
          <p:nvPr>
            <p:ph type="sldNum" sz="quarter" idx="10"/>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a:t>
            </a:fld>
            <a:endParaRPr lang="en-US" dirty="0"/>
          </a:p>
        </p:txBody>
      </p:sp>
      <p:sp>
        <p:nvSpPr>
          <p:cNvPr id="11"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24492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a:t>Click to edit Master title style</a:t>
            </a:r>
            <a:endParaRPr lang="en-US" dirty="0"/>
          </a:p>
        </p:txBody>
      </p:sp>
      <p:sp>
        <p:nvSpPr>
          <p:cNvPr id="6" name="Slide Number Placeholder 4"/>
          <p:cNvSpPr>
            <a:spLocks noGrp="1"/>
          </p:cNvSpPr>
          <p:nvPr>
            <p:ph type="sldNum" sz="quarter" idx="4"/>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a:t>
            </a:fld>
            <a:endParaRPr lang="en-US" dirty="0"/>
          </a:p>
        </p:txBody>
      </p:sp>
      <p:sp>
        <p:nvSpPr>
          <p:cNvPr id="7"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211073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4673600" y="6356351"/>
            <a:ext cx="2844800" cy="365125"/>
          </a:xfrm>
          <a:prstGeom prst="rect">
            <a:avLst/>
          </a:prstGeom>
        </p:spPr>
        <p:txBody>
          <a:bodyPr/>
          <a:lstStyle>
            <a:lvl1pPr algn="ctr">
              <a:defRPr>
                <a:solidFill>
                  <a:schemeClr val="bg1"/>
                </a:solidFill>
              </a:defRPr>
            </a:lvl1pPr>
          </a:lstStyle>
          <a:p>
            <a:fld id="{4E6B386F-75EA-2347-AA44-8123F513AD26}" type="slidenum">
              <a:rPr lang="en-US" smtClean="0"/>
              <a:pPr/>
              <a:t>‹#›</a:t>
            </a:fld>
            <a:endParaRPr lang="en-US" dirty="0"/>
          </a:p>
        </p:txBody>
      </p:sp>
      <p:sp>
        <p:nvSpPr>
          <p:cNvPr id="6"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98184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868362"/>
            <a:ext cx="4011084" cy="1162050"/>
          </a:xfrm>
        </p:spPr>
        <p:txBody>
          <a:bodyPr anchor="b"/>
          <a:lstStyle>
            <a:lvl1pPr algn="l">
              <a:defRPr sz="2000" b="1">
                <a:latin typeface="Arial"/>
                <a:cs typeface="Arial"/>
              </a:defRPr>
            </a:lvl1pPr>
          </a:lstStyle>
          <a:p>
            <a:r>
              <a:rPr lang="nl-BE"/>
              <a:t>Click to edit Master title style</a:t>
            </a:r>
            <a:endParaRPr lang="en-US"/>
          </a:p>
        </p:txBody>
      </p:sp>
      <p:sp>
        <p:nvSpPr>
          <p:cNvPr id="3" name="Content Placeholder 2"/>
          <p:cNvSpPr>
            <a:spLocks noGrp="1"/>
          </p:cNvSpPr>
          <p:nvPr>
            <p:ph idx="1"/>
          </p:nvPr>
        </p:nvSpPr>
        <p:spPr>
          <a:xfrm>
            <a:off x="4766733" y="868363"/>
            <a:ext cx="6815667" cy="5028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4" name="Text Placeholder 3"/>
          <p:cNvSpPr>
            <a:spLocks noGrp="1"/>
          </p:cNvSpPr>
          <p:nvPr>
            <p:ph type="body" sz="half" idx="2"/>
          </p:nvPr>
        </p:nvSpPr>
        <p:spPr>
          <a:xfrm>
            <a:off x="609601" y="2030412"/>
            <a:ext cx="4011084" cy="38661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a:t>
            </a:fld>
            <a:endParaRPr lang="en-US" dirty="0"/>
          </a:p>
        </p:txBody>
      </p:sp>
    </p:spTree>
    <p:extLst>
      <p:ext uri="{BB962C8B-B14F-4D97-AF65-F5344CB8AC3E}">
        <p14:creationId xmlns:p14="http://schemas.microsoft.com/office/powerpoint/2010/main" val="81373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nl-BE" dirty="0"/>
              <a:t>Click to edit Master title style</a:t>
            </a:r>
            <a:endParaRPr lang="en-US" dirty="0"/>
          </a:p>
        </p:txBody>
      </p:sp>
      <p:sp>
        <p:nvSpPr>
          <p:cNvPr id="3" name="Picture Placeholder 2"/>
          <p:cNvSpPr>
            <a:spLocks noGrp="1"/>
          </p:cNvSpPr>
          <p:nvPr>
            <p:ph type="pic" idx="1"/>
          </p:nvPr>
        </p:nvSpPr>
        <p:spPr>
          <a:xfrm>
            <a:off x="2389717" y="1120996"/>
            <a:ext cx="7315200" cy="36065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dirty="0"/>
              <a:t>Drag picture to placeholder or click icon to add</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a:t>Click to edit Master text styles</a:t>
            </a:r>
          </a:p>
        </p:txBody>
      </p:sp>
      <p:sp>
        <p:nvSpPr>
          <p:cNvPr id="9" name="Slide Number Placeholder 4"/>
          <p:cNvSpPr txBox="1">
            <a:spLocks/>
          </p:cNvSpPr>
          <p:nvPr userDrawn="1"/>
        </p:nvSpPr>
        <p:spPr>
          <a:xfrm>
            <a:off x="10997637" y="194112"/>
            <a:ext cx="584763" cy="365125"/>
          </a:xfrm>
          <a:prstGeom prst="rect">
            <a:avLst/>
          </a:prstGeom>
        </p:spPr>
        <p:txBody>
          <a:bodyPr/>
          <a:lstStyle>
            <a:defPPr>
              <a:defRPr lang="en-US"/>
            </a:defPPr>
            <a:lvl1pPr marL="0" algn="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a:t>. </a:t>
            </a:r>
            <a:fld id="{4E6B386F-75EA-2347-AA44-8123F513AD26}" type="slidenum">
              <a:rPr lang="en-US" sz="1200" smtClean="0"/>
              <a:pPr/>
              <a:t>‹#›</a:t>
            </a:fld>
            <a:endParaRPr lang="en-US" sz="1200" dirty="0"/>
          </a:p>
        </p:txBody>
      </p:sp>
    </p:spTree>
    <p:extLst>
      <p:ext uri="{BB962C8B-B14F-4D97-AF65-F5344CB8AC3E}">
        <p14:creationId xmlns:p14="http://schemas.microsoft.com/office/powerpoint/2010/main" val="44463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15" name="Rectangle 14"/>
          <p:cNvSpPr/>
          <p:nvPr userDrawn="1"/>
        </p:nvSpPr>
        <p:spPr>
          <a:xfrm>
            <a:off x="-8638" y="615"/>
            <a:ext cx="12200639" cy="6434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13" cstate="print">
            <a:extLst>
              <a:ext uri="{28A0092B-C50C-407E-A947-70E740481C1C}">
                <a14:useLocalDpi xmlns:a14="http://schemas.microsoft.com/office/drawing/2010/main"/>
              </a:ext>
            </a:extLst>
          </a:blip>
          <a:srcRect/>
          <a:stretch/>
        </p:blipFill>
        <p:spPr>
          <a:xfrm>
            <a:off x="306148" y="-65513"/>
            <a:ext cx="2422304" cy="709564"/>
          </a:xfrm>
          <a:prstGeom prst="rect">
            <a:avLst/>
          </a:prstGeom>
        </p:spPr>
      </p:pic>
      <p:sp>
        <p:nvSpPr>
          <p:cNvPr id="2" name="Title Placeholder 1"/>
          <p:cNvSpPr>
            <a:spLocks noGrp="1"/>
          </p:cNvSpPr>
          <p:nvPr>
            <p:ph type="title"/>
          </p:nvPr>
        </p:nvSpPr>
        <p:spPr>
          <a:xfrm>
            <a:off x="609600" y="863174"/>
            <a:ext cx="109728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3" name="Text Placeholder 2"/>
          <p:cNvSpPr>
            <a:spLocks noGrp="1"/>
          </p:cNvSpPr>
          <p:nvPr>
            <p:ph type="body" idx="1"/>
          </p:nvPr>
        </p:nvSpPr>
        <p:spPr>
          <a:xfrm>
            <a:off x="609600" y="2188737"/>
            <a:ext cx="10972800" cy="3863346"/>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0" name="Slide Number Placeholder 4"/>
          <p:cNvSpPr>
            <a:spLocks noGrp="1"/>
          </p:cNvSpPr>
          <p:nvPr>
            <p:ph type="sldNum" sz="quarter" idx="4"/>
          </p:nvPr>
        </p:nvSpPr>
        <p:spPr>
          <a:xfrm>
            <a:off x="10997637" y="194112"/>
            <a:ext cx="584763" cy="365125"/>
          </a:xfrm>
          <a:prstGeom prst="rect">
            <a:avLst/>
          </a:prstGeom>
        </p:spPr>
        <p:txBody>
          <a:bodyPr/>
          <a:lstStyle>
            <a:lvl1pPr algn="r">
              <a:defRPr sz="1200">
                <a:solidFill>
                  <a:srgbClr val="FFFFFF"/>
                </a:solidFill>
              </a:defRPr>
            </a:lvl1pPr>
          </a:lstStyle>
          <a:p>
            <a:r>
              <a:rPr lang="en-US" dirty="0"/>
              <a:t>. </a:t>
            </a:r>
            <a:fld id="{4E6B386F-75EA-2347-AA44-8123F513AD26}" type="slidenum">
              <a:rPr lang="en-US" smtClean="0"/>
              <a:pPr/>
              <a:t>‹#›</a:t>
            </a:fld>
            <a:endParaRPr lang="en-US" dirty="0"/>
          </a:p>
        </p:txBody>
      </p:sp>
      <p:sp>
        <p:nvSpPr>
          <p:cNvPr id="4" name="TextBox 3">
            <a:extLst>
              <a:ext uri="{FF2B5EF4-FFF2-40B4-BE49-F238E27FC236}">
                <a16:creationId xmlns:a16="http://schemas.microsoft.com/office/drawing/2014/main" id="{7DB7AF10-288E-486E-A9D8-2C6FCAA60A34}"/>
              </a:ext>
            </a:extLst>
          </p:cNvPr>
          <p:cNvSpPr txBox="1"/>
          <p:nvPr userDrawn="1"/>
        </p:nvSpPr>
        <p:spPr>
          <a:xfrm>
            <a:off x="727339" y="376673"/>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299473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3000" b="1" kern="1200">
          <a:solidFill>
            <a:schemeClr val="tx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08224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08224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08224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8224F"/>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8224F"/>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4000"/>
          </a:schemeClr>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BE" dirty="0"/>
              <a:t>CLICK TO EDIT MASTER TITLE STYLE</a:t>
            </a:r>
            <a:endParaRPr lang="en-US" dirty="0"/>
          </a:p>
        </p:txBody>
      </p:sp>
      <p:sp>
        <p:nvSpPr>
          <p:cNvPr id="14"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BE" dirty="0"/>
              <a:t>Click to edit Master text styles</a:t>
            </a:r>
          </a:p>
          <a:p>
            <a:pPr lvl="1"/>
            <a:r>
              <a:rPr lang="nl-BE" dirty="0"/>
              <a:t>Second level</a:t>
            </a:r>
          </a:p>
          <a:p>
            <a:pPr lvl="2"/>
            <a:r>
              <a:rPr lang="nl-BE" dirty="0"/>
              <a:t>Third level</a:t>
            </a:r>
          </a:p>
          <a:p>
            <a:pPr lvl="3"/>
            <a:r>
              <a:rPr lang="nl-BE" dirty="0"/>
              <a:t>Fourth level</a:t>
            </a:r>
          </a:p>
          <a:p>
            <a:pPr lvl="4"/>
            <a:r>
              <a:rPr lang="nl-BE" dirty="0"/>
              <a:t>Fifth level</a:t>
            </a:r>
            <a:endParaRPr lang="en-US" dirty="0"/>
          </a:p>
        </p:txBody>
      </p:sp>
      <p:sp>
        <p:nvSpPr>
          <p:cNvPr id="15" name="Rectangle 14"/>
          <p:cNvSpPr/>
          <p:nvPr userDrawn="1"/>
        </p:nvSpPr>
        <p:spPr>
          <a:xfrm>
            <a:off x="1" y="6220590"/>
            <a:ext cx="12200639" cy="643437"/>
          </a:xfrm>
          <a:prstGeom prst="rect">
            <a:avLst/>
          </a:prstGeom>
          <a:solidFill>
            <a:srgbClr val="189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descr="meetMED-white-WEB.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06152" y="6141502"/>
            <a:ext cx="2422305" cy="709564"/>
          </a:xfrm>
          <a:prstGeom prst="rect">
            <a:avLst/>
          </a:prstGeom>
        </p:spPr>
      </p:pic>
      <p:sp>
        <p:nvSpPr>
          <p:cNvPr id="17" name="TextBox 16"/>
          <p:cNvSpPr txBox="1"/>
          <p:nvPr userDrawn="1"/>
        </p:nvSpPr>
        <p:spPr>
          <a:xfrm>
            <a:off x="9477269" y="6327283"/>
            <a:ext cx="1667188" cy="307777"/>
          </a:xfrm>
          <a:prstGeom prst="rect">
            <a:avLst/>
          </a:prstGeom>
          <a:noFill/>
        </p:spPr>
        <p:txBody>
          <a:bodyPr wrap="none" rtlCol="0">
            <a:spAutoFit/>
          </a:bodyPr>
          <a:lstStyle/>
          <a:p>
            <a:r>
              <a:rPr lang="en-US" sz="1400" dirty="0" err="1">
                <a:solidFill>
                  <a:schemeClr val="bg1"/>
                </a:solidFill>
                <a:latin typeface="Arial"/>
                <a:cs typeface="Arial"/>
              </a:rPr>
              <a:t>www.meetmed.org</a:t>
            </a:r>
            <a:endParaRPr lang="en-US" sz="1400" dirty="0">
              <a:solidFill>
                <a:schemeClr val="bg1"/>
              </a:solidFill>
              <a:latin typeface="Arial"/>
              <a:cs typeface="Arial"/>
            </a:endParaRPr>
          </a:p>
        </p:txBody>
      </p:sp>
      <p:sp>
        <p:nvSpPr>
          <p:cNvPr id="18" name="Slide Number Placeholder 4"/>
          <p:cNvSpPr>
            <a:spLocks noGrp="1"/>
          </p:cNvSpPr>
          <p:nvPr>
            <p:ph type="sldNum" sz="quarter" idx="4"/>
          </p:nvPr>
        </p:nvSpPr>
        <p:spPr>
          <a:xfrm>
            <a:off x="4673600" y="6369311"/>
            <a:ext cx="2844800" cy="365125"/>
          </a:xfrm>
          <a:prstGeom prst="rect">
            <a:avLst/>
          </a:prstGeom>
        </p:spPr>
        <p:txBody>
          <a:bodyPr/>
          <a:lstStyle>
            <a:lvl1pPr algn="ctr">
              <a:defRPr sz="1000">
                <a:solidFill>
                  <a:schemeClr val="bg1"/>
                </a:solidFill>
              </a:defRPr>
            </a:lvl1pPr>
          </a:lstStyle>
          <a:p>
            <a:fld id="{4E6B386F-75EA-2347-AA44-8123F513AD26}" type="slidenum">
              <a:rPr lang="en-US" smtClean="0"/>
              <a:pPr/>
              <a:t>‹#›</a:t>
            </a:fld>
            <a:endParaRPr lang="en-US" dirty="0"/>
          </a:p>
        </p:txBody>
      </p:sp>
      <p:sp>
        <p:nvSpPr>
          <p:cNvPr id="8" name="TextBox 7">
            <a:extLst>
              <a:ext uri="{FF2B5EF4-FFF2-40B4-BE49-F238E27FC236}">
                <a16:creationId xmlns:a16="http://schemas.microsoft.com/office/drawing/2014/main" id="{148206EC-A050-4025-83C0-1E8A304A09B2}"/>
              </a:ext>
            </a:extLst>
          </p:cNvPr>
          <p:cNvSpPr txBox="1"/>
          <p:nvPr userDrawn="1"/>
        </p:nvSpPr>
        <p:spPr>
          <a:xfrm>
            <a:off x="959243" y="6587028"/>
            <a:ext cx="837089" cy="276999"/>
          </a:xfrm>
          <a:prstGeom prst="rect">
            <a:avLst/>
          </a:prstGeom>
          <a:noFill/>
        </p:spPr>
        <p:txBody>
          <a:bodyPr wrap="none" rtlCol="0">
            <a:spAutoFit/>
          </a:bodyPr>
          <a:lstStyle/>
          <a:p>
            <a:r>
              <a:rPr lang="en-US" sz="1200" b="1" dirty="0">
                <a:solidFill>
                  <a:schemeClr val="bg1"/>
                </a:solidFill>
                <a:latin typeface="Proxima Nova Extra Bold"/>
              </a:rPr>
              <a:t>Phase II</a:t>
            </a:r>
          </a:p>
        </p:txBody>
      </p:sp>
    </p:spTree>
    <p:extLst>
      <p:ext uri="{BB962C8B-B14F-4D97-AF65-F5344CB8AC3E}">
        <p14:creationId xmlns:p14="http://schemas.microsoft.com/office/powerpoint/2010/main" val="1160144832"/>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defTabSz="457200" rtl="0" eaLnBrk="1" latinLnBrk="0" hangingPunct="1">
        <a:spcBef>
          <a:spcPct val="0"/>
        </a:spcBef>
        <a:buNone/>
        <a:defRPr sz="3000" b="1" kern="1200">
          <a:solidFill>
            <a:schemeClr val="accent2"/>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accent2"/>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accent2"/>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accent2"/>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accent2"/>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0" y="1199482"/>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28 March 2022</a:t>
            </a:r>
          </a:p>
        </p:txBody>
      </p:sp>
      <p:sp>
        <p:nvSpPr>
          <p:cNvPr id="16" name="Rettangolo 12">
            <a:extLst>
              <a:ext uri="{FF2B5EF4-FFF2-40B4-BE49-F238E27FC236}">
                <a16:creationId xmlns:a16="http://schemas.microsoft.com/office/drawing/2014/main" id="{67311EAD-A26F-4900-9FF8-9B6956BF0EB7}"/>
              </a:ext>
            </a:extLst>
          </p:cNvPr>
          <p:cNvSpPr/>
          <p:nvPr/>
        </p:nvSpPr>
        <p:spPr>
          <a:xfrm>
            <a:off x="0" y="6602277"/>
            <a:ext cx="12192000" cy="31552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b="1">
              <a:latin typeface="Arial Narrow" panose="020B0606020202030204" pitchFamily="34" charset="0"/>
            </a:endParaRPr>
          </a:p>
        </p:txBody>
      </p:sp>
      <p:sp>
        <p:nvSpPr>
          <p:cNvPr id="10" name="TextBox 9">
            <a:extLst>
              <a:ext uri="{FF2B5EF4-FFF2-40B4-BE49-F238E27FC236}">
                <a16:creationId xmlns:a16="http://schemas.microsoft.com/office/drawing/2014/main" id="{788F8DF6-4A69-4473-917C-598C431AFB58}"/>
              </a:ext>
            </a:extLst>
          </p:cNvPr>
          <p:cNvSpPr txBox="1"/>
          <p:nvPr/>
        </p:nvSpPr>
        <p:spPr>
          <a:xfrm>
            <a:off x="328682" y="1462743"/>
            <a:ext cx="4733971" cy="523220"/>
          </a:xfrm>
          <a:prstGeom prst="rect">
            <a:avLst/>
          </a:prstGeom>
          <a:noFill/>
        </p:spPr>
        <p:txBody>
          <a:bodyPr wrap="square" rtlCol="0">
            <a:spAutoFit/>
          </a:bodyPr>
          <a:lstStyle/>
          <a:p>
            <a:r>
              <a:rPr lang="en-US" sz="2800" dirty="0">
                <a:solidFill>
                  <a:schemeClr val="accent1"/>
                </a:solidFill>
                <a:latin typeface="Aharoni" panose="02010803020104030203" pitchFamily="2" charset="-79"/>
                <a:cs typeface="Aharoni" panose="02010803020104030203" pitchFamily="2" charset="-79"/>
              </a:rPr>
              <a:t>Debate points</a:t>
            </a:r>
          </a:p>
        </p:txBody>
      </p:sp>
      <p:pic>
        <p:nvPicPr>
          <p:cNvPr id="55" name="Picture 54">
            <a:extLst>
              <a:ext uri="{FF2B5EF4-FFF2-40B4-BE49-F238E27FC236}">
                <a16:creationId xmlns:a16="http://schemas.microsoft.com/office/drawing/2014/main" id="{8CF98C53-EAEF-4152-B609-162A446B08BA}"/>
              </a:ext>
            </a:extLst>
          </p:cNvPr>
          <p:cNvPicPr>
            <a:picLocks noChangeAspect="1"/>
          </p:cNvPicPr>
          <p:nvPr/>
        </p:nvPicPr>
        <p:blipFill>
          <a:blip r:embed="rId3">
            <a:alphaModFix amt="70000"/>
          </a:blip>
          <a:stretch>
            <a:fillRect/>
          </a:stretch>
        </p:blipFill>
        <p:spPr>
          <a:xfrm>
            <a:off x="3082382" y="5489376"/>
            <a:ext cx="6740912" cy="1300783"/>
          </a:xfrm>
          <a:prstGeom prst="rect">
            <a:avLst/>
          </a:prstGeom>
        </p:spPr>
      </p:pic>
      <p:sp>
        <p:nvSpPr>
          <p:cNvPr id="27" name="TextBox 26">
            <a:extLst>
              <a:ext uri="{FF2B5EF4-FFF2-40B4-BE49-F238E27FC236}">
                <a16:creationId xmlns:a16="http://schemas.microsoft.com/office/drawing/2014/main" id="{E751DB57-863A-45F5-97E4-25FB76043EC5}"/>
              </a:ext>
            </a:extLst>
          </p:cNvPr>
          <p:cNvSpPr txBox="1"/>
          <p:nvPr/>
        </p:nvSpPr>
        <p:spPr>
          <a:xfrm>
            <a:off x="328682" y="2020083"/>
            <a:ext cx="11818897" cy="646331"/>
          </a:xfrm>
          <a:prstGeom prst="rect">
            <a:avLst/>
          </a:prstGeom>
          <a:solidFill>
            <a:schemeClr val="bg1"/>
          </a:solidFill>
        </p:spPr>
        <p:txBody>
          <a:bodyPr wrap="square">
            <a:spAutoFit/>
          </a:bodyPr>
          <a:lstStyle/>
          <a:p>
            <a:pPr marL="342900" lvl="0" indent="-342900">
              <a:buSzPts val="1000"/>
              <a:buFont typeface="Symbol" panose="05050102010706020507" pitchFamily="18" charset="2"/>
              <a:buChar char=""/>
              <a:tabLst>
                <a:tab pos="457200" algn="l"/>
              </a:tabLst>
            </a:pPr>
            <a:r>
              <a:rPr lang="en-US" b="1" i="1" dirty="0">
                <a:effectLst/>
                <a:latin typeface="Arial Narrow" panose="020B0606020202030204" pitchFamily="34" charset="0"/>
                <a:ea typeface="Times New Roman" panose="02020603050405020304" pitchFamily="18" charset="0"/>
              </a:rPr>
              <a:t>With a special focus on the building sector and appliances, which sustainable energy financing solutions and instruments are more effective on sectoral levels? </a:t>
            </a:r>
          </a:p>
        </p:txBody>
      </p:sp>
      <p:sp>
        <p:nvSpPr>
          <p:cNvPr id="29" name="CasellaDiTesto 8">
            <a:extLst>
              <a:ext uri="{FF2B5EF4-FFF2-40B4-BE49-F238E27FC236}">
                <a16:creationId xmlns:a16="http://schemas.microsoft.com/office/drawing/2014/main" id="{CAB3BE94-DF0B-4359-A6F4-7727EE9757FB}"/>
              </a:ext>
            </a:extLst>
          </p:cNvPr>
          <p:cNvSpPr txBox="1"/>
          <p:nvPr/>
        </p:nvSpPr>
        <p:spPr>
          <a:xfrm>
            <a:off x="3774082" y="722957"/>
            <a:ext cx="8373497" cy="523220"/>
          </a:xfrm>
          <a:prstGeom prst="rect">
            <a:avLst/>
          </a:prstGeom>
          <a:noFill/>
        </p:spPr>
        <p:txBody>
          <a:bodyPr wrap="square" rtlCol="0">
            <a:spAutoFit/>
          </a:bodyPr>
          <a:lstStyle/>
          <a:p>
            <a:pPr algn="r"/>
            <a:r>
              <a:rPr lang="en-US" sz="2800" b="1" dirty="0">
                <a:solidFill>
                  <a:schemeClr val="bg1"/>
                </a:solidFill>
              </a:rPr>
              <a:t>Mediterranean</a:t>
            </a:r>
            <a:r>
              <a:rPr lang="en-US" sz="2800" dirty="0">
                <a:effectLst/>
                <a:latin typeface="Calibri" panose="020F0502020204030204" pitchFamily="34" charset="0"/>
                <a:ea typeface="Calibri" panose="020F0502020204030204" pitchFamily="34" charset="0"/>
              </a:rPr>
              <a:t> </a:t>
            </a:r>
            <a:r>
              <a:rPr lang="en-GB" sz="2800" b="1" dirty="0">
                <a:solidFill>
                  <a:schemeClr val="bg1"/>
                </a:solidFill>
              </a:rPr>
              <a:t>Sustainable Energy Investment Forum </a:t>
            </a:r>
            <a:endParaRPr lang="it-IT" sz="2800" b="1" dirty="0">
              <a:solidFill>
                <a:schemeClr val="bg1"/>
              </a:solidFill>
              <a:latin typeface="Arial Rounded MT Bold" panose="020F0704030504030204" pitchFamily="34" charset="0"/>
            </a:endParaRPr>
          </a:p>
        </p:txBody>
      </p:sp>
      <p:sp>
        <p:nvSpPr>
          <p:cNvPr id="33" name="TextBox 32">
            <a:extLst>
              <a:ext uri="{FF2B5EF4-FFF2-40B4-BE49-F238E27FC236}">
                <a16:creationId xmlns:a16="http://schemas.microsoft.com/office/drawing/2014/main" id="{98EE7C95-9C8E-4838-867C-B0C9C74F534D}"/>
              </a:ext>
            </a:extLst>
          </p:cNvPr>
          <p:cNvSpPr txBox="1"/>
          <p:nvPr/>
        </p:nvSpPr>
        <p:spPr>
          <a:xfrm>
            <a:off x="333468" y="2851010"/>
            <a:ext cx="11525064" cy="923330"/>
          </a:xfrm>
          <a:prstGeom prst="rect">
            <a:avLst/>
          </a:prstGeom>
          <a:solidFill>
            <a:schemeClr val="bg1"/>
          </a:solidFill>
        </p:spPr>
        <p:txBody>
          <a:bodyPr wrap="square">
            <a:spAutoFit/>
          </a:bodyPr>
          <a:lstStyle/>
          <a:p>
            <a:pPr marL="342900" lvl="0" indent="-342900">
              <a:buSzPts val="1000"/>
              <a:buFont typeface="Symbol" panose="05050102010706020507" pitchFamily="18" charset="2"/>
              <a:buChar char=""/>
              <a:tabLst>
                <a:tab pos="457200" algn="l"/>
              </a:tabLst>
            </a:pPr>
            <a:r>
              <a:rPr lang="en-US" b="1" i="1" dirty="0">
                <a:effectLst/>
                <a:latin typeface="Arial Narrow" panose="020B0606020202030204" pitchFamily="34" charset="0"/>
                <a:ea typeface="Times New Roman" panose="02020603050405020304" pitchFamily="18" charset="0"/>
              </a:rPr>
              <a:t>How IFI’s and regional actors can engage with local banks and other national/institutional actors to ensure access to finance? What are the business models you would consider as the most suitable for the region? How to build the ecosystem around these business models? </a:t>
            </a:r>
          </a:p>
        </p:txBody>
      </p:sp>
      <p:sp>
        <p:nvSpPr>
          <p:cNvPr id="35" name="TextBox 34">
            <a:extLst>
              <a:ext uri="{FF2B5EF4-FFF2-40B4-BE49-F238E27FC236}">
                <a16:creationId xmlns:a16="http://schemas.microsoft.com/office/drawing/2014/main" id="{64059C81-F0D1-499D-8EB2-2B40CCD53F41}"/>
              </a:ext>
            </a:extLst>
          </p:cNvPr>
          <p:cNvSpPr txBox="1"/>
          <p:nvPr/>
        </p:nvSpPr>
        <p:spPr>
          <a:xfrm>
            <a:off x="311165" y="4082117"/>
            <a:ext cx="11547367" cy="646331"/>
          </a:xfrm>
          <a:prstGeom prst="rect">
            <a:avLst/>
          </a:prstGeom>
          <a:solidFill>
            <a:schemeClr val="bg1"/>
          </a:solidFill>
        </p:spPr>
        <p:txBody>
          <a:bodyPr wrap="square">
            <a:spAutoFit/>
          </a:bodyPr>
          <a:lstStyle/>
          <a:p>
            <a:pPr marL="342900" lvl="0" indent="-342900">
              <a:buSzPts val="1000"/>
              <a:buFont typeface="Symbol" panose="05050102010706020507" pitchFamily="18" charset="2"/>
              <a:buChar char=""/>
              <a:tabLst>
                <a:tab pos="457200" algn="l"/>
              </a:tabLst>
            </a:pPr>
            <a:r>
              <a:rPr lang="en-US" b="1" i="1" dirty="0">
                <a:effectLst/>
                <a:latin typeface="Arial Narrow" panose="020B0606020202030204" pitchFamily="34" charset="0"/>
                <a:ea typeface="Times New Roman" panose="02020603050405020304" pitchFamily="18" charset="0"/>
              </a:rPr>
              <a:t>What are the regionally coordinated actions you wish to see across the region and with European partners to allow better flows of sustainable energy finance? </a:t>
            </a:r>
            <a:r>
              <a:rPr lang="en-US" b="1" i="1" dirty="0">
                <a:latin typeface="Arial Narrow" panose="020B0606020202030204" pitchFamily="34" charset="0"/>
                <a:ea typeface="Times New Roman" panose="02020603050405020304" pitchFamily="18" charset="0"/>
              </a:rPr>
              <a:t>	</a:t>
            </a:r>
            <a:endParaRPr lang="en-US" b="1" i="1" dirty="0">
              <a:effectLst/>
              <a:latin typeface="Arial Narrow" panose="020B0606020202030204" pitchFamily="34" charset="0"/>
              <a:ea typeface="Times New Roman" panose="02020603050405020304" pitchFamily="18" charset="0"/>
            </a:endParaRPr>
          </a:p>
        </p:txBody>
      </p:sp>
      <p:sp>
        <p:nvSpPr>
          <p:cNvPr id="37" name="TextBox 36">
            <a:extLst>
              <a:ext uri="{FF2B5EF4-FFF2-40B4-BE49-F238E27FC236}">
                <a16:creationId xmlns:a16="http://schemas.microsoft.com/office/drawing/2014/main" id="{247AA2DF-3D43-4D4E-8D8D-477F9C8FCAD1}"/>
              </a:ext>
            </a:extLst>
          </p:cNvPr>
          <p:cNvSpPr txBox="1"/>
          <p:nvPr/>
        </p:nvSpPr>
        <p:spPr>
          <a:xfrm>
            <a:off x="367563" y="5009803"/>
            <a:ext cx="11184673" cy="369332"/>
          </a:xfrm>
          <a:prstGeom prst="rect">
            <a:avLst/>
          </a:prstGeom>
          <a:solidFill>
            <a:schemeClr val="bg1"/>
          </a:solidFill>
        </p:spPr>
        <p:txBody>
          <a:bodyPr wrap="square">
            <a:spAutoFit/>
          </a:bodyPr>
          <a:lstStyle/>
          <a:p>
            <a:pPr lvl="0">
              <a:buSzPts val="1000"/>
              <a:tabLst>
                <a:tab pos="457200" algn="l"/>
              </a:tabLst>
            </a:pPr>
            <a:r>
              <a:rPr lang="en-US" b="1" i="1" dirty="0">
                <a:effectLst/>
                <a:latin typeface="Arial Narrow" panose="020B0606020202030204" pitchFamily="34" charset="0"/>
                <a:ea typeface="Times New Roman" panose="02020603050405020304" pitchFamily="18" charset="0"/>
              </a:rPr>
              <a:t>•	What are the key messages that you wish to send to the upcoming CoP27 in Egypt?</a:t>
            </a:r>
          </a:p>
        </p:txBody>
      </p:sp>
    </p:spTree>
    <p:extLst>
      <p:ext uri="{BB962C8B-B14F-4D97-AF65-F5344CB8AC3E}">
        <p14:creationId xmlns:p14="http://schemas.microsoft.com/office/powerpoint/2010/main" val="267655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14996" y="1299456"/>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28 March 2022</a:t>
            </a:r>
          </a:p>
        </p:txBody>
      </p:sp>
      <p:sp>
        <p:nvSpPr>
          <p:cNvPr id="21" name="CasellaDiTesto 8">
            <a:extLst>
              <a:ext uri="{FF2B5EF4-FFF2-40B4-BE49-F238E27FC236}">
                <a16:creationId xmlns:a16="http://schemas.microsoft.com/office/drawing/2014/main" id="{82695EB0-31B1-4E61-9201-0C8F5A1C2732}"/>
              </a:ext>
            </a:extLst>
          </p:cNvPr>
          <p:cNvSpPr txBox="1"/>
          <p:nvPr/>
        </p:nvSpPr>
        <p:spPr>
          <a:xfrm>
            <a:off x="3774082" y="722957"/>
            <a:ext cx="8373497" cy="523220"/>
          </a:xfrm>
          <a:prstGeom prst="rect">
            <a:avLst/>
          </a:prstGeom>
          <a:noFill/>
        </p:spPr>
        <p:txBody>
          <a:bodyPr wrap="square" rtlCol="0">
            <a:spAutoFit/>
          </a:bodyPr>
          <a:lstStyle/>
          <a:p>
            <a:pPr algn="r"/>
            <a:r>
              <a:rPr lang="en-US" sz="2800" b="1" dirty="0">
                <a:solidFill>
                  <a:schemeClr val="bg1"/>
                </a:solidFill>
              </a:rPr>
              <a:t>Mediterranean</a:t>
            </a:r>
            <a:r>
              <a:rPr lang="en-US" sz="2800" dirty="0">
                <a:effectLst/>
                <a:latin typeface="Calibri" panose="020F0502020204030204" pitchFamily="34" charset="0"/>
                <a:ea typeface="Calibri" panose="020F0502020204030204" pitchFamily="34" charset="0"/>
              </a:rPr>
              <a:t> </a:t>
            </a:r>
            <a:r>
              <a:rPr lang="en-GB" sz="2800" b="1" dirty="0">
                <a:solidFill>
                  <a:schemeClr val="bg1"/>
                </a:solidFill>
              </a:rPr>
              <a:t>Sustainable Energy Investment Forum </a:t>
            </a:r>
            <a:endParaRPr lang="it-IT" sz="2800" b="1" dirty="0">
              <a:solidFill>
                <a:schemeClr val="bg1"/>
              </a:solidFill>
              <a:latin typeface="Arial Rounded MT Bold" panose="020F0704030504030204" pitchFamily="34" charset="0"/>
            </a:endParaRPr>
          </a:p>
        </p:txBody>
      </p:sp>
      <p:sp>
        <p:nvSpPr>
          <p:cNvPr id="10" name="TextBox 9">
            <a:extLst>
              <a:ext uri="{FF2B5EF4-FFF2-40B4-BE49-F238E27FC236}">
                <a16:creationId xmlns:a16="http://schemas.microsoft.com/office/drawing/2014/main" id="{788F8DF6-4A69-4473-917C-598C431AFB58}"/>
              </a:ext>
            </a:extLst>
          </p:cNvPr>
          <p:cNvSpPr txBox="1"/>
          <p:nvPr/>
        </p:nvSpPr>
        <p:spPr>
          <a:xfrm>
            <a:off x="3537781" y="1366028"/>
            <a:ext cx="5313835" cy="715581"/>
          </a:xfrm>
          <a:prstGeom prst="rect">
            <a:avLst/>
          </a:prstGeom>
          <a:noFill/>
        </p:spPr>
        <p:txBody>
          <a:bodyPr wrap="square" rtlCol="0">
            <a:spAutoFit/>
          </a:bodyPr>
          <a:lstStyle/>
          <a:p>
            <a:pPr algn="ctr"/>
            <a:r>
              <a:rPr lang="en-US" sz="4050" dirty="0">
                <a:solidFill>
                  <a:schemeClr val="accent1"/>
                </a:solidFill>
                <a:latin typeface="Aharoni" panose="02010803020104030203" pitchFamily="2" charset="-79"/>
                <a:cs typeface="Aharoni" panose="02010803020104030203" pitchFamily="2" charset="-79"/>
              </a:rPr>
              <a:t>Takeaways</a:t>
            </a:r>
          </a:p>
        </p:txBody>
      </p:sp>
      <p:sp>
        <p:nvSpPr>
          <p:cNvPr id="26" name="TextBox 25">
            <a:extLst>
              <a:ext uri="{FF2B5EF4-FFF2-40B4-BE49-F238E27FC236}">
                <a16:creationId xmlns:a16="http://schemas.microsoft.com/office/drawing/2014/main" id="{52988D7C-F973-45B7-B419-FC38AD7C464B}"/>
              </a:ext>
            </a:extLst>
          </p:cNvPr>
          <p:cNvSpPr txBox="1"/>
          <p:nvPr/>
        </p:nvSpPr>
        <p:spPr>
          <a:xfrm>
            <a:off x="186551" y="2080017"/>
            <a:ext cx="11818897" cy="4847481"/>
          </a:xfrm>
          <a:prstGeom prst="rect">
            <a:avLst/>
          </a:prstGeom>
          <a:solidFill>
            <a:schemeClr val="bg1"/>
          </a:solidFill>
        </p:spPr>
        <p:txBody>
          <a:bodyPr wrap="square">
            <a:spAutoFit/>
          </a:bodyPr>
          <a:lstStyle/>
          <a:p>
            <a:pPr marL="285750" lvl="0" indent="-285750">
              <a:spcAft>
                <a:spcPts val="1800"/>
              </a:spcAft>
              <a:buSzPts val="1000"/>
              <a:buFont typeface="Arial" panose="020B0604020202020204" pitchFamily="34" charset="0"/>
              <a:buChar char="•"/>
              <a:tabLst>
                <a:tab pos="457200" algn="l"/>
              </a:tabLst>
            </a:pPr>
            <a:r>
              <a:rPr lang="en-US" b="1" i="1" u="sng" dirty="0">
                <a:effectLst/>
                <a:latin typeface="Arial Narrow" panose="020B0606020202030204" pitchFamily="34" charset="0"/>
                <a:ea typeface="Times New Roman" panose="02020603050405020304" pitchFamily="18" charset="0"/>
              </a:rPr>
              <a:t>Energy efficiency investments should</a:t>
            </a:r>
            <a:r>
              <a:rPr lang="en-US" b="1" i="1" u="sng" dirty="0">
                <a:latin typeface="Arial Narrow" panose="020B0606020202030204" pitchFamily="34" charset="0"/>
                <a:ea typeface="Times New Roman" panose="02020603050405020304" pitchFamily="18" charset="0"/>
              </a:rPr>
              <a:t> be a priority </a:t>
            </a:r>
            <a:r>
              <a:rPr lang="en-US" b="1" i="1" dirty="0">
                <a:latin typeface="Arial Narrow" panose="020B0606020202030204" pitchFamily="34" charset="0"/>
                <a:ea typeface="Times New Roman" panose="02020603050405020304" pitchFamily="18" charset="0"/>
              </a:rPr>
              <a:t>at national and local levels,. This should be built thanks to a multilevel governance and multi stakeholder's dialogue.</a:t>
            </a:r>
          </a:p>
          <a:p>
            <a:pPr marL="285750" lvl="0" indent="-285750">
              <a:spcAft>
                <a:spcPts val="1800"/>
              </a:spcAft>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Dedicated public funds </a:t>
            </a:r>
            <a:r>
              <a:rPr lang="en-US" b="1" i="1" dirty="0">
                <a:latin typeface="Arial Narrow" panose="020B0606020202030204" pitchFamily="34" charset="0"/>
                <a:ea typeface="Times New Roman" panose="02020603050405020304" pitchFamily="18" charset="0"/>
              </a:rPr>
              <a:t>through, for example energy transition fund in Tunisia, or JREEF in Jordan, are crucial to scale up EE investments and leverage private finance as </a:t>
            </a:r>
            <a:r>
              <a:rPr lang="en-US" b="1" i="1" u="sng" dirty="0">
                <a:latin typeface="Arial Narrow" panose="020B0606020202030204" pitchFamily="34" charset="0"/>
                <a:ea typeface="Times New Roman" panose="02020603050405020304" pitchFamily="18" charset="0"/>
              </a:rPr>
              <a:t>public funds are not enough alone </a:t>
            </a:r>
            <a:r>
              <a:rPr lang="en-US" b="1" i="1" dirty="0">
                <a:latin typeface="Arial Narrow" panose="020B0606020202030204" pitchFamily="34" charset="0"/>
                <a:ea typeface="Times New Roman" panose="02020603050405020304" pitchFamily="18" charset="0"/>
              </a:rPr>
              <a:t>and incentives are not sustainable in the long term. </a:t>
            </a:r>
          </a:p>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Credit </a:t>
            </a:r>
            <a:r>
              <a:rPr lang="en-US" b="1" i="1" u="sng" dirty="0">
                <a:latin typeface="Arial Narrow" panose="020B0606020202030204" pitchFamily="34" charset="0"/>
                <a:ea typeface="Times New Roman" panose="02020603050405020304" pitchFamily="18" charset="0"/>
              </a:rPr>
              <a:t>facilities supported by international Development P</a:t>
            </a:r>
            <a:r>
              <a:rPr lang="en-US" b="1" i="1" dirty="0">
                <a:latin typeface="Arial Narrow" panose="020B0606020202030204" pitchFamily="34" charset="0"/>
                <a:ea typeface="Times New Roman" panose="02020603050405020304" pitchFamily="18" charset="0"/>
              </a:rPr>
              <a:t>artners and Financial Institutions are needed to </a:t>
            </a:r>
            <a:r>
              <a:rPr lang="en-US" b="1" i="1" u="sng" dirty="0">
                <a:latin typeface="Arial Narrow" panose="020B0606020202030204" pitchFamily="34" charset="0"/>
                <a:ea typeface="Times New Roman" panose="02020603050405020304" pitchFamily="18" charset="0"/>
              </a:rPr>
              <a:t>kick-start the market</a:t>
            </a:r>
            <a:r>
              <a:rPr lang="en-US" b="1" i="1" dirty="0">
                <a:latin typeface="Arial Narrow" panose="020B0606020202030204" pitchFamily="34" charset="0"/>
                <a:ea typeface="Times New Roman" panose="02020603050405020304" pitchFamily="18" charset="0"/>
              </a:rPr>
              <a:t>.</a:t>
            </a:r>
          </a:p>
          <a:p>
            <a:pPr marL="285750" lvl="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It is important </a:t>
            </a:r>
            <a:r>
              <a:rPr lang="en-US" b="1" i="1" u="sng" dirty="0">
                <a:latin typeface="Arial Narrow" panose="020B0606020202030204" pitchFamily="34" charset="0"/>
                <a:ea typeface="Times New Roman" panose="02020603050405020304" pitchFamily="18" charset="0"/>
              </a:rPr>
              <a:t>to blend instruments </a:t>
            </a:r>
            <a:r>
              <a:rPr lang="en-US" b="1" i="1" dirty="0">
                <a:latin typeface="Arial Narrow" panose="020B0606020202030204" pitchFamily="34" charset="0"/>
                <a:ea typeface="Times New Roman" panose="02020603050405020304" pitchFamily="18" charset="0"/>
              </a:rPr>
              <a:t>such as grants, loans, guarantees and technical assistance to assist both local banks and beneficiaries.</a:t>
            </a:r>
          </a:p>
          <a:p>
            <a:pPr marL="285750" indent="-285750">
              <a:spcAft>
                <a:spcPts val="1800"/>
              </a:spcAft>
              <a:buSzPts val="1000"/>
              <a:buFont typeface="Arial" panose="020B0604020202020204" pitchFamily="34" charset="0"/>
              <a:buChar char="•"/>
              <a:tabLst>
                <a:tab pos="457200" algn="l"/>
              </a:tabLst>
            </a:pPr>
            <a:r>
              <a:rPr lang="en-US" b="1" i="1" dirty="0">
                <a:latin typeface="Arial Narrow" panose="020B0606020202030204" pitchFamily="34" charset="0"/>
                <a:ea typeface="Times New Roman" panose="02020603050405020304" pitchFamily="18" charset="0"/>
              </a:rPr>
              <a:t>There is a need for </a:t>
            </a:r>
            <a:r>
              <a:rPr lang="en-US" b="1" i="1" u="sng" dirty="0">
                <a:latin typeface="Arial Narrow" panose="020B0606020202030204" pitchFamily="34" charset="0"/>
                <a:ea typeface="Times New Roman" panose="02020603050405020304" pitchFamily="18" charset="0"/>
              </a:rPr>
              <a:t>dedicated platforms and databases </a:t>
            </a:r>
            <a:r>
              <a:rPr lang="en-US" b="1" i="1" dirty="0">
                <a:latin typeface="Arial Narrow" panose="020B0606020202030204" pitchFamily="34" charset="0"/>
                <a:ea typeface="Times New Roman" panose="02020603050405020304" pitchFamily="18" charset="0"/>
              </a:rPr>
              <a:t>for better understanding of technical and financial  aspects, outlining opportunities, as well as </a:t>
            </a:r>
            <a:r>
              <a:rPr lang="en-US" b="1" i="1" dirty="0">
                <a:effectLst/>
                <a:latin typeface="Arial Narrow" panose="020B0606020202030204" pitchFamily="34" charset="0"/>
                <a:ea typeface="Times New Roman" panose="02020603050405020304" pitchFamily="18" charset="0"/>
              </a:rPr>
              <a:t>knowledge of the real energy efficiency projects performance, savings and associated risks.</a:t>
            </a:r>
          </a:p>
          <a:p>
            <a:pPr marL="285750" indent="-285750">
              <a:spcAft>
                <a:spcPts val="1800"/>
              </a:spcAft>
              <a:buSzPts val="1000"/>
              <a:buFont typeface="Arial" panose="020B0604020202020204" pitchFamily="34" charset="0"/>
              <a:buChar char="•"/>
              <a:tabLst>
                <a:tab pos="457200" algn="l"/>
              </a:tabLst>
            </a:pPr>
            <a:r>
              <a:rPr lang="en-US" b="1" i="1" dirty="0">
                <a:effectLst/>
                <a:latin typeface="Arial Narrow" panose="020B0606020202030204" pitchFamily="34" charset="0"/>
                <a:ea typeface="Times New Roman" panose="02020603050405020304" pitchFamily="18" charset="0"/>
              </a:rPr>
              <a:t>Building on the </a:t>
            </a:r>
            <a:r>
              <a:rPr lang="en-US" b="1" i="1" u="sng" dirty="0">
                <a:effectLst/>
                <a:latin typeface="Arial Narrow" panose="020B0606020202030204" pitchFamily="34" charset="0"/>
                <a:ea typeface="Times New Roman" panose="02020603050405020304" pitchFamily="18" charset="0"/>
              </a:rPr>
              <a:t>EU experience of the SEI Forums and EEFIG </a:t>
            </a:r>
            <a:r>
              <a:rPr lang="en-US" b="1" i="1" dirty="0">
                <a:effectLst/>
                <a:latin typeface="Arial Narrow" panose="020B0606020202030204" pitchFamily="34" charset="0"/>
                <a:ea typeface="Times New Roman" panose="02020603050405020304" pitchFamily="18" charset="0"/>
              </a:rPr>
              <a:t>platform, </a:t>
            </a:r>
            <a:r>
              <a:rPr lang="en-US" b="1" i="1" u="sng" dirty="0">
                <a:effectLst/>
                <a:latin typeface="Arial Narrow" panose="020B0606020202030204" pitchFamily="34" charset="0"/>
                <a:ea typeface="Times New Roman" panose="02020603050405020304" pitchFamily="18" charset="0"/>
              </a:rPr>
              <a:t>Mediterranean Countries are encouraged to set up similar platforms </a:t>
            </a:r>
            <a:r>
              <a:rPr lang="en-US" b="1" i="1" dirty="0">
                <a:effectLst/>
                <a:latin typeface="Arial Narrow" panose="020B0606020202030204" pitchFamily="34" charset="0"/>
                <a:ea typeface="Times New Roman" panose="02020603050405020304" pitchFamily="18" charset="0"/>
              </a:rPr>
              <a:t>through the support of the MeetMED project and facilitate dialogue among stakeholders, at regional and then at national levels.</a:t>
            </a:r>
          </a:p>
        </p:txBody>
      </p:sp>
    </p:spTree>
    <p:extLst>
      <p:ext uri="{BB962C8B-B14F-4D97-AF65-F5344CB8AC3E}">
        <p14:creationId xmlns:p14="http://schemas.microsoft.com/office/powerpoint/2010/main" val="245468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6">
            <a:extLst>
              <a:ext uri="{FF2B5EF4-FFF2-40B4-BE49-F238E27FC236}">
                <a16:creationId xmlns:a16="http://schemas.microsoft.com/office/drawing/2014/main" id="{7BF08556-B049-4FA4-BC3B-516C3BD10829}"/>
              </a:ext>
            </a:extLst>
          </p:cNvPr>
          <p:cNvPicPr>
            <a:picLocks noChangeAspect="1"/>
          </p:cNvPicPr>
          <p:nvPr/>
        </p:nvPicPr>
        <p:blipFill>
          <a:blip r:embed="rId2">
            <a:alphaModFix amt="35000"/>
          </a:blip>
          <a:stretch>
            <a:fillRect/>
          </a:stretch>
        </p:blipFill>
        <p:spPr>
          <a:xfrm>
            <a:off x="14996" y="1299456"/>
            <a:ext cx="12192000" cy="6045620"/>
          </a:xfrm>
          <a:prstGeom prst="rect">
            <a:avLst/>
          </a:prstGeom>
        </p:spPr>
      </p:pic>
      <p:sp>
        <p:nvSpPr>
          <p:cNvPr id="13" name="Rettangolo 7">
            <a:extLst>
              <a:ext uri="{FF2B5EF4-FFF2-40B4-BE49-F238E27FC236}">
                <a16:creationId xmlns:a16="http://schemas.microsoft.com/office/drawing/2014/main" id="{02DFEEAC-6301-40CE-B8DA-DDF4F8228EAF}"/>
              </a:ext>
            </a:extLst>
          </p:cNvPr>
          <p:cNvSpPr/>
          <p:nvPr/>
        </p:nvSpPr>
        <p:spPr>
          <a:xfrm>
            <a:off x="0" y="635430"/>
            <a:ext cx="12192000" cy="67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CasellaDiTesto 11">
            <a:extLst>
              <a:ext uri="{FF2B5EF4-FFF2-40B4-BE49-F238E27FC236}">
                <a16:creationId xmlns:a16="http://schemas.microsoft.com/office/drawing/2014/main" id="{61B6209F-DC2F-4815-9F62-39F0798BD48D}"/>
              </a:ext>
            </a:extLst>
          </p:cNvPr>
          <p:cNvSpPr txBox="1"/>
          <p:nvPr/>
        </p:nvSpPr>
        <p:spPr>
          <a:xfrm>
            <a:off x="714319" y="891705"/>
            <a:ext cx="1461169" cy="307777"/>
          </a:xfrm>
          <a:prstGeom prst="rect">
            <a:avLst/>
          </a:prstGeom>
          <a:noFill/>
        </p:spPr>
        <p:txBody>
          <a:bodyPr wrap="none" rtlCol="0">
            <a:spAutoFit/>
          </a:bodyPr>
          <a:lstStyle/>
          <a:p>
            <a:r>
              <a:rPr lang="it-IT" sz="1400" dirty="0">
                <a:solidFill>
                  <a:schemeClr val="bg1"/>
                </a:solidFill>
                <a:latin typeface="Arial Rounded MT Bold" panose="020F0704030504030204" pitchFamily="34" charset="0"/>
              </a:rPr>
              <a:t>28 March 2022</a:t>
            </a:r>
          </a:p>
        </p:txBody>
      </p:sp>
      <p:sp>
        <p:nvSpPr>
          <p:cNvPr id="21" name="CasellaDiTesto 8">
            <a:extLst>
              <a:ext uri="{FF2B5EF4-FFF2-40B4-BE49-F238E27FC236}">
                <a16:creationId xmlns:a16="http://schemas.microsoft.com/office/drawing/2014/main" id="{82695EB0-31B1-4E61-9201-0C8F5A1C2732}"/>
              </a:ext>
            </a:extLst>
          </p:cNvPr>
          <p:cNvSpPr txBox="1"/>
          <p:nvPr/>
        </p:nvSpPr>
        <p:spPr>
          <a:xfrm>
            <a:off x="3774082" y="722957"/>
            <a:ext cx="8373497" cy="523220"/>
          </a:xfrm>
          <a:prstGeom prst="rect">
            <a:avLst/>
          </a:prstGeom>
          <a:noFill/>
        </p:spPr>
        <p:txBody>
          <a:bodyPr wrap="square" rtlCol="0">
            <a:spAutoFit/>
          </a:bodyPr>
          <a:lstStyle/>
          <a:p>
            <a:pPr algn="r"/>
            <a:r>
              <a:rPr lang="en-US" sz="2800" b="1" dirty="0">
                <a:solidFill>
                  <a:schemeClr val="bg1"/>
                </a:solidFill>
              </a:rPr>
              <a:t>Mediterranean</a:t>
            </a:r>
            <a:r>
              <a:rPr lang="en-US" sz="2800" dirty="0">
                <a:effectLst/>
                <a:latin typeface="Calibri" panose="020F0502020204030204" pitchFamily="34" charset="0"/>
                <a:ea typeface="Calibri" panose="020F0502020204030204" pitchFamily="34" charset="0"/>
              </a:rPr>
              <a:t> </a:t>
            </a:r>
            <a:r>
              <a:rPr lang="en-GB" sz="2800" b="1" dirty="0">
                <a:solidFill>
                  <a:schemeClr val="bg1"/>
                </a:solidFill>
              </a:rPr>
              <a:t>Sustainable Energy Investment Forum </a:t>
            </a:r>
            <a:endParaRPr lang="it-IT" sz="2800" b="1" dirty="0">
              <a:solidFill>
                <a:schemeClr val="bg1"/>
              </a:solidFill>
              <a:latin typeface="Arial Rounded MT Bold" panose="020F0704030504030204" pitchFamily="34" charset="0"/>
            </a:endParaRPr>
          </a:p>
        </p:txBody>
      </p:sp>
      <p:sp>
        <p:nvSpPr>
          <p:cNvPr id="10" name="TextBox 9">
            <a:extLst>
              <a:ext uri="{FF2B5EF4-FFF2-40B4-BE49-F238E27FC236}">
                <a16:creationId xmlns:a16="http://schemas.microsoft.com/office/drawing/2014/main" id="{788F8DF6-4A69-4473-917C-598C431AFB58}"/>
              </a:ext>
            </a:extLst>
          </p:cNvPr>
          <p:cNvSpPr txBox="1"/>
          <p:nvPr/>
        </p:nvSpPr>
        <p:spPr>
          <a:xfrm>
            <a:off x="1146513" y="1364436"/>
            <a:ext cx="9305079" cy="715581"/>
          </a:xfrm>
          <a:prstGeom prst="rect">
            <a:avLst/>
          </a:prstGeom>
          <a:noFill/>
        </p:spPr>
        <p:txBody>
          <a:bodyPr wrap="square" rtlCol="0">
            <a:spAutoFit/>
          </a:bodyPr>
          <a:lstStyle/>
          <a:p>
            <a:pPr algn="ctr"/>
            <a:r>
              <a:rPr lang="en-US" sz="4050" dirty="0">
                <a:solidFill>
                  <a:schemeClr val="accent1"/>
                </a:solidFill>
                <a:latin typeface="Aharoni" panose="02010803020104030203" pitchFamily="2" charset="-79"/>
                <a:cs typeface="Aharoni" panose="02010803020104030203" pitchFamily="2" charset="-79"/>
              </a:rPr>
              <a:t>Key Messages for Cop27</a:t>
            </a:r>
          </a:p>
        </p:txBody>
      </p:sp>
      <p:sp>
        <p:nvSpPr>
          <p:cNvPr id="26" name="TextBox 25">
            <a:extLst>
              <a:ext uri="{FF2B5EF4-FFF2-40B4-BE49-F238E27FC236}">
                <a16:creationId xmlns:a16="http://schemas.microsoft.com/office/drawing/2014/main" id="{52988D7C-F973-45B7-B419-FC38AD7C464B}"/>
              </a:ext>
            </a:extLst>
          </p:cNvPr>
          <p:cNvSpPr txBox="1"/>
          <p:nvPr/>
        </p:nvSpPr>
        <p:spPr>
          <a:xfrm>
            <a:off x="186551" y="2080017"/>
            <a:ext cx="11818897" cy="4524315"/>
          </a:xfrm>
          <a:prstGeom prst="rect">
            <a:avLst/>
          </a:prstGeom>
          <a:solidFill>
            <a:schemeClr val="bg1"/>
          </a:solidFill>
        </p:spPr>
        <p:txBody>
          <a:bodyPr wrap="square">
            <a:spAutoFit/>
          </a:bodyPr>
          <a:lstStyle/>
          <a:p>
            <a:pPr marL="285750" lvl="0" indent="-285750">
              <a:buSzPts val="1000"/>
              <a:buFontTx/>
              <a:buChar char="-"/>
              <a:tabLst>
                <a:tab pos="457200" algn="l"/>
              </a:tabLst>
            </a:pPr>
            <a:r>
              <a:rPr lang="en-US" b="1" i="1" dirty="0">
                <a:latin typeface="Arial Narrow" panose="020B0606020202030204" pitchFamily="34" charset="0"/>
                <a:ea typeface="Times New Roman" panose="02020603050405020304" pitchFamily="18" charset="0"/>
              </a:rPr>
              <a:t>Energy Efficiency First</a:t>
            </a:r>
            <a:r>
              <a:rPr lang="en-US" b="1" i="1" dirty="0">
                <a:effectLst/>
                <a:latin typeface="Arial Narrow" panose="020B0606020202030204" pitchFamily="34" charset="0"/>
                <a:ea typeface="Times New Roman" panose="02020603050405020304" pitchFamily="18" charset="0"/>
              </a:rPr>
              <a:t> should not be underestimated</a:t>
            </a:r>
            <a:r>
              <a:rPr lang="en-US" b="1" i="1" dirty="0">
                <a:latin typeface="Arial Narrow" panose="020B0606020202030204" pitchFamily="34" charset="0"/>
                <a:ea typeface="Times New Roman" panose="02020603050405020304" pitchFamily="18" charset="0"/>
              </a:rPr>
              <a:t>. Experts from 13 countries call for </a:t>
            </a:r>
            <a:r>
              <a:rPr lang="en-US" b="1" i="1" dirty="0">
                <a:solidFill>
                  <a:srgbClr val="FF0000"/>
                </a:solidFill>
                <a:latin typeface="Arial Narrow" panose="020B0606020202030204" pitchFamily="34" charset="0"/>
                <a:ea typeface="Times New Roman" panose="02020603050405020304" pitchFamily="18" charset="0"/>
              </a:rPr>
              <a:t>the </a:t>
            </a:r>
            <a:r>
              <a:rPr lang="en-US" b="1" i="1" u="sng" dirty="0">
                <a:solidFill>
                  <a:srgbClr val="FF0000"/>
                </a:solidFill>
                <a:latin typeface="Arial Narrow" panose="020B0606020202030204" pitchFamily="34" charset="0"/>
                <a:ea typeface="Times New Roman" panose="02020603050405020304" pitchFamily="18" charset="0"/>
              </a:rPr>
              <a:t>EU “ Energy Efficiency First” to become a global principle. </a:t>
            </a:r>
          </a:p>
          <a:p>
            <a:pPr marL="285750" lvl="0" indent="-285750">
              <a:buSzPts val="1000"/>
              <a:buFontTx/>
              <a:buChar char="-"/>
              <a:tabLst>
                <a:tab pos="457200" algn="l"/>
              </a:tabLst>
            </a:pPr>
            <a:endParaRPr lang="en-US" b="1" i="1" dirty="0">
              <a:latin typeface="Arial Narrow" panose="020B0606020202030204" pitchFamily="34" charset="0"/>
              <a:ea typeface="Times New Roman" panose="02020603050405020304" pitchFamily="18" charset="0"/>
            </a:endParaRPr>
          </a:p>
          <a:p>
            <a:pPr marL="285750" lvl="0" indent="-285750">
              <a:buSzPts val="1000"/>
              <a:buFont typeface="Arial" panose="020B0604020202020204" pitchFamily="34" charset="0"/>
              <a:buChar char="•"/>
              <a:tabLst>
                <a:tab pos="457200" algn="l"/>
              </a:tabLst>
            </a:pPr>
            <a:r>
              <a:rPr lang="en-US" b="1" i="1" u="sng" dirty="0">
                <a:latin typeface="Arial Narrow" panose="020B0606020202030204" pitchFamily="34" charset="0"/>
                <a:ea typeface="Times New Roman" panose="02020603050405020304" pitchFamily="18" charset="0"/>
              </a:rPr>
              <a:t>Mainstreaming financing options </a:t>
            </a:r>
            <a:r>
              <a:rPr lang="en-US" b="1" i="1" dirty="0">
                <a:latin typeface="Arial Narrow" panose="020B0606020202030204" pitchFamily="34" charset="0"/>
                <a:ea typeface="Times New Roman" panose="02020603050405020304" pitchFamily="18" charset="0"/>
              </a:rPr>
              <a:t>for proven, available and cost effective energy efficiency technologies and solutions is a </a:t>
            </a:r>
            <a:r>
              <a:rPr lang="en-US" b="1" i="1" u="sng" dirty="0">
                <a:solidFill>
                  <a:srgbClr val="FF0000"/>
                </a:solidFill>
                <a:latin typeface="Arial Narrow" panose="020B0606020202030204" pitchFamily="34" charset="0"/>
                <a:ea typeface="Times New Roman" panose="02020603050405020304" pitchFamily="18" charset="0"/>
              </a:rPr>
              <a:t>cornerstone to set more ambitious EE targets </a:t>
            </a:r>
            <a:r>
              <a:rPr lang="en-US" b="1" i="1" dirty="0">
                <a:latin typeface="Arial Narrow" panose="020B0606020202030204" pitchFamily="34" charset="0"/>
                <a:ea typeface="Times New Roman" panose="02020603050405020304" pitchFamily="18" charset="0"/>
              </a:rPr>
              <a:t>in the national strategies, action plan and NDCs and </a:t>
            </a:r>
            <a:r>
              <a:rPr lang="en-US" b="1" i="1" u="sng" dirty="0">
                <a:solidFill>
                  <a:srgbClr val="FF0000"/>
                </a:solidFill>
                <a:latin typeface="Arial Narrow" panose="020B0606020202030204" pitchFamily="34" charset="0"/>
                <a:ea typeface="Times New Roman" panose="02020603050405020304" pitchFamily="18" charset="0"/>
              </a:rPr>
              <a:t>to accelerate the implementation.</a:t>
            </a:r>
          </a:p>
          <a:p>
            <a:pPr marL="285750" lvl="0" indent="-285750">
              <a:buSzPts val="1000"/>
              <a:buFont typeface="Arial" panose="020B0604020202020204" pitchFamily="34" charset="0"/>
              <a:buChar char="•"/>
              <a:tabLst>
                <a:tab pos="457200" algn="l"/>
              </a:tabLst>
            </a:pPr>
            <a:endParaRPr lang="en-US" b="1" i="1" dirty="0">
              <a:effectLst/>
              <a:latin typeface="Arial Narrow" panose="020B0606020202030204" pitchFamily="34" charset="0"/>
              <a:ea typeface="Times New Roman" panose="02020603050405020304" pitchFamily="18" charset="0"/>
            </a:endParaRPr>
          </a:p>
          <a:p>
            <a:pPr marL="285750" lvl="0" indent="-285750">
              <a:buSzPts val="1000"/>
              <a:buFont typeface="Arial" panose="020B0604020202020204" pitchFamily="34" charset="0"/>
              <a:buChar char="•"/>
              <a:tabLst>
                <a:tab pos="457200" algn="l"/>
              </a:tabLst>
            </a:pPr>
            <a:r>
              <a:rPr lang="en-US" b="1" i="1" dirty="0">
                <a:effectLst/>
                <a:latin typeface="Arial Narrow" panose="020B0606020202030204" pitchFamily="34" charset="0"/>
                <a:ea typeface="Times New Roman" panose="02020603050405020304" pitchFamily="18" charset="0"/>
              </a:rPr>
              <a:t>Acknowledging the fragmented nature of energy efficiency actions, </a:t>
            </a:r>
            <a:r>
              <a:rPr lang="en-US" b="1" i="1" u="sng" dirty="0">
                <a:solidFill>
                  <a:srgbClr val="FF0000"/>
                </a:solidFill>
                <a:effectLst/>
                <a:latin typeface="Arial Narrow" panose="020B0606020202030204" pitchFamily="34" charset="0"/>
                <a:ea typeface="Times New Roman" panose="02020603050405020304" pitchFamily="18" charset="0"/>
              </a:rPr>
              <a:t>stronger engagement </a:t>
            </a:r>
            <a:r>
              <a:rPr lang="en-US" b="1" i="1" u="sng" dirty="0">
                <a:solidFill>
                  <a:srgbClr val="FF0000"/>
                </a:solidFill>
                <a:latin typeface="Arial Narrow" panose="020B0606020202030204" pitchFamily="34" charset="0"/>
                <a:ea typeface="Times New Roman" panose="02020603050405020304" pitchFamily="18" charset="0"/>
              </a:rPr>
              <a:t>and integration between </a:t>
            </a:r>
            <a:r>
              <a:rPr lang="en-US" b="1" i="1" u="sng" dirty="0">
                <a:solidFill>
                  <a:srgbClr val="FF0000"/>
                </a:solidFill>
                <a:effectLst/>
                <a:latin typeface="Arial Narrow" panose="020B0606020202030204" pitchFamily="34" charset="0"/>
                <a:ea typeface="Times New Roman" panose="02020603050405020304" pitchFamily="18" charset="0"/>
              </a:rPr>
              <a:t>international, regional, national and local stakeholders is necessary </a:t>
            </a:r>
            <a:r>
              <a:rPr lang="en-US" b="1" i="1" dirty="0">
                <a:effectLst/>
                <a:latin typeface="Arial Narrow" panose="020B0606020202030204" pitchFamily="34" charset="0"/>
                <a:ea typeface="Times New Roman" panose="02020603050405020304" pitchFamily="18" charset="0"/>
              </a:rPr>
              <a:t>to harmonize, align, synergize and multiply their impact. The </a:t>
            </a:r>
            <a:r>
              <a:rPr lang="en-US" b="1" i="1" u="sng" dirty="0">
                <a:solidFill>
                  <a:srgbClr val="FF0000"/>
                </a:solidFill>
                <a:effectLst/>
                <a:latin typeface="Arial Narrow" panose="020B0606020202030204" pitchFamily="34" charset="0"/>
                <a:ea typeface="Times New Roman" panose="02020603050405020304" pitchFamily="18" charset="0"/>
              </a:rPr>
              <a:t>international community is called for supporting regional and national forums and platforms</a:t>
            </a:r>
            <a:r>
              <a:rPr lang="en-US" b="1" i="1" dirty="0">
                <a:effectLst/>
                <a:latin typeface="Arial Narrow" panose="020B0606020202030204" pitchFamily="34" charset="0"/>
                <a:ea typeface="Times New Roman" panose="02020603050405020304" pitchFamily="18" charset="0"/>
              </a:rPr>
              <a:t> ensuring effective and accelerated multilevel stakeholders concerted </a:t>
            </a:r>
            <a:r>
              <a:rPr lang="en-US" b="1" i="1" dirty="0">
                <a:latin typeface="Arial Narrow" panose="020B0606020202030204" pitchFamily="34" charset="0"/>
                <a:ea typeface="Times New Roman" panose="02020603050405020304" pitchFamily="18" charset="0"/>
              </a:rPr>
              <a:t>a</a:t>
            </a:r>
            <a:r>
              <a:rPr lang="en-US" b="1" i="1" dirty="0">
                <a:effectLst/>
                <a:latin typeface="Arial Narrow" panose="020B0606020202030204" pitchFamily="34" charset="0"/>
                <a:ea typeface="Times New Roman" panose="02020603050405020304" pitchFamily="18" charset="0"/>
              </a:rPr>
              <a:t>ction</a:t>
            </a:r>
            <a:r>
              <a:rPr lang="en-US" b="1" i="1" dirty="0">
                <a:latin typeface="Arial Narrow" panose="020B0606020202030204" pitchFamily="34" charset="0"/>
                <a:ea typeface="Times New Roman" panose="02020603050405020304" pitchFamily="18" charset="0"/>
              </a:rPr>
              <a:t>s</a:t>
            </a:r>
            <a:r>
              <a:rPr lang="en-US" b="1" i="1" dirty="0">
                <a:effectLst/>
                <a:latin typeface="Arial Narrow" panose="020B0606020202030204" pitchFamily="34" charset="0"/>
                <a:ea typeface="Times New Roman" panose="02020603050405020304" pitchFamily="18" charset="0"/>
              </a:rPr>
              <a:t>, dialogues, and </a:t>
            </a:r>
            <a:r>
              <a:rPr lang="en-US" b="1" i="1" dirty="0">
                <a:latin typeface="Arial Narrow" panose="020B0606020202030204" pitchFamily="34" charset="0"/>
                <a:ea typeface="Times New Roman" panose="02020603050405020304" pitchFamily="18" charset="0"/>
              </a:rPr>
              <a:t>systematic monitoring and reporting of </a:t>
            </a:r>
            <a:r>
              <a:rPr lang="en-US" b="1" i="1" dirty="0">
                <a:effectLst/>
                <a:latin typeface="Arial Narrow" panose="020B0606020202030204" pitchFamily="34" charset="0"/>
                <a:ea typeface="Times New Roman" panose="02020603050405020304" pitchFamily="18" charset="0"/>
              </a:rPr>
              <a:t>progress achieved. </a:t>
            </a:r>
          </a:p>
          <a:p>
            <a:pPr marL="285750" lvl="0" indent="-285750">
              <a:buSzPts val="1000"/>
              <a:buFont typeface="Arial" panose="020B0604020202020204" pitchFamily="34" charset="0"/>
              <a:buChar char="•"/>
              <a:tabLst>
                <a:tab pos="457200" algn="l"/>
              </a:tabLst>
            </a:pPr>
            <a:endParaRPr lang="en-US" b="1" i="1" dirty="0">
              <a:latin typeface="Arial Narrow" panose="020B0606020202030204" pitchFamily="34" charset="0"/>
              <a:ea typeface="Times New Roman" panose="02020603050405020304" pitchFamily="18" charset="0"/>
            </a:endParaRPr>
          </a:p>
          <a:p>
            <a:pPr marL="285750" lvl="0" indent="-285750">
              <a:buSzPts val="1000"/>
              <a:buFont typeface="Arial" panose="020B0604020202020204" pitchFamily="34" charset="0"/>
              <a:buChar char="•"/>
              <a:tabLst>
                <a:tab pos="457200" algn="l"/>
              </a:tabLst>
            </a:pPr>
            <a:r>
              <a:rPr lang="en-US" b="1" i="1" u="sng" dirty="0">
                <a:solidFill>
                  <a:srgbClr val="FF0000"/>
                </a:solidFill>
                <a:effectLst/>
                <a:latin typeface="Arial Narrow" panose="020B0606020202030204" pitchFamily="34" charset="0"/>
                <a:ea typeface="Times New Roman" panose="02020603050405020304" pitchFamily="18" charset="0"/>
              </a:rPr>
              <a:t>Customization of  financing products to address local needs </a:t>
            </a:r>
            <a:r>
              <a:rPr lang="en-US" b="1" i="1" dirty="0">
                <a:effectLst/>
                <a:latin typeface="Arial Narrow" panose="020B0606020202030204" pitchFamily="34" charset="0"/>
                <a:ea typeface="Times New Roman" panose="02020603050405020304" pitchFamily="18" charset="0"/>
              </a:rPr>
              <a:t>taking into consideration the opportunities offered by innovations in technologies and business models </a:t>
            </a:r>
            <a:r>
              <a:rPr lang="en-US" b="1" i="1" u="sng" dirty="0">
                <a:solidFill>
                  <a:srgbClr val="FF0000"/>
                </a:solidFill>
                <a:effectLst/>
                <a:latin typeface="Arial Narrow" panose="020B0606020202030204" pitchFamily="34" charset="0"/>
                <a:ea typeface="Times New Roman" panose="02020603050405020304" pitchFamily="18" charset="0"/>
              </a:rPr>
              <a:t>to enhance access to finance, especially for marginalized and vulnerable segments of populations.</a:t>
            </a:r>
          </a:p>
        </p:txBody>
      </p:sp>
    </p:spTree>
    <p:extLst>
      <p:ext uri="{BB962C8B-B14F-4D97-AF65-F5344CB8AC3E}">
        <p14:creationId xmlns:p14="http://schemas.microsoft.com/office/powerpoint/2010/main" val="43840342"/>
      </p:ext>
    </p:extLst>
  </p:cSld>
  <p:clrMapOvr>
    <a:masterClrMapping/>
  </p:clrMapOvr>
</p:sld>
</file>

<file path=ppt/theme/theme1.xml><?xml version="1.0" encoding="utf-8"?>
<a:theme xmlns:a="http://schemas.openxmlformats.org/drawingml/2006/main" name="meetMED_Theme_2">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meetMED color theme">
      <a:dk1>
        <a:sysClr val="windowText" lastClr="000000"/>
      </a:dk1>
      <a:lt1>
        <a:sysClr val="window" lastClr="FFFFFF"/>
      </a:lt1>
      <a:dk2>
        <a:srgbClr val="08224F"/>
      </a:dk2>
      <a:lt2>
        <a:srgbClr val="E0E0E0"/>
      </a:lt2>
      <a:accent1>
        <a:srgbClr val="189A3A"/>
      </a:accent1>
      <a:accent2>
        <a:srgbClr val="08224F"/>
      </a:accent2>
      <a:accent3>
        <a:srgbClr val="FECD09"/>
      </a:accent3>
      <a:accent4>
        <a:srgbClr val="0C6374"/>
      </a:accent4>
      <a:accent5>
        <a:srgbClr val="F06E2E"/>
      </a:accent5>
      <a:accent6>
        <a:srgbClr val="8DCB8C"/>
      </a:accent6>
      <a:hlink>
        <a:srgbClr val="0C6374"/>
      </a:hlink>
      <a:folHlink>
        <a:srgbClr val="F06E2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meetMED_Theme_2.thmx</Template>
  <TotalTime>4849</TotalTime>
  <Words>515</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Aharoni</vt:lpstr>
      <vt:lpstr>Arial</vt:lpstr>
      <vt:lpstr>Arial Narrow</vt:lpstr>
      <vt:lpstr>Arial Rounded MT Bold</vt:lpstr>
      <vt:lpstr>Calibri</vt:lpstr>
      <vt:lpstr>Proxima Nova Extra Bold</vt:lpstr>
      <vt:lpstr>Symbol</vt:lpstr>
      <vt:lpstr>meetMED_Theme_2</vt:lpstr>
      <vt:lpstr>Custom Design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Filipa</dc:creator>
  <cp:lastModifiedBy>Maged Mahmoud</cp:lastModifiedBy>
  <cp:revision>119</cp:revision>
  <cp:lastPrinted>2022-03-28T07:11:05Z</cp:lastPrinted>
  <dcterms:created xsi:type="dcterms:W3CDTF">2018-09-19T13:21:33Z</dcterms:created>
  <dcterms:modified xsi:type="dcterms:W3CDTF">2022-03-29T18:28:31Z</dcterms:modified>
</cp:coreProperties>
</file>