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8"/>
  </p:notesMasterIdLst>
  <p:handoutMasterIdLst>
    <p:handoutMasterId r:id="rId19"/>
  </p:handoutMasterIdLst>
  <p:sldIdLst>
    <p:sldId id="260" r:id="rId3"/>
    <p:sldId id="266" r:id="rId4"/>
    <p:sldId id="261" r:id="rId5"/>
    <p:sldId id="265" r:id="rId6"/>
    <p:sldId id="283" r:id="rId7"/>
    <p:sldId id="284" r:id="rId8"/>
    <p:sldId id="289" r:id="rId9"/>
    <p:sldId id="287" r:id="rId10"/>
    <p:sldId id="290" r:id="rId11"/>
    <p:sldId id="288" r:id="rId12"/>
    <p:sldId id="291" r:id="rId13"/>
    <p:sldId id="292" r:id="rId14"/>
    <p:sldId id="296" r:id="rId15"/>
    <p:sldId id="293" r:id="rId16"/>
    <p:sldId id="29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Giallombardo" initials="AG" lastIdx="3" clrIdx="0">
    <p:extLst>
      <p:ext uri="{19B8F6BF-5375-455C-9EA6-DF929625EA0E}">
        <p15:presenceInfo xmlns:p15="http://schemas.microsoft.com/office/powerpoint/2012/main" userId="8eaf304e2ee27c72" providerId="Windows Live"/>
      </p:ext>
    </p:extLst>
  </p:cmAuthor>
  <p:cmAuthor id="2" name="yasmeen.oraby@rcreee.org" initials="y" lastIdx="1" clrIdx="1">
    <p:extLst>
      <p:ext uri="{19B8F6BF-5375-455C-9EA6-DF929625EA0E}">
        <p15:presenceInfo xmlns:p15="http://schemas.microsoft.com/office/powerpoint/2012/main" userId="yasmeen.oraby@rcreee.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45" autoAdjust="0"/>
  </p:normalViewPr>
  <p:slideViewPr>
    <p:cSldViewPr snapToGrid="0" snapToObjects="1">
      <p:cViewPr varScale="1">
        <p:scale>
          <a:sx n="80" d="100"/>
          <a:sy n="80" d="100"/>
        </p:scale>
        <p:origin x="152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75A83-B0A0-F941-9E84-37C674E8AF5E}" type="datetimeFigureOut">
              <a:rPr lang="en-US" smtClean="0"/>
              <a:t>05-Feb-24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2C75D0-4E5A-B147-9DD3-9A65C28A77A4}" type="slidenum">
              <a:rPr lang="en-US" smtClean="0"/>
              <a:t>‹#›</a:t>
            </a:fld>
            <a:endParaRPr lang="en-US"/>
          </a:p>
        </p:txBody>
      </p:sp>
    </p:spTree>
    <p:extLst>
      <p:ext uri="{BB962C8B-B14F-4D97-AF65-F5344CB8AC3E}">
        <p14:creationId xmlns:p14="http://schemas.microsoft.com/office/powerpoint/2010/main" val="1195996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1F39B-BE8A-F84A-9EC6-B803D69CDF81}" type="datetimeFigureOut">
              <a:rPr lang="en-US" smtClean="0"/>
              <a:t>05-Feb-24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E55C-1D1D-4F47-9F17-CF18EB29C25F}" type="slidenum">
              <a:rPr lang="en-US" smtClean="0"/>
              <a:t>‹#›</a:t>
            </a:fld>
            <a:endParaRPr lang="en-US"/>
          </a:p>
        </p:txBody>
      </p:sp>
    </p:spTree>
    <p:extLst>
      <p:ext uri="{BB962C8B-B14F-4D97-AF65-F5344CB8AC3E}">
        <p14:creationId xmlns:p14="http://schemas.microsoft.com/office/powerpoint/2010/main" val="9882654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E55C-1D1D-4F47-9F17-CF18EB29C25F}" type="slidenum">
              <a:rPr lang="en-US" smtClean="0"/>
              <a:t>1</a:t>
            </a:fld>
            <a:endParaRPr lang="en-US"/>
          </a:p>
        </p:txBody>
      </p:sp>
    </p:spTree>
    <p:extLst>
      <p:ext uri="{BB962C8B-B14F-4D97-AF65-F5344CB8AC3E}">
        <p14:creationId xmlns:p14="http://schemas.microsoft.com/office/powerpoint/2010/main" val="42635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3</a:t>
            </a:fld>
            <a:endParaRPr lang="en-US"/>
          </a:p>
        </p:txBody>
      </p:sp>
    </p:spTree>
    <p:extLst>
      <p:ext uri="{BB962C8B-B14F-4D97-AF65-F5344CB8AC3E}">
        <p14:creationId xmlns:p14="http://schemas.microsoft.com/office/powerpoint/2010/main" val="420799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Faut-il</a:t>
            </a:r>
            <a:r>
              <a:rPr lang="en-US" dirty="0" smtClean="0"/>
              <a:t> detailer </a:t>
            </a:r>
            <a:r>
              <a:rPr lang="en-US" dirty="0" err="1" smtClean="0"/>
              <a:t>l’indice</a:t>
            </a:r>
            <a:r>
              <a:rPr lang="en-US" dirty="0" smtClean="0"/>
              <a:t>?</a:t>
            </a:r>
            <a:endParaRPr lang="en-US" dirty="0"/>
          </a:p>
        </p:txBody>
      </p:sp>
      <p:sp>
        <p:nvSpPr>
          <p:cNvPr id="4" name="Slide Number Placeholder 3"/>
          <p:cNvSpPr>
            <a:spLocks noGrp="1"/>
          </p:cNvSpPr>
          <p:nvPr>
            <p:ph type="sldNum" sz="quarter" idx="10"/>
          </p:nvPr>
        </p:nvSpPr>
        <p:spPr/>
        <p:txBody>
          <a:bodyPr/>
          <a:lstStyle/>
          <a:p>
            <a:fld id="{7E00E55C-1D1D-4F47-9F17-CF18EB29C25F}" type="slidenum">
              <a:rPr lang="en-US" smtClean="0"/>
              <a:t>5</a:t>
            </a:fld>
            <a:endParaRPr lang="en-US"/>
          </a:p>
        </p:txBody>
      </p:sp>
    </p:spTree>
    <p:extLst>
      <p:ext uri="{BB962C8B-B14F-4D97-AF65-F5344CB8AC3E}">
        <p14:creationId xmlns:p14="http://schemas.microsoft.com/office/powerpoint/2010/main" val="417815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Exajoule (EJ):: 1 EJ = 1018 J</a:t>
            </a:r>
            <a:endParaRPr lang="en-US" dirty="0"/>
          </a:p>
        </p:txBody>
      </p:sp>
      <p:sp>
        <p:nvSpPr>
          <p:cNvPr id="4" name="Slide Number Placeholder 3"/>
          <p:cNvSpPr>
            <a:spLocks noGrp="1"/>
          </p:cNvSpPr>
          <p:nvPr>
            <p:ph type="sldNum" sz="quarter" idx="10"/>
          </p:nvPr>
        </p:nvSpPr>
        <p:spPr/>
        <p:txBody>
          <a:bodyPr/>
          <a:lstStyle/>
          <a:p>
            <a:fld id="{7E00E55C-1D1D-4F47-9F17-CF18EB29C25F}" type="slidenum">
              <a:rPr lang="en-US" smtClean="0"/>
              <a:t>6</a:t>
            </a:fld>
            <a:endParaRPr lang="en-US"/>
          </a:p>
        </p:txBody>
      </p:sp>
    </p:spTree>
    <p:extLst>
      <p:ext uri="{BB962C8B-B14F-4D97-AF65-F5344CB8AC3E}">
        <p14:creationId xmlns:p14="http://schemas.microsoft.com/office/powerpoint/2010/main" val="74664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E55C-1D1D-4F47-9F17-CF18EB29C25F}" type="slidenum">
              <a:rPr lang="en-US" smtClean="0"/>
              <a:t>8</a:t>
            </a:fld>
            <a:endParaRPr lang="en-US"/>
          </a:p>
        </p:txBody>
      </p:sp>
    </p:spTree>
    <p:extLst>
      <p:ext uri="{BB962C8B-B14F-4D97-AF65-F5344CB8AC3E}">
        <p14:creationId xmlns:p14="http://schemas.microsoft.com/office/powerpoint/2010/main" val="258887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Tunisie</a:t>
            </a:r>
            <a:r>
              <a:rPr lang="en-US" dirty="0" smtClean="0"/>
              <a:t>?</a:t>
            </a:r>
            <a:endParaRPr lang="en-US" dirty="0"/>
          </a:p>
        </p:txBody>
      </p:sp>
      <p:sp>
        <p:nvSpPr>
          <p:cNvPr id="4" name="Slide Number Placeholder 3"/>
          <p:cNvSpPr>
            <a:spLocks noGrp="1"/>
          </p:cNvSpPr>
          <p:nvPr>
            <p:ph type="sldNum" sz="quarter" idx="10"/>
          </p:nvPr>
        </p:nvSpPr>
        <p:spPr/>
        <p:txBody>
          <a:bodyPr/>
          <a:lstStyle/>
          <a:p>
            <a:fld id="{7E00E55C-1D1D-4F47-9F17-CF18EB29C25F}" type="slidenum">
              <a:rPr lang="en-US" smtClean="0"/>
              <a:t>12</a:t>
            </a:fld>
            <a:endParaRPr lang="en-US"/>
          </a:p>
        </p:txBody>
      </p:sp>
    </p:spTree>
    <p:extLst>
      <p:ext uri="{BB962C8B-B14F-4D97-AF65-F5344CB8AC3E}">
        <p14:creationId xmlns:p14="http://schemas.microsoft.com/office/powerpoint/2010/main" val="1925751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Tunisie</a:t>
            </a:r>
            <a:r>
              <a:rPr lang="en-US" dirty="0" smtClean="0"/>
              <a:t>?</a:t>
            </a:r>
            <a:endParaRPr lang="en-US" dirty="0"/>
          </a:p>
        </p:txBody>
      </p:sp>
      <p:sp>
        <p:nvSpPr>
          <p:cNvPr id="4" name="Slide Number Placeholder 3"/>
          <p:cNvSpPr>
            <a:spLocks noGrp="1"/>
          </p:cNvSpPr>
          <p:nvPr>
            <p:ph type="sldNum" sz="quarter" idx="10"/>
          </p:nvPr>
        </p:nvSpPr>
        <p:spPr/>
        <p:txBody>
          <a:bodyPr/>
          <a:lstStyle/>
          <a:p>
            <a:fld id="{7E00E55C-1D1D-4F47-9F17-CF18EB29C25F}" type="slidenum">
              <a:rPr lang="en-US" smtClean="0"/>
              <a:t>13</a:t>
            </a:fld>
            <a:endParaRPr lang="en-US"/>
          </a:p>
        </p:txBody>
      </p:sp>
    </p:spTree>
    <p:extLst>
      <p:ext uri="{BB962C8B-B14F-4D97-AF65-F5344CB8AC3E}">
        <p14:creationId xmlns:p14="http://schemas.microsoft.com/office/powerpoint/2010/main" val="3515554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de performance Energétique minimal SMPE</a:t>
            </a:r>
            <a:endParaRPr lang="en-US" dirty="0"/>
          </a:p>
        </p:txBody>
      </p:sp>
      <p:sp>
        <p:nvSpPr>
          <p:cNvPr id="4" name="Slide Number Placeholder 3"/>
          <p:cNvSpPr>
            <a:spLocks noGrp="1"/>
          </p:cNvSpPr>
          <p:nvPr>
            <p:ph type="sldNum" sz="quarter" idx="10"/>
          </p:nvPr>
        </p:nvSpPr>
        <p:spPr/>
        <p:txBody>
          <a:bodyPr/>
          <a:lstStyle/>
          <a:p>
            <a:fld id="{7E00E55C-1D1D-4F47-9F17-CF18EB29C25F}" type="slidenum">
              <a:rPr lang="en-US" smtClean="0"/>
              <a:t>14</a:t>
            </a:fld>
            <a:endParaRPr lang="en-US"/>
          </a:p>
        </p:txBody>
      </p:sp>
    </p:spTree>
    <p:extLst>
      <p:ext uri="{BB962C8B-B14F-4D97-AF65-F5344CB8AC3E}">
        <p14:creationId xmlns:p14="http://schemas.microsoft.com/office/powerpoint/2010/main" val="268070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58394"/>
            <a:ext cx="7772400" cy="1470025"/>
          </a:xfrm>
        </p:spPr>
        <p:txBody>
          <a:bodyPr>
            <a:normAutofit/>
          </a:bodyPr>
          <a:lstStyle>
            <a:lvl1pPr>
              <a:defRPr sz="3000" b="1">
                <a:solidFill>
                  <a:schemeClr val="tx2"/>
                </a:solidFill>
              </a:defRPr>
            </a:lvl1pPr>
          </a:lstStyle>
          <a:p>
            <a:r>
              <a:rPr lang="nl-BE" dirty="0"/>
              <a:t>CLICK TO EDIT MASTER TITLE STYLE</a:t>
            </a:r>
            <a:endParaRPr lang="en-US" dirty="0"/>
          </a:p>
        </p:txBody>
      </p:sp>
      <p:sp>
        <p:nvSpPr>
          <p:cNvPr id="3" name="Subtitle 2"/>
          <p:cNvSpPr>
            <a:spLocks noGrp="1"/>
          </p:cNvSpPr>
          <p:nvPr>
            <p:ph type="subTitle" idx="1"/>
          </p:nvPr>
        </p:nvSpPr>
        <p:spPr>
          <a:xfrm>
            <a:off x="1371600" y="4516811"/>
            <a:ext cx="6400800" cy="1535990"/>
          </a:xfrm>
        </p:spPr>
        <p:txBody>
          <a:bodyPr/>
          <a:lstStyle>
            <a:lvl1pPr marL="0" indent="0" algn="ctr">
              <a:buNone/>
              <a:defRPr>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2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41872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6035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8847"/>
            <a:ext cx="2057400" cy="5277316"/>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848847"/>
            <a:ext cx="6019800" cy="5277316"/>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6303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06725"/>
            <a:ext cx="7772400" cy="1470025"/>
          </a:xfrm>
          <a:prstGeom prst="rect">
            <a:avLst/>
          </a:prstGeom>
        </p:spPr>
        <p:txBody>
          <a:bodyPr/>
          <a:lstStyle/>
          <a:p>
            <a:r>
              <a:rPr lang="nl-BE" dirty="0"/>
              <a:t>CLICK TO EDIT MASTER TITLE STYLE</a:t>
            </a:r>
            <a:endParaRPr lang="en-US" dirty="0"/>
          </a:p>
        </p:txBody>
      </p:sp>
      <p:sp>
        <p:nvSpPr>
          <p:cNvPr id="3" name="Subtitle 2"/>
          <p:cNvSpPr>
            <a:spLocks noGrp="1"/>
          </p:cNvSpPr>
          <p:nvPr>
            <p:ph type="subTitle" idx="1"/>
          </p:nvPr>
        </p:nvSpPr>
        <p:spPr>
          <a:xfrm>
            <a:off x="1371600" y="4619946"/>
            <a:ext cx="6400800" cy="1360859"/>
          </a:xfrm>
          <a:prstGeom prst="rect">
            <a:avLst/>
          </a:prstGeo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pic>
        <p:nvPicPr>
          <p:cNvPr id="7" name="Picture 6" descr="meetMED-fullcolor-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322" y="1013141"/>
            <a:ext cx="5863464" cy="2290108"/>
          </a:xfrm>
          <a:prstGeom prst="rect">
            <a:avLst/>
          </a:prstGeom>
        </p:spPr>
      </p:pic>
      <p:sp>
        <p:nvSpPr>
          <p:cNvPr id="8" name="TextBox 7"/>
          <p:cNvSpPr txBox="1"/>
          <p:nvPr userDrawn="1"/>
        </p:nvSpPr>
        <p:spPr>
          <a:xfrm>
            <a:off x="1942214" y="2603435"/>
            <a:ext cx="5830186" cy="307777"/>
          </a:xfrm>
          <a:prstGeom prst="rect">
            <a:avLst/>
          </a:prstGeom>
          <a:noFill/>
        </p:spPr>
        <p:txBody>
          <a:bodyPr wrap="none" rtlCol="0">
            <a:spAutoFit/>
          </a:bodyPr>
          <a:lstStyle/>
          <a:p>
            <a:r>
              <a:rPr lang="en-US" sz="1400" b="1" dirty="0">
                <a:solidFill>
                  <a:srgbClr val="189A3A"/>
                </a:solidFill>
                <a:latin typeface="Arial"/>
                <a:cs typeface="Arial"/>
              </a:rPr>
              <a:t>Mitigation Enabling Energy Transition in the </a:t>
            </a:r>
            <a:r>
              <a:rPr lang="en-US" sz="1400" b="1" dirty="0" err="1">
                <a:solidFill>
                  <a:srgbClr val="189A3A"/>
                </a:solidFill>
                <a:latin typeface="Arial"/>
                <a:cs typeface="Arial"/>
              </a:rPr>
              <a:t>MEDiterranean</a:t>
            </a:r>
            <a:r>
              <a:rPr lang="en-US" sz="1400" b="1" dirty="0">
                <a:solidFill>
                  <a:srgbClr val="189A3A"/>
                </a:solidFill>
                <a:latin typeface="Arial"/>
                <a:cs typeface="Arial"/>
              </a:rPr>
              <a:t> region</a:t>
            </a:r>
            <a:endParaRPr lang="en-US" sz="1400" b="1" dirty="0">
              <a:solidFill>
                <a:srgbClr val="189A3A"/>
              </a:solidFill>
              <a:effectLst/>
              <a:latin typeface="Arial"/>
              <a:cs typeface="Arial"/>
            </a:endParaRPr>
          </a:p>
        </p:txBody>
      </p:sp>
      <p:pic>
        <p:nvPicPr>
          <p:cNvPr id="6" name="Picture 5" descr="meetMED_EU_fund_150dpi_3.png">
            <a:extLst>
              <a:ext uri="{FF2B5EF4-FFF2-40B4-BE49-F238E27FC236}">
                <a16:creationId xmlns:a16="http://schemas.microsoft.com/office/drawing/2014/main" id="{07DBBFB2-BF99-4E46-8DB4-5B2E8E5E4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877" y="92645"/>
            <a:ext cx="877824" cy="920496"/>
          </a:xfrm>
          <a:prstGeom prst="rect">
            <a:avLst/>
          </a:prstGeom>
        </p:spPr>
      </p:pic>
    </p:spTree>
    <p:extLst>
      <p:ext uri="{BB962C8B-B14F-4D97-AF65-F5344CB8AC3E}">
        <p14:creationId xmlns:p14="http://schemas.microsoft.com/office/powerpoint/2010/main" val="7916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BE"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450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8"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809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p:nvPr>
        </p:nvSpPr>
        <p:spPr>
          <a:xfrm>
            <a:off x="4648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1976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10" name="Slide Number Placeholder 4"/>
          <p:cNvSpPr>
            <a:spLocks noGrp="1"/>
          </p:cNvSpPr>
          <p:nvPr>
            <p:ph type="sldNum" sz="quarter" idx="10"/>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449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Click to edit Master title style</a:t>
            </a:r>
            <a:endParaRPr lang="en-US" dirty="0"/>
          </a:p>
        </p:txBody>
      </p:sp>
      <p:sp>
        <p:nvSpPr>
          <p:cNvPr id="6"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1107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6"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9818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atin typeface="Arial"/>
                <a:cs typeface="Arial"/>
              </a:defRPr>
            </a:lvl1pPr>
          </a:lstStyle>
          <a:p>
            <a:r>
              <a:rPr lang="nl-BE"/>
              <a:t>Click to edit Master title style</a:t>
            </a:r>
            <a:endParaRPr lang="en-US"/>
          </a:p>
        </p:txBody>
      </p:sp>
      <p:sp>
        <p:nvSpPr>
          <p:cNvPr id="3" name="Content Placeholder 2"/>
          <p:cNvSpPr>
            <a:spLocks noGrp="1"/>
          </p:cNvSpPr>
          <p:nvPr>
            <p:ph idx="1"/>
          </p:nvPr>
        </p:nvSpPr>
        <p:spPr>
          <a:xfrm>
            <a:off x="3575050" y="868363"/>
            <a:ext cx="5111750" cy="5028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p:nvPr>
        </p:nvSpPr>
        <p:spPr>
          <a:xfrm>
            <a:off x="457200" y="2030412"/>
            <a:ext cx="3008313" cy="3866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8137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dirty="0"/>
              <a:t>Click to edit Master title style</a:t>
            </a:r>
            <a:endParaRPr lang="en-US" dirty="0"/>
          </a:p>
        </p:txBody>
      </p:sp>
      <p:sp>
        <p:nvSpPr>
          <p:cNvPr id="3" name="Picture Placeholder 2"/>
          <p:cNvSpPr>
            <a:spLocks noGrp="1"/>
          </p:cNvSpPr>
          <p:nvPr>
            <p:ph type="pic" idx="1"/>
          </p:nvPr>
        </p:nvSpPr>
        <p:spPr>
          <a:xfrm>
            <a:off x="1792288" y="1120995"/>
            <a:ext cx="5486400" cy="3606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44463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6479" y="614"/>
            <a:ext cx="9150479" cy="643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13"/>
          <a:srcRect/>
          <a:stretch/>
        </p:blipFill>
        <p:spPr>
          <a:xfrm>
            <a:off x="229611" y="-65513"/>
            <a:ext cx="1816728" cy="709564"/>
          </a:xfrm>
          <a:prstGeom prst="rect">
            <a:avLst/>
          </a:prstGeom>
        </p:spPr>
      </p:pic>
      <p:sp>
        <p:nvSpPr>
          <p:cNvPr id="2" name="Title Placeholder 1"/>
          <p:cNvSpPr>
            <a:spLocks noGrp="1"/>
          </p:cNvSpPr>
          <p:nvPr>
            <p:ph type="title"/>
          </p:nvPr>
        </p:nvSpPr>
        <p:spPr>
          <a:xfrm>
            <a:off x="457200" y="863174"/>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457200" y="2188737"/>
            <a:ext cx="8229600" cy="3863346"/>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
        <p:nvSpPr>
          <p:cNvPr id="4" name="TextBox 3">
            <a:extLst>
              <a:ext uri="{FF2B5EF4-FFF2-40B4-BE49-F238E27FC236}">
                <a16:creationId xmlns:a16="http://schemas.microsoft.com/office/drawing/2014/main" id="{7DB7AF10-288E-486E-A9D8-2C6FCAA60A34}"/>
              </a:ext>
            </a:extLst>
          </p:cNvPr>
          <p:cNvSpPr txBox="1"/>
          <p:nvPr userDrawn="1"/>
        </p:nvSpPr>
        <p:spPr>
          <a:xfrm>
            <a:off x="545504" y="376673"/>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299473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0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5" name="Rectangle 14"/>
          <p:cNvSpPr/>
          <p:nvPr userDrawn="1"/>
        </p:nvSpPr>
        <p:spPr>
          <a:xfrm>
            <a:off x="0" y="6220589"/>
            <a:ext cx="9150479" cy="643437"/>
          </a:xfrm>
          <a:prstGeom prst="rect">
            <a:avLst/>
          </a:prstGeom>
          <a:solidFill>
            <a:srgbClr val="18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6761" y="6118656"/>
            <a:ext cx="1816729" cy="709564"/>
          </a:xfrm>
          <a:prstGeom prst="rect">
            <a:avLst/>
          </a:prstGeom>
        </p:spPr>
      </p:pic>
      <p:sp>
        <p:nvSpPr>
          <p:cNvPr id="17" name="TextBox 16"/>
          <p:cNvSpPr txBox="1"/>
          <p:nvPr userDrawn="1"/>
        </p:nvSpPr>
        <p:spPr>
          <a:xfrm>
            <a:off x="245876" y="6388418"/>
            <a:ext cx="1671363" cy="307777"/>
          </a:xfrm>
          <a:prstGeom prst="rect">
            <a:avLst/>
          </a:prstGeom>
          <a:noFill/>
        </p:spPr>
        <p:txBody>
          <a:bodyPr wrap="none" rtlCol="0">
            <a:spAutoFit/>
          </a:bodyPr>
          <a:lstStyle/>
          <a:p>
            <a:r>
              <a:rPr lang="en-US" sz="1400" dirty="0" err="1">
                <a:solidFill>
                  <a:schemeClr val="bg1"/>
                </a:solidFill>
                <a:latin typeface="Arial"/>
                <a:cs typeface="Arial"/>
              </a:rPr>
              <a:t>www.meetmed.org</a:t>
            </a:r>
            <a:endParaRPr lang="en-US" sz="1400" dirty="0">
              <a:solidFill>
                <a:schemeClr val="bg1"/>
              </a:solidFill>
              <a:latin typeface="Arial"/>
              <a:cs typeface="Arial"/>
            </a:endParaRPr>
          </a:p>
        </p:txBody>
      </p:sp>
      <p:sp>
        <p:nvSpPr>
          <p:cNvPr id="18" name="Slide Number Placeholder 4"/>
          <p:cNvSpPr>
            <a:spLocks noGrp="1"/>
          </p:cNvSpPr>
          <p:nvPr>
            <p:ph type="sldNum" sz="quarter" idx="4"/>
          </p:nvPr>
        </p:nvSpPr>
        <p:spPr>
          <a:xfrm>
            <a:off x="3505200" y="6369310"/>
            <a:ext cx="2133600" cy="365125"/>
          </a:xfrm>
          <a:prstGeom prst="rect">
            <a:avLst/>
          </a:prstGeom>
        </p:spPr>
        <p:txBody>
          <a:bodyPr/>
          <a:lstStyle>
            <a:lvl1pPr algn="ctr">
              <a:defRPr sz="1000">
                <a:solidFill>
                  <a:schemeClr val="bg1"/>
                </a:solidFill>
              </a:defRPr>
            </a:lvl1pPr>
          </a:lstStyle>
          <a:p>
            <a:fld id="{4E6B386F-75EA-2347-AA44-8123F513AD26}" type="slidenum">
              <a:rPr lang="en-US" smtClean="0"/>
              <a:pPr/>
              <a:t>‹#›</a:t>
            </a:fld>
            <a:endParaRPr lang="en-US" dirty="0"/>
          </a:p>
        </p:txBody>
      </p:sp>
      <p:sp>
        <p:nvSpPr>
          <p:cNvPr id="8" name="TextBox 7">
            <a:extLst>
              <a:ext uri="{FF2B5EF4-FFF2-40B4-BE49-F238E27FC236}">
                <a16:creationId xmlns:a16="http://schemas.microsoft.com/office/drawing/2014/main" id="{148206EC-A050-4025-83C0-1E8A304A09B2}"/>
              </a:ext>
            </a:extLst>
          </p:cNvPr>
          <p:cNvSpPr txBox="1"/>
          <p:nvPr userDrawn="1"/>
        </p:nvSpPr>
        <p:spPr>
          <a:xfrm>
            <a:off x="7716580" y="6603630"/>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116014483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hyperlink" Target="https://www.wbcsd.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hyperlink" Target="http://www.meetmed.org/" TargetMode="Externa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jp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bpie.eu/publication/repowereu-energy-savingplan-%20time-to-switch-to-action/" TargetMode="External"/><Relationship Id="rId4" Type="http://schemas.openxmlformats.org/officeDocument/2006/relationships/hyperlink" Target="http://www.bpie.eu/wp-content/uploads/2020/12/GABT-methodology-%20paper-fina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nfccc.i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44607"/>
            <a:ext cx="7772400" cy="1317093"/>
          </a:xfrm>
        </p:spPr>
        <p:txBody>
          <a:bodyPr>
            <a:normAutofit/>
          </a:bodyPr>
          <a:lstStyle/>
          <a:p>
            <a:r>
              <a:rPr lang="fr-FR" sz="3600" dirty="0">
                <a:solidFill>
                  <a:srgbClr val="053063"/>
                </a:solidFill>
                <a:latin typeface="ProximaNova-Extrabld"/>
                <a:ea typeface="+mn-ea"/>
              </a:rPr>
              <a:t>Statut </a:t>
            </a:r>
            <a:r>
              <a:rPr lang="fr-FR" sz="3600" dirty="0" smtClean="0">
                <a:solidFill>
                  <a:srgbClr val="053063"/>
                </a:solidFill>
                <a:latin typeface="ProximaNova-Extrabld"/>
                <a:ea typeface="+mn-ea"/>
              </a:rPr>
              <a:t>global </a:t>
            </a:r>
            <a:r>
              <a:rPr lang="fr-FR" sz="3600" dirty="0">
                <a:solidFill>
                  <a:srgbClr val="053063"/>
                </a:solidFill>
                <a:latin typeface="ProximaNova-Extrabld"/>
                <a:ea typeface="+mn-ea"/>
              </a:rPr>
              <a:t>des bâtiments verts et durables</a:t>
            </a:r>
            <a:endParaRPr lang="en-US" sz="3600" dirty="0">
              <a:solidFill>
                <a:srgbClr val="053063"/>
              </a:solidFill>
              <a:latin typeface="ProximaNova-Extrabld"/>
              <a:ea typeface="+mn-ea"/>
            </a:endParaRPr>
          </a:p>
        </p:txBody>
      </p:sp>
      <p:sp>
        <p:nvSpPr>
          <p:cNvPr id="3" name="Subtitle 2"/>
          <p:cNvSpPr>
            <a:spLocks noGrp="1"/>
          </p:cNvSpPr>
          <p:nvPr>
            <p:ph type="subTitle" idx="1"/>
          </p:nvPr>
        </p:nvSpPr>
        <p:spPr>
          <a:xfrm>
            <a:off x="745009" y="4202826"/>
            <a:ext cx="7639050" cy="699551"/>
          </a:xfrm>
        </p:spPr>
        <p:txBody>
          <a:bodyPr>
            <a:normAutofit/>
          </a:bodyPr>
          <a:lstStyle/>
          <a:p>
            <a:r>
              <a:rPr lang="fr-FR" sz="2400" b="1" dirty="0" smtClean="0">
                <a:latin typeface="ProximaNova-Regular"/>
              </a:rPr>
              <a:t>Présenté</a:t>
            </a:r>
            <a:r>
              <a:rPr lang="en-US" sz="2400" b="1" dirty="0" smtClean="0">
                <a:latin typeface="ProximaNova-Regular"/>
              </a:rPr>
              <a:t> par Adnan JOUNI - ALMEE</a:t>
            </a:r>
            <a:endParaRPr lang="en-US" sz="2400" b="1" dirty="0">
              <a:latin typeface="ProximaNova-Regular"/>
            </a:endParaRPr>
          </a:p>
        </p:txBody>
      </p:sp>
      <p:sp>
        <p:nvSpPr>
          <p:cNvPr id="5" name="Title 1">
            <a:extLst>
              <a:ext uri="{FF2B5EF4-FFF2-40B4-BE49-F238E27FC236}">
                <a16:creationId xmlns:a16="http://schemas.microsoft.com/office/drawing/2014/main" id="{A9AF8292-9B2C-4C91-AFF2-354A0B2D51C4}"/>
              </a:ext>
            </a:extLst>
          </p:cNvPr>
          <p:cNvSpPr txBox="1">
            <a:spLocks/>
          </p:cNvSpPr>
          <p:nvPr/>
        </p:nvSpPr>
        <p:spPr>
          <a:xfrm>
            <a:off x="1185856" y="4755371"/>
            <a:ext cx="6815240" cy="1057572"/>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3000" b="1" kern="1200">
                <a:solidFill>
                  <a:schemeClr val="accent2"/>
                </a:solidFill>
                <a:latin typeface="Arial"/>
                <a:ea typeface="+mj-ea"/>
                <a:cs typeface="Arial"/>
              </a:defRPr>
            </a:lvl1pPr>
          </a:lstStyle>
          <a:p>
            <a:r>
              <a:rPr lang="en-GB" sz="6000" dirty="0" smtClean="0">
                <a:solidFill>
                  <a:srgbClr val="053063"/>
                </a:solidFill>
                <a:latin typeface="ProximaNova-Extrabld"/>
                <a:ea typeface="+mn-ea"/>
              </a:rPr>
              <a:t>Formation sur GRASSMED </a:t>
            </a:r>
            <a:r>
              <a:rPr lang="en-GB" sz="6000" dirty="0">
                <a:solidFill>
                  <a:srgbClr val="053063"/>
                </a:solidFill>
                <a:latin typeface="ProximaNova-Extrabld"/>
                <a:ea typeface="+mn-ea"/>
              </a:rPr>
              <a:t>– </a:t>
            </a:r>
            <a:r>
              <a:rPr lang="en-GB" sz="6000" dirty="0" smtClean="0">
                <a:solidFill>
                  <a:srgbClr val="053063"/>
                </a:solidFill>
                <a:latin typeface="ProximaNova-Extrabld"/>
                <a:ea typeface="+mn-ea"/>
              </a:rPr>
              <a:t>MEETMED </a:t>
            </a:r>
            <a:r>
              <a:rPr lang="en-GB" sz="6000" dirty="0">
                <a:solidFill>
                  <a:srgbClr val="053063"/>
                </a:solidFill>
                <a:latin typeface="ProximaNova-Extrabld"/>
                <a:ea typeface="+mn-ea"/>
              </a:rPr>
              <a:t>II </a:t>
            </a:r>
          </a:p>
          <a:p>
            <a:r>
              <a:rPr lang="en-GB" sz="4200" dirty="0">
                <a:solidFill>
                  <a:srgbClr val="053063"/>
                </a:solidFill>
                <a:latin typeface="ProximaNova-Regular"/>
                <a:ea typeface="+mn-ea"/>
              </a:rPr>
              <a:t>WP3_A3.1.6</a:t>
            </a:r>
          </a:p>
          <a:p>
            <a:r>
              <a:rPr lang="en-GB" sz="4200" dirty="0" smtClean="0">
                <a:solidFill>
                  <a:srgbClr val="053063"/>
                </a:solidFill>
                <a:latin typeface="ProximaNova-Regular"/>
                <a:ea typeface="+mn-ea"/>
              </a:rPr>
              <a:t>Marrakech 5 </a:t>
            </a:r>
            <a:r>
              <a:rPr lang="fr-FR" sz="4200" dirty="0" smtClean="0">
                <a:solidFill>
                  <a:srgbClr val="053063"/>
                </a:solidFill>
                <a:latin typeface="ProximaNova-Regular"/>
                <a:ea typeface="+mn-ea"/>
              </a:rPr>
              <a:t>février</a:t>
            </a:r>
            <a:r>
              <a:rPr lang="en-GB" sz="4200" dirty="0" smtClean="0">
                <a:solidFill>
                  <a:srgbClr val="053063"/>
                </a:solidFill>
                <a:latin typeface="ProximaNova-Regular"/>
                <a:ea typeface="+mn-ea"/>
              </a:rPr>
              <a:t> 2024</a:t>
            </a:r>
            <a:endParaRPr lang="en-GB" sz="4200" dirty="0">
              <a:solidFill>
                <a:srgbClr val="053063"/>
              </a:solidFill>
              <a:latin typeface="ProximaNova-Regular"/>
              <a:ea typeface="+mn-ea"/>
            </a:endParaRPr>
          </a:p>
          <a:p>
            <a:endParaRPr lang="en-US" sz="4300" dirty="0">
              <a:solidFill>
                <a:srgbClr val="053063"/>
              </a:solidFill>
              <a:latin typeface="ProximaNova-Regular"/>
              <a:ea typeface="+mn-ea"/>
            </a:endParaRPr>
          </a:p>
        </p:txBody>
      </p:sp>
      <p:pic>
        <p:nvPicPr>
          <p:cNvPr id="9" name="Picture 8">
            <a:extLst>
              <a:ext uri="{FF2B5EF4-FFF2-40B4-BE49-F238E27FC236}">
                <a16:creationId xmlns:a16="http://schemas.microsoft.com/office/drawing/2014/main" id="{0D27A6D3-BE3C-120D-DE7B-37D2441C4984}"/>
              </a:ext>
            </a:extLst>
          </p:cNvPr>
          <p:cNvPicPr>
            <a:picLocks noChangeAspect="1"/>
          </p:cNvPicPr>
          <p:nvPr/>
        </p:nvPicPr>
        <p:blipFill rotWithShape="1">
          <a:blip r:embed="rId3"/>
          <a:srcRect l="9364" t="25600" r="10100" b="33196"/>
          <a:stretch/>
        </p:blipFill>
        <p:spPr>
          <a:xfrm>
            <a:off x="6398836" y="215725"/>
            <a:ext cx="960241" cy="491286"/>
          </a:xfrm>
          <a:prstGeom prst="rect">
            <a:avLst/>
          </a:prstGeom>
        </p:spPr>
      </p:pic>
      <p:pic>
        <p:nvPicPr>
          <p:cNvPr id="11" name="Picture 10">
            <a:extLst>
              <a:ext uri="{FF2B5EF4-FFF2-40B4-BE49-F238E27FC236}">
                <a16:creationId xmlns:a16="http://schemas.microsoft.com/office/drawing/2014/main" id="{67A5110C-28DC-E4A8-D47A-E1274A43A4DE}"/>
              </a:ext>
            </a:extLst>
          </p:cNvPr>
          <p:cNvPicPr>
            <a:picLocks noChangeAspect="1"/>
          </p:cNvPicPr>
          <p:nvPr/>
        </p:nvPicPr>
        <p:blipFill>
          <a:blip r:embed="rId4"/>
          <a:stretch>
            <a:fillRect/>
          </a:stretch>
        </p:blipFill>
        <p:spPr>
          <a:xfrm>
            <a:off x="7455675" y="149737"/>
            <a:ext cx="545421" cy="642116"/>
          </a:xfrm>
          <a:prstGeom prst="rect">
            <a:avLst/>
          </a:prstGeom>
        </p:spPr>
      </p:pic>
      <p:pic>
        <p:nvPicPr>
          <p:cNvPr id="13" name="Picture 12">
            <a:extLst>
              <a:ext uri="{FF2B5EF4-FFF2-40B4-BE49-F238E27FC236}">
                <a16:creationId xmlns:a16="http://schemas.microsoft.com/office/drawing/2014/main" id="{620A085C-AED8-3351-7C04-AC1F44F8CB52}"/>
              </a:ext>
            </a:extLst>
          </p:cNvPr>
          <p:cNvPicPr>
            <a:picLocks noChangeAspect="1"/>
          </p:cNvPicPr>
          <p:nvPr/>
        </p:nvPicPr>
        <p:blipFill>
          <a:blip r:embed="rId5"/>
          <a:stretch>
            <a:fillRect/>
          </a:stretch>
        </p:blipFill>
        <p:spPr>
          <a:xfrm>
            <a:off x="8135788" y="149737"/>
            <a:ext cx="817614" cy="642116"/>
          </a:xfrm>
          <a:prstGeom prst="rect">
            <a:avLst/>
          </a:prstGeom>
        </p:spPr>
      </p:pic>
      <p:pic>
        <p:nvPicPr>
          <p:cNvPr id="4" name="Picture 3">
            <a:extLst>
              <a:ext uri="{FF2B5EF4-FFF2-40B4-BE49-F238E27FC236}">
                <a16:creationId xmlns:a16="http://schemas.microsoft.com/office/drawing/2014/main" id="{8AC0005C-63D8-CF52-7C6C-5A02A1B85518}"/>
              </a:ext>
            </a:extLst>
          </p:cNvPr>
          <p:cNvPicPr>
            <a:picLocks noChangeAspect="1"/>
          </p:cNvPicPr>
          <p:nvPr/>
        </p:nvPicPr>
        <p:blipFill>
          <a:blip r:embed="rId6">
            <a:clrChange>
              <a:clrFrom>
                <a:srgbClr val="F7F7F7"/>
              </a:clrFrom>
              <a:clrTo>
                <a:srgbClr val="F7F7F7">
                  <a:alpha val="0"/>
                </a:srgbClr>
              </a:clrTo>
            </a:clrChange>
          </a:blip>
          <a:stretch>
            <a:fillRect/>
          </a:stretch>
        </p:blipFill>
        <p:spPr>
          <a:xfrm>
            <a:off x="7601655" y="5284157"/>
            <a:ext cx="1351747" cy="744490"/>
          </a:xfrm>
          <a:prstGeom prst="rect">
            <a:avLst/>
          </a:prstGeom>
        </p:spPr>
      </p:pic>
    </p:spTree>
    <p:extLst>
      <p:ext uri="{BB962C8B-B14F-4D97-AF65-F5344CB8AC3E}">
        <p14:creationId xmlns:p14="http://schemas.microsoft.com/office/powerpoint/2010/main" val="3537039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2534" y="685934"/>
            <a:ext cx="8229600" cy="1143000"/>
          </a:xfrm>
        </p:spPr>
        <p:txBody>
          <a:bodyPr>
            <a:noAutofit/>
          </a:bodyPr>
          <a:lstStyle/>
          <a:p>
            <a:r>
              <a:rPr lang="fr-FR" dirty="0">
                <a:solidFill>
                  <a:srgbClr val="053063"/>
                </a:solidFill>
                <a:latin typeface="Proxima Nova Extra Bold"/>
                <a:ea typeface="+mn-ea"/>
              </a:rPr>
              <a:t>POLITIQUES, CODES ET CERTIFICATIONS -Certifications de bâtiments </a:t>
            </a:r>
            <a:r>
              <a:rPr lang="fr-FR" dirty="0" smtClean="0">
                <a:solidFill>
                  <a:srgbClr val="053063"/>
                </a:solidFill>
                <a:latin typeface="Proxima Nova Extra Bold"/>
                <a:ea typeface="+mn-ea"/>
              </a:rPr>
              <a:t>verts</a:t>
            </a:r>
            <a:endParaRPr lang="en-BE" dirty="0">
              <a:solidFill>
                <a:srgbClr val="053063"/>
              </a:solidFill>
              <a:latin typeface="Proxima Nova Extra Bold"/>
              <a:ea typeface="+mn-ea"/>
            </a:endParaRPr>
          </a:p>
        </p:txBody>
      </p:sp>
      <p:sp>
        <p:nvSpPr>
          <p:cNvPr id="9" name="TextBox 8">
            <a:extLst>
              <a:ext uri="{FF2B5EF4-FFF2-40B4-BE49-F238E27FC236}">
                <a16:creationId xmlns:a16="http://schemas.microsoft.com/office/drawing/2014/main" id="{EBD08EDD-BE2F-C703-DACC-5F501F775425}"/>
              </a:ext>
            </a:extLst>
          </p:cNvPr>
          <p:cNvSpPr txBox="1"/>
          <p:nvPr/>
        </p:nvSpPr>
        <p:spPr>
          <a:xfrm>
            <a:off x="3771298" y="5387419"/>
            <a:ext cx="5184775" cy="215444"/>
          </a:xfrm>
          <a:prstGeom prst="rect">
            <a:avLst/>
          </a:prstGeom>
          <a:noFill/>
        </p:spPr>
        <p:txBody>
          <a:bodyPr wrap="square">
            <a:spAutoFit/>
          </a:bodyPr>
          <a:lstStyle/>
          <a:p>
            <a:pPr algn="just"/>
            <a:r>
              <a:rPr lang="en-US" sz="800" dirty="0">
                <a:latin typeface="ProximaNova-Regular"/>
                <a:cs typeface="Arial"/>
              </a:rPr>
              <a:t>Table 3. Examples of GBRS around the globe, SOURCE: </a:t>
            </a:r>
            <a:r>
              <a:rPr lang="en-US" sz="800" dirty="0" err="1">
                <a:latin typeface="ProximaNova-Regular"/>
                <a:cs typeface="Arial"/>
              </a:rPr>
              <a:t>WorldGBC</a:t>
            </a:r>
            <a:r>
              <a:rPr lang="en-US" sz="800" dirty="0">
                <a:latin typeface="ProximaNova-Regular"/>
                <a:cs typeface="Arial"/>
              </a:rPr>
              <a:t> 2022.</a:t>
            </a:r>
          </a:p>
        </p:txBody>
      </p:sp>
      <p:sp>
        <p:nvSpPr>
          <p:cNvPr id="12" name="TextBox 11">
            <a:extLst>
              <a:ext uri="{FF2B5EF4-FFF2-40B4-BE49-F238E27FC236}">
                <a16:creationId xmlns:a16="http://schemas.microsoft.com/office/drawing/2014/main" id="{6B365E4A-002B-ADA5-A628-3355EC1EDF21}"/>
              </a:ext>
            </a:extLst>
          </p:cNvPr>
          <p:cNvSpPr txBox="1"/>
          <p:nvPr/>
        </p:nvSpPr>
        <p:spPr>
          <a:xfrm>
            <a:off x="123630" y="2062159"/>
            <a:ext cx="3673929" cy="2585323"/>
          </a:xfrm>
          <a:prstGeom prst="rect">
            <a:avLst/>
          </a:prstGeom>
          <a:noFill/>
        </p:spPr>
        <p:txBody>
          <a:bodyPr wrap="square">
            <a:spAutoFit/>
          </a:bodyPr>
          <a:lstStyle/>
          <a:p>
            <a:pPr algn="just"/>
            <a:r>
              <a:rPr lang="fr-FR" dirty="0">
                <a:solidFill>
                  <a:schemeClr val="tx2"/>
                </a:solidFill>
                <a:latin typeface="ProximaNova-Regular"/>
                <a:cs typeface="Arial"/>
              </a:rPr>
              <a:t>En 2021, il existe 74 systèmes de certification de bâtiments </a:t>
            </a:r>
            <a:r>
              <a:rPr lang="fr-FR" dirty="0" smtClean="0">
                <a:solidFill>
                  <a:schemeClr val="tx2"/>
                </a:solidFill>
                <a:latin typeface="ProximaNova-Regular"/>
                <a:cs typeface="Arial"/>
              </a:rPr>
              <a:t>verts* </a:t>
            </a:r>
            <a:r>
              <a:rPr lang="fr-FR" dirty="0">
                <a:solidFill>
                  <a:schemeClr val="tx2"/>
                </a:solidFill>
                <a:latin typeface="ProximaNova-Regular"/>
                <a:cs typeface="Arial"/>
              </a:rPr>
              <a:t>dans le monde, la majorité étant administrés par des membres du World Green Building Council (</a:t>
            </a:r>
            <a:r>
              <a:rPr lang="fr-FR" dirty="0" err="1">
                <a:solidFill>
                  <a:schemeClr val="tx2"/>
                </a:solidFill>
                <a:latin typeface="ProximaNova-Regular"/>
                <a:cs typeface="Arial"/>
              </a:rPr>
              <a:t>WorldGBC</a:t>
            </a:r>
            <a:r>
              <a:rPr lang="fr-FR" dirty="0">
                <a:solidFill>
                  <a:schemeClr val="tx2"/>
                </a:solidFill>
                <a:latin typeface="ProximaNova-Regular"/>
                <a:cs typeface="Arial"/>
              </a:rPr>
              <a:t>). Au moins 184 pays disposent de bâtiments certifiés selon ces systèmes de certification.</a:t>
            </a:r>
            <a:endParaRPr lang="en-US" dirty="0">
              <a:solidFill>
                <a:schemeClr val="tx2"/>
              </a:solidFill>
              <a:latin typeface="ProximaNova-Regular"/>
              <a:cs typeface="Arial"/>
            </a:endParaRPr>
          </a:p>
        </p:txBody>
      </p:sp>
      <p:graphicFrame>
        <p:nvGraphicFramePr>
          <p:cNvPr id="15" name="Table 14">
            <a:extLst>
              <a:ext uri="{FF2B5EF4-FFF2-40B4-BE49-F238E27FC236}">
                <a16:creationId xmlns:a16="http://schemas.microsoft.com/office/drawing/2014/main" id="{BEC6C00C-698D-8C03-8D39-448FDA909EF1}"/>
              </a:ext>
            </a:extLst>
          </p:cNvPr>
          <p:cNvGraphicFramePr>
            <a:graphicFrameLocks noGrp="1"/>
          </p:cNvGraphicFramePr>
          <p:nvPr>
            <p:extLst>
              <p:ext uri="{D42A27DB-BD31-4B8C-83A1-F6EECF244321}">
                <p14:modId xmlns:p14="http://schemas.microsoft.com/office/powerpoint/2010/main" val="308694582"/>
              </p:ext>
            </p:extLst>
          </p:nvPr>
        </p:nvGraphicFramePr>
        <p:xfrm>
          <a:off x="3827704" y="2080339"/>
          <a:ext cx="5071965" cy="3307080"/>
        </p:xfrm>
        <a:graphic>
          <a:graphicData uri="http://schemas.openxmlformats.org/drawingml/2006/table">
            <a:tbl>
              <a:tblPr firstRow="1" bandRow="1">
                <a:tableStyleId>{5C22544A-7EE6-4342-B048-85BDC9FD1C3A}</a:tableStyleId>
              </a:tblPr>
              <a:tblGrid>
                <a:gridCol w="1307004">
                  <a:extLst>
                    <a:ext uri="{9D8B030D-6E8A-4147-A177-3AD203B41FA5}">
                      <a16:colId xmlns:a16="http://schemas.microsoft.com/office/drawing/2014/main" val="1788344739"/>
                    </a:ext>
                  </a:extLst>
                </a:gridCol>
                <a:gridCol w="3764961">
                  <a:extLst>
                    <a:ext uri="{9D8B030D-6E8A-4147-A177-3AD203B41FA5}">
                      <a16:colId xmlns:a16="http://schemas.microsoft.com/office/drawing/2014/main" val="3021472896"/>
                    </a:ext>
                  </a:extLst>
                </a:gridCol>
              </a:tblGrid>
              <a:tr h="370840">
                <a:tc>
                  <a:txBody>
                    <a:bodyPr/>
                    <a:lstStyle/>
                    <a:p>
                      <a:r>
                        <a:rPr lang="en-US" dirty="0"/>
                        <a:t>Region</a:t>
                      </a:r>
                    </a:p>
                  </a:txBody>
                  <a:tcPr/>
                </a:tc>
                <a:tc>
                  <a:txBody>
                    <a:bodyPr/>
                    <a:lstStyle/>
                    <a:p>
                      <a:r>
                        <a:rPr lang="en-US" dirty="0"/>
                        <a:t>Examples of Rating systems used</a:t>
                      </a:r>
                    </a:p>
                  </a:txBody>
                  <a:tcPr/>
                </a:tc>
                <a:extLst>
                  <a:ext uri="{0D108BD9-81ED-4DB2-BD59-A6C34878D82A}">
                    <a16:rowId xmlns:a16="http://schemas.microsoft.com/office/drawing/2014/main" val="3703575276"/>
                  </a:ext>
                </a:extLst>
              </a:tr>
              <a:tr h="370840">
                <a:tc>
                  <a:txBody>
                    <a:bodyPr/>
                    <a:lstStyle/>
                    <a:p>
                      <a:r>
                        <a:rPr lang="en-US" dirty="0"/>
                        <a:t>Africa</a:t>
                      </a:r>
                    </a:p>
                  </a:txBody>
                  <a:tcPr/>
                </a:tc>
                <a:tc>
                  <a:txBody>
                    <a:bodyPr/>
                    <a:lstStyle/>
                    <a:p>
                      <a:r>
                        <a:rPr lang="en-US" dirty="0"/>
                        <a:t>LEED, BREEAM, </a:t>
                      </a:r>
                      <a:r>
                        <a:rPr lang="en-US" dirty="0" err="1"/>
                        <a:t>EcoBat</a:t>
                      </a:r>
                      <a:r>
                        <a:rPr lang="en-US" dirty="0"/>
                        <a:t>, Green Star, Green Pyramid, ETC…</a:t>
                      </a:r>
                    </a:p>
                  </a:txBody>
                  <a:tcPr/>
                </a:tc>
                <a:extLst>
                  <a:ext uri="{0D108BD9-81ED-4DB2-BD59-A6C34878D82A}">
                    <a16:rowId xmlns:a16="http://schemas.microsoft.com/office/drawing/2014/main" val="79479713"/>
                  </a:ext>
                </a:extLst>
              </a:tr>
              <a:tr h="370840">
                <a:tc>
                  <a:txBody>
                    <a:bodyPr/>
                    <a:lstStyle/>
                    <a:p>
                      <a:r>
                        <a:rPr lang="en-US" dirty="0"/>
                        <a:t>Americas</a:t>
                      </a:r>
                    </a:p>
                  </a:txBody>
                  <a:tcPr/>
                </a:tc>
                <a:tc>
                  <a:txBody>
                    <a:bodyPr/>
                    <a:lstStyle/>
                    <a:p>
                      <a:r>
                        <a:rPr lang="en-US" dirty="0"/>
                        <a:t>LEED, Casa, ETC..</a:t>
                      </a:r>
                    </a:p>
                  </a:txBody>
                  <a:tcPr/>
                </a:tc>
                <a:extLst>
                  <a:ext uri="{0D108BD9-81ED-4DB2-BD59-A6C34878D82A}">
                    <a16:rowId xmlns:a16="http://schemas.microsoft.com/office/drawing/2014/main" val="3978065610"/>
                  </a:ext>
                </a:extLst>
              </a:tr>
              <a:tr h="370840">
                <a:tc>
                  <a:txBody>
                    <a:bodyPr/>
                    <a:lstStyle/>
                    <a:p>
                      <a:r>
                        <a:rPr lang="en-US" dirty="0"/>
                        <a:t>Asia</a:t>
                      </a:r>
                    </a:p>
                  </a:txBody>
                  <a:tcPr/>
                </a:tc>
                <a:tc>
                  <a:txBody>
                    <a:bodyPr/>
                    <a:lstStyle/>
                    <a:p>
                      <a:r>
                        <a:rPr lang="en-US" dirty="0"/>
                        <a:t>LEED, CASBEE, GRIHA, ARZ, HQE, BREEAM,GREENSL, PEARL, TARSHEED, SAAF, GREEM MARK ETC..</a:t>
                      </a:r>
                    </a:p>
                  </a:txBody>
                  <a:tcPr/>
                </a:tc>
                <a:extLst>
                  <a:ext uri="{0D108BD9-81ED-4DB2-BD59-A6C34878D82A}">
                    <a16:rowId xmlns:a16="http://schemas.microsoft.com/office/drawing/2014/main" val="681261183"/>
                  </a:ext>
                </a:extLst>
              </a:tr>
              <a:tr h="370840">
                <a:tc>
                  <a:txBody>
                    <a:bodyPr/>
                    <a:lstStyle/>
                    <a:p>
                      <a:r>
                        <a:rPr lang="en-US" dirty="0"/>
                        <a:t>Europe</a:t>
                      </a:r>
                    </a:p>
                  </a:txBody>
                  <a:tcPr/>
                </a:tc>
                <a:tc>
                  <a:txBody>
                    <a:bodyPr/>
                    <a:lstStyle/>
                    <a:p>
                      <a:r>
                        <a:rPr lang="en-US" dirty="0"/>
                        <a:t>BREEAM, HQE, DGNB, EDGE, ETC…</a:t>
                      </a:r>
                    </a:p>
                  </a:txBody>
                  <a:tcPr/>
                </a:tc>
                <a:extLst>
                  <a:ext uri="{0D108BD9-81ED-4DB2-BD59-A6C34878D82A}">
                    <a16:rowId xmlns:a16="http://schemas.microsoft.com/office/drawing/2014/main" val="1139336494"/>
                  </a:ext>
                </a:extLst>
              </a:tr>
              <a:tr h="370840">
                <a:tc>
                  <a:txBody>
                    <a:bodyPr/>
                    <a:lstStyle/>
                    <a:p>
                      <a:r>
                        <a:rPr lang="en-US" dirty="0"/>
                        <a:t>Oceania</a:t>
                      </a:r>
                    </a:p>
                  </a:txBody>
                  <a:tcPr/>
                </a:tc>
                <a:tc>
                  <a:txBody>
                    <a:bodyPr/>
                    <a:lstStyle/>
                    <a:p>
                      <a:r>
                        <a:rPr lang="en-US" sz="1800" b="0" i="0" u="none" strike="noStrike" kern="1200" baseline="0" dirty="0">
                          <a:solidFill>
                            <a:schemeClr val="dk1"/>
                          </a:solidFill>
                          <a:latin typeface="+mn-lt"/>
                          <a:ea typeface="+mn-ea"/>
                          <a:cs typeface="+mn-cs"/>
                        </a:rPr>
                        <a:t>Green Star, Homestar, NABERSNZ, Carbon zero</a:t>
                      </a:r>
                      <a:endParaRPr lang="en-US" dirty="0"/>
                    </a:p>
                  </a:txBody>
                  <a:tcPr/>
                </a:tc>
                <a:extLst>
                  <a:ext uri="{0D108BD9-81ED-4DB2-BD59-A6C34878D82A}">
                    <a16:rowId xmlns:a16="http://schemas.microsoft.com/office/drawing/2014/main" val="2193622344"/>
                  </a:ext>
                </a:extLst>
              </a:tr>
            </a:tbl>
          </a:graphicData>
        </a:graphic>
      </p:graphicFrame>
      <p:sp>
        <p:nvSpPr>
          <p:cNvPr id="3" name="Slide Number Placeholder 4">
            <a:extLst>
              <a:ext uri="{FF2B5EF4-FFF2-40B4-BE49-F238E27FC236}">
                <a16:creationId xmlns:a16="http://schemas.microsoft.com/office/drawing/2014/main" id="{1421D9C4-1E20-A5BE-4682-AB0A53D2AE25}"/>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
        <p:nvSpPr>
          <p:cNvPr id="4" name="TextBox 3">
            <a:extLst>
              <a:ext uri="{FF2B5EF4-FFF2-40B4-BE49-F238E27FC236}">
                <a16:creationId xmlns:a16="http://schemas.microsoft.com/office/drawing/2014/main" id="{B156D42C-AF96-37C0-4755-532F19AD1165}"/>
              </a:ext>
            </a:extLst>
          </p:cNvPr>
          <p:cNvSpPr txBox="1"/>
          <p:nvPr/>
        </p:nvSpPr>
        <p:spPr>
          <a:xfrm>
            <a:off x="0" y="6084478"/>
            <a:ext cx="8748731" cy="954107"/>
          </a:xfrm>
          <a:prstGeom prst="rect">
            <a:avLst/>
          </a:prstGeom>
          <a:noFill/>
        </p:spPr>
        <p:txBody>
          <a:bodyPr wrap="square">
            <a:spAutoFit/>
          </a:bodyPr>
          <a:lstStyle/>
          <a:p>
            <a:pPr algn="just"/>
            <a:r>
              <a:rPr lang="en-US" sz="1400" dirty="0">
                <a:solidFill>
                  <a:schemeClr val="tx2"/>
                </a:solidFill>
                <a:latin typeface="ProximaNova-Regular"/>
                <a:cs typeface="Arial"/>
              </a:rPr>
              <a:t>* World Business Council for Sustainable Development (2021). Reflections from COP26: How we can transform the built environment to net zero. Available at: </a:t>
            </a:r>
            <a:r>
              <a:rPr lang="en-US" sz="1400" dirty="0">
                <a:solidFill>
                  <a:schemeClr val="tx2"/>
                </a:solidFill>
                <a:latin typeface="ProximaNova-Regular"/>
                <a:cs typeface="Arial"/>
                <a:hlinkClick r:id="rId2">
                  <a:extLst>
                    <a:ext uri="{A12FA001-AC4F-418D-AE19-62706E023703}">
                      <ahyp:hlinkClr xmlns:ahyp="http://schemas.microsoft.com/office/drawing/2018/hyperlinkcolor" xmlns="" val="tx"/>
                    </a:ext>
                  </a:extLst>
                </a:hlinkClick>
              </a:rPr>
              <a:t>https://www.wbcsd.org/</a:t>
            </a:r>
            <a:r>
              <a:rPr lang="en-US" sz="1400" dirty="0">
                <a:solidFill>
                  <a:schemeClr val="tx2"/>
                </a:solidFill>
                <a:latin typeface="ProximaNova-Regular"/>
                <a:cs typeface="Arial"/>
              </a:rPr>
              <a:t> Overview/News-Insights/WBCSD-insights/Reflections-from- COP26-How-we-can-transform-the-built-environment-tonet- zero.</a:t>
            </a:r>
          </a:p>
          <a:p>
            <a:pPr algn="just"/>
            <a:endParaRPr lang="en-US" sz="1400" dirty="0">
              <a:solidFill>
                <a:schemeClr val="tx2"/>
              </a:solidFill>
              <a:latin typeface="ProximaNova-Regular"/>
              <a:cs typeface="Arial"/>
            </a:endParaRPr>
          </a:p>
        </p:txBody>
      </p:sp>
    </p:spTree>
    <p:extLst>
      <p:ext uri="{BB962C8B-B14F-4D97-AF65-F5344CB8AC3E}">
        <p14:creationId xmlns:p14="http://schemas.microsoft.com/office/powerpoint/2010/main" val="398514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2534" y="685934"/>
            <a:ext cx="8229600" cy="1143000"/>
          </a:xfrm>
        </p:spPr>
        <p:txBody>
          <a:bodyPr>
            <a:noAutofit/>
          </a:bodyPr>
          <a:lstStyle/>
          <a:p>
            <a:r>
              <a:rPr lang="fr-FR" dirty="0">
                <a:solidFill>
                  <a:srgbClr val="053063"/>
                </a:solidFill>
                <a:latin typeface="Proxima Nova Extra Bold"/>
                <a:ea typeface="+mn-ea"/>
              </a:rPr>
              <a:t>POLITIQUES, CODES ET CERTIFICATIONS -MEPS, normes et labels</a:t>
            </a:r>
            <a:endParaRPr lang="en-BE" dirty="0">
              <a:solidFill>
                <a:srgbClr val="053063"/>
              </a:solidFill>
              <a:latin typeface="Proxima Nova Extra Bold"/>
              <a:ea typeface="+mn-ea"/>
            </a:endParaRPr>
          </a:p>
        </p:txBody>
      </p:sp>
      <p:sp>
        <p:nvSpPr>
          <p:cNvPr id="9" name="TextBox 8">
            <a:extLst>
              <a:ext uri="{FF2B5EF4-FFF2-40B4-BE49-F238E27FC236}">
                <a16:creationId xmlns:a16="http://schemas.microsoft.com/office/drawing/2014/main" id="{EBD08EDD-BE2F-C703-DACC-5F501F775425}"/>
              </a:ext>
            </a:extLst>
          </p:cNvPr>
          <p:cNvSpPr txBox="1"/>
          <p:nvPr/>
        </p:nvSpPr>
        <p:spPr>
          <a:xfrm>
            <a:off x="4696837" y="5221061"/>
            <a:ext cx="4213700" cy="338554"/>
          </a:xfrm>
          <a:prstGeom prst="rect">
            <a:avLst/>
          </a:prstGeom>
          <a:noFill/>
        </p:spPr>
        <p:txBody>
          <a:bodyPr wrap="square">
            <a:spAutoFit/>
          </a:bodyPr>
          <a:lstStyle/>
          <a:p>
            <a:pPr algn="just"/>
            <a:r>
              <a:rPr lang="en-US" sz="800" dirty="0">
                <a:latin typeface="ProximaNova-Regular"/>
                <a:cs typeface="Arial"/>
              </a:rPr>
              <a:t>Figure 3. Share of energy consumption for appliances covered  by minimum energy</a:t>
            </a:r>
          </a:p>
          <a:p>
            <a:pPr algn="just"/>
            <a:r>
              <a:rPr lang="en-US" sz="800" dirty="0">
                <a:latin typeface="ProximaNova-Regular"/>
                <a:cs typeface="Arial"/>
              </a:rPr>
              <a:t>performance standards (MEPS) or mandatory comparative labels, SOURCE: IEA 2022.</a:t>
            </a:r>
          </a:p>
        </p:txBody>
      </p:sp>
      <p:sp>
        <p:nvSpPr>
          <p:cNvPr id="14" name="TextBox 13">
            <a:extLst>
              <a:ext uri="{FF2B5EF4-FFF2-40B4-BE49-F238E27FC236}">
                <a16:creationId xmlns:a16="http://schemas.microsoft.com/office/drawing/2014/main" id="{A0CD0CD9-8761-491B-73BF-5FB8866B97B8}"/>
              </a:ext>
            </a:extLst>
          </p:cNvPr>
          <p:cNvSpPr txBox="1"/>
          <p:nvPr/>
        </p:nvSpPr>
        <p:spPr>
          <a:xfrm>
            <a:off x="123630" y="1625384"/>
            <a:ext cx="3319961" cy="2446824"/>
          </a:xfrm>
          <a:prstGeom prst="rect">
            <a:avLst/>
          </a:prstGeom>
          <a:noFill/>
        </p:spPr>
        <p:txBody>
          <a:bodyPr wrap="square">
            <a:spAutoFit/>
          </a:bodyPr>
          <a:lstStyle/>
          <a:p>
            <a:pPr algn="just"/>
            <a:r>
              <a:rPr lang="fr-FR" sz="1700" dirty="0">
                <a:solidFill>
                  <a:schemeClr val="tx2"/>
                </a:solidFill>
                <a:latin typeface="ProximaNova-Regular"/>
                <a:cs typeface="Arial"/>
              </a:rPr>
              <a:t>L'AIE estime que les </a:t>
            </a:r>
            <a:r>
              <a:rPr lang="fr-FR" sz="1700" dirty="0" smtClean="0">
                <a:solidFill>
                  <a:schemeClr val="tx2"/>
                </a:solidFill>
                <a:latin typeface="ProximaNova-Regular"/>
                <a:cs typeface="Arial"/>
              </a:rPr>
              <a:t>standards minimaux </a:t>
            </a:r>
            <a:r>
              <a:rPr lang="fr-FR" sz="1700" dirty="0">
                <a:solidFill>
                  <a:schemeClr val="tx2"/>
                </a:solidFill>
                <a:latin typeface="ProximaNova-Regular"/>
                <a:cs typeface="Arial"/>
              </a:rPr>
              <a:t>de performance énergétique couvrent désormais plus de </a:t>
            </a:r>
            <a:r>
              <a:rPr lang="fr-FR" sz="1700" dirty="0" smtClean="0">
                <a:solidFill>
                  <a:schemeClr val="tx2"/>
                </a:solidFill>
                <a:latin typeface="ProximaNova-Regular"/>
                <a:cs typeface="Arial"/>
              </a:rPr>
              <a:t>80% de </a:t>
            </a:r>
            <a:r>
              <a:rPr lang="fr-FR" sz="1700" dirty="0">
                <a:solidFill>
                  <a:schemeClr val="tx2"/>
                </a:solidFill>
                <a:latin typeface="ProximaNova-Regular"/>
                <a:cs typeface="Arial"/>
              </a:rPr>
              <a:t>la consommation d'énergie finale pour les réfrigérateurs et climatiseurs résidentiels et plus de </a:t>
            </a:r>
            <a:r>
              <a:rPr lang="fr-FR" sz="1700" dirty="0" smtClean="0">
                <a:solidFill>
                  <a:schemeClr val="tx2"/>
                </a:solidFill>
                <a:latin typeface="ProximaNova-Regular"/>
                <a:cs typeface="Arial"/>
              </a:rPr>
              <a:t>75% pour </a:t>
            </a:r>
            <a:r>
              <a:rPr lang="fr-FR" sz="1700" dirty="0">
                <a:solidFill>
                  <a:schemeClr val="tx2"/>
                </a:solidFill>
                <a:latin typeface="ProximaNova-Regular"/>
                <a:cs typeface="Arial"/>
              </a:rPr>
              <a:t>les lampes/éclairage*.</a:t>
            </a:r>
            <a:endParaRPr lang="en-US" sz="1700" dirty="0">
              <a:solidFill>
                <a:schemeClr val="tx2"/>
              </a:solidFill>
              <a:latin typeface="ProximaNova-Regular"/>
              <a:cs typeface="Arial"/>
            </a:endParaRPr>
          </a:p>
        </p:txBody>
      </p:sp>
      <p:sp>
        <p:nvSpPr>
          <p:cNvPr id="7" name="TextBox 6">
            <a:extLst>
              <a:ext uri="{FF2B5EF4-FFF2-40B4-BE49-F238E27FC236}">
                <a16:creationId xmlns:a16="http://schemas.microsoft.com/office/drawing/2014/main" id="{EE035DFB-E44B-B0D3-63EE-E8ED5B601A8D}"/>
              </a:ext>
            </a:extLst>
          </p:cNvPr>
          <p:cNvSpPr txBox="1"/>
          <p:nvPr/>
        </p:nvSpPr>
        <p:spPr>
          <a:xfrm>
            <a:off x="163747" y="4036121"/>
            <a:ext cx="3446422" cy="2708434"/>
          </a:xfrm>
          <a:prstGeom prst="rect">
            <a:avLst/>
          </a:prstGeom>
          <a:noFill/>
        </p:spPr>
        <p:txBody>
          <a:bodyPr wrap="square">
            <a:spAutoFit/>
          </a:bodyPr>
          <a:lstStyle/>
          <a:p>
            <a:pPr algn="just"/>
            <a:r>
              <a:rPr lang="fr-FR" sz="1700" dirty="0">
                <a:solidFill>
                  <a:schemeClr val="tx2"/>
                </a:solidFill>
                <a:latin typeface="ProximaNova-Regular"/>
                <a:cs typeface="Arial"/>
              </a:rPr>
              <a:t>Plus de 100 pays ont mis en place des </a:t>
            </a:r>
            <a:r>
              <a:rPr lang="fr-FR" sz="1700" dirty="0" err="1" smtClean="0">
                <a:solidFill>
                  <a:schemeClr val="tx2"/>
                </a:solidFill>
                <a:latin typeface="ProximaNova-Regular"/>
                <a:cs typeface="Arial"/>
              </a:rPr>
              <a:t>standars</a:t>
            </a:r>
            <a:r>
              <a:rPr lang="fr-FR" sz="1700" dirty="0" smtClean="0">
                <a:solidFill>
                  <a:schemeClr val="tx2"/>
                </a:solidFill>
                <a:latin typeface="ProximaNova-Regular"/>
                <a:cs typeface="Arial"/>
              </a:rPr>
              <a:t> minimaux </a:t>
            </a:r>
            <a:r>
              <a:rPr lang="fr-FR" sz="1700" dirty="0">
                <a:solidFill>
                  <a:schemeClr val="tx2"/>
                </a:solidFill>
                <a:latin typeface="ProximaNova-Regular"/>
                <a:cs typeface="Arial"/>
              </a:rPr>
              <a:t>de performance énergétique pour au moins une des principales utilisations finales liées aux appareils et équipements (par exemple, le refroidissement, l’éclairage et les réfrigérateurs), et 20 autres </a:t>
            </a:r>
            <a:r>
              <a:rPr lang="fr-FR" sz="1700" dirty="0" smtClean="0">
                <a:solidFill>
                  <a:schemeClr val="tx2"/>
                </a:solidFill>
                <a:latin typeface="ProximaNova-Regular"/>
                <a:cs typeface="Arial"/>
              </a:rPr>
              <a:t>sont en stade d’élaboration de ces normes.</a:t>
            </a:r>
            <a:endParaRPr lang="en-US" sz="1700" dirty="0">
              <a:solidFill>
                <a:schemeClr val="tx2"/>
              </a:solidFill>
              <a:latin typeface="ProximaNova-Regular"/>
              <a:cs typeface="Arial"/>
            </a:endParaRPr>
          </a:p>
        </p:txBody>
      </p:sp>
      <p:grpSp>
        <p:nvGrpSpPr>
          <p:cNvPr id="11" name="Group 4">
            <a:extLst>
              <a:ext uri="{FF2B5EF4-FFF2-40B4-BE49-F238E27FC236}">
                <a16:creationId xmlns:a16="http://schemas.microsoft.com/office/drawing/2014/main" id="{D38E887D-9C7A-803A-7BC6-93DF12D039B2}"/>
              </a:ext>
            </a:extLst>
          </p:cNvPr>
          <p:cNvGrpSpPr>
            <a:grpSpLocks noChangeAspect="1"/>
          </p:cNvGrpSpPr>
          <p:nvPr/>
        </p:nvGrpSpPr>
        <p:grpSpPr bwMode="auto">
          <a:xfrm>
            <a:off x="3610169" y="2441575"/>
            <a:ext cx="5410006" cy="2700338"/>
            <a:chOff x="2101" y="1538"/>
            <a:chExt cx="3581" cy="1701"/>
          </a:xfrm>
        </p:grpSpPr>
        <p:sp>
          <p:nvSpPr>
            <p:cNvPr id="13" name="AutoShape 3">
              <a:extLst>
                <a:ext uri="{FF2B5EF4-FFF2-40B4-BE49-F238E27FC236}">
                  <a16:creationId xmlns:a16="http://schemas.microsoft.com/office/drawing/2014/main" id="{FE14FD97-CA11-B2F7-DDB5-200AFE32FD21}"/>
                </a:ext>
              </a:extLst>
            </p:cNvPr>
            <p:cNvSpPr>
              <a:spLocks noChangeAspect="1" noChangeArrowheads="1" noTextEdit="1"/>
            </p:cNvSpPr>
            <p:nvPr/>
          </p:nvSpPr>
          <p:spPr bwMode="auto">
            <a:xfrm>
              <a:off x="2101" y="1538"/>
              <a:ext cx="3581"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a:extLst>
                <a:ext uri="{FF2B5EF4-FFF2-40B4-BE49-F238E27FC236}">
                  <a16:creationId xmlns:a16="http://schemas.microsoft.com/office/drawing/2014/main" id="{9656AB7C-20A8-F472-C254-9F74DBC89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 y="1538"/>
              <a:ext cx="3585" cy="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4">
            <a:extLst>
              <a:ext uri="{FF2B5EF4-FFF2-40B4-BE49-F238E27FC236}">
                <a16:creationId xmlns:a16="http://schemas.microsoft.com/office/drawing/2014/main" id="{9FE7899F-BCB1-6C98-6794-F7D8FFA82571}"/>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
        <p:nvSpPr>
          <p:cNvPr id="4" name="TextBox 3">
            <a:extLst>
              <a:ext uri="{FF2B5EF4-FFF2-40B4-BE49-F238E27FC236}">
                <a16:creationId xmlns:a16="http://schemas.microsoft.com/office/drawing/2014/main" id="{27BC32DD-620F-2221-7F56-F88FC2E6EC9A}"/>
              </a:ext>
            </a:extLst>
          </p:cNvPr>
          <p:cNvSpPr txBox="1"/>
          <p:nvPr/>
        </p:nvSpPr>
        <p:spPr>
          <a:xfrm>
            <a:off x="5879516" y="6421714"/>
            <a:ext cx="3140659" cy="307777"/>
          </a:xfrm>
          <a:prstGeom prst="rect">
            <a:avLst/>
          </a:prstGeom>
          <a:noFill/>
        </p:spPr>
        <p:txBody>
          <a:bodyPr wrap="square">
            <a:spAutoFit/>
          </a:bodyPr>
          <a:lstStyle/>
          <a:p>
            <a:r>
              <a:rPr lang="en-US" sz="1400" dirty="0">
                <a:solidFill>
                  <a:schemeClr val="tx2"/>
                </a:solidFill>
                <a:latin typeface="ProximaNova-Regular"/>
                <a:cs typeface="Arial"/>
              </a:rPr>
              <a:t>* International Energy Agency (2022).</a:t>
            </a:r>
          </a:p>
        </p:txBody>
      </p:sp>
    </p:spTree>
    <p:extLst>
      <p:ext uri="{BB962C8B-B14F-4D97-AF65-F5344CB8AC3E}">
        <p14:creationId xmlns:p14="http://schemas.microsoft.com/office/powerpoint/2010/main" val="4101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CC8A8DA7-16B1-622B-442B-E49320AC4CAD}"/>
              </a:ext>
            </a:extLst>
          </p:cNvPr>
          <p:cNvGrpSpPr>
            <a:grpSpLocks noChangeAspect="1"/>
          </p:cNvGrpSpPr>
          <p:nvPr/>
        </p:nvGrpSpPr>
        <p:grpSpPr bwMode="auto">
          <a:xfrm>
            <a:off x="713792" y="2106580"/>
            <a:ext cx="7492481" cy="2032000"/>
            <a:chOff x="2119" y="1450"/>
            <a:chExt cx="3692" cy="1280"/>
          </a:xfrm>
        </p:grpSpPr>
        <p:sp>
          <p:nvSpPr>
            <p:cNvPr id="10" name="AutoShape 3">
              <a:extLst>
                <a:ext uri="{FF2B5EF4-FFF2-40B4-BE49-F238E27FC236}">
                  <a16:creationId xmlns:a16="http://schemas.microsoft.com/office/drawing/2014/main" id="{353B523F-42A9-477F-F978-AE99522B875C}"/>
                </a:ext>
              </a:extLst>
            </p:cNvPr>
            <p:cNvSpPr>
              <a:spLocks noChangeAspect="1" noChangeArrowheads="1" noTextEdit="1"/>
            </p:cNvSpPr>
            <p:nvPr/>
          </p:nvSpPr>
          <p:spPr bwMode="auto">
            <a:xfrm>
              <a:off x="2119" y="1450"/>
              <a:ext cx="3692" cy="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E8F2CAD7-3AD2-F4F1-1940-72FF98E81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 y="1450"/>
              <a:ext cx="3696" cy="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345233" y="772462"/>
            <a:ext cx="8229600" cy="1143000"/>
          </a:xfrm>
        </p:spPr>
        <p:txBody>
          <a:bodyPr>
            <a:noAutofit/>
          </a:bodyPr>
          <a:lstStyle/>
          <a:p>
            <a:r>
              <a:rPr lang="fr-FR" dirty="0">
                <a:solidFill>
                  <a:srgbClr val="053063"/>
                </a:solidFill>
                <a:latin typeface="Proxima Nova Extra Bold"/>
                <a:ea typeface="+mn-ea"/>
              </a:rPr>
              <a:t>ACTIVITÉS D'ÉVALUATION DES BÂTIMENTS VERTS DANS LA RÉGION </a:t>
            </a:r>
            <a:r>
              <a:rPr lang="fr-FR" dirty="0" smtClean="0">
                <a:solidFill>
                  <a:srgbClr val="053063"/>
                </a:solidFill>
                <a:latin typeface="Proxima Nova Extra Bold"/>
                <a:ea typeface="+mn-ea"/>
              </a:rPr>
              <a:t/>
            </a:r>
            <a:br>
              <a:rPr lang="fr-FR" dirty="0" smtClean="0">
                <a:solidFill>
                  <a:srgbClr val="053063"/>
                </a:solidFill>
                <a:latin typeface="Proxima Nova Extra Bold"/>
                <a:ea typeface="+mn-ea"/>
              </a:rPr>
            </a:br>
            <a:r>
              <a:rPr lang="fr-FR" dirty="0" smtClean="0">
                <a:solidFill>
                  <a:srgbClr val="053063"/>
                </a:solidFill>
                <a:latin typeface="Proxima Nova Extra Bold"/>
                <a:ea typeface="+mn-ea"/>
              </a:rPr>
              <a:t>SUD-MED</a:t>
            </a:r>
            <a:endParaRPr lang="en-BE" dirty="0">
              <a:solidFill>
                <a:srgbClr val="053063"/>
              </a:solidFill>
              <a:latin typeface="Proxima Nova Extra Bold"/>
              <a:ea typeface="+mn-ea"/>
            </a:endParaRPr>
          </a:p>
        </p:txBody>
      </p:sp>
      <p:sp>
        <p:nvSpPr>
          <p:cNvPr id="7" name="TextBox 6">
            <a:extLst>
              <a:ext uri="{FF2B5EF4-FFF2-40B4-BE49-F238E27FC236}">
                <a16:creationId xmlns:a16="http://schemas.microsoft.com/office/drawing/2014/main" id="{1A9A6BD2-A74C-DE7B-6006-6CCF2B9EF424}"/>
              </a:ext>
            </a:extLst>
          </p:cNvPr>
          <p:cNvSpPr txBox="1"/>
          <p:nvPr/>
        </p:nvSpPr>
        <p:spPr>
          <a:xfrm>
            <a:off x="58248" y="3943285"/>
            <a:ext cx="4299051" cy="1200329"/>
          </a:xfrm>
          <a:prstGeom prst="rect">
            <a:avLst/>
          </a:prstGeom>
          <a:noFill/>
        </p:spPr>
        <p:txBody>
          <a:bodyPr wrap="square">
            <a:spAutoFit/>
          </a:bodyPr>
          <a:lstStyle/>
          <a:p>
            <a:pPr marL="342900" indent="-342900" algn="just">
              <a:buFont typeface="Arial" panose="020B0604020202020204" pitchFamily="34" charset="0"/>
              <a:buChar char="•"/>
            </a:pPr>
            <a:r>
              <a:rPr lang="en-US" dirty="0">
                <a:solidFill>
                  <a:schemeClr val="bg1"/>
                </a:solidFill>
                <a:latin typeface="ProximaNova-Regular"/>
                <a:cs typeface="Arial"/>
              </a:rPr>
              <a:t>Cost Savings: Energy-efficient systems and equipment can save building owners and occupants money on utility bills over time.</a:t>
            </a:r>
          </a:p>
        </p:txBody>
      </p:sp>
      <p:sp>
        <p:nvSpPr>
          <p:cNvPr id="9" name="TextBox 8">
            <a:extLst>
              <a:ext uri="{FF2B5EF4-FFF2-40B4-BE49-F238E27FC236}">
                <a16:creationId xmlns:a16="http://schemas.microsoft.com/office/drawing/2014/main" id="{EBD08EDD-BE2F-C703-DACC-5F501F775425}"/>
              </a:ext>
            </a:extLst>
          </p:cNvPr>
          <p:cNvSpPr txBox="1"/>
          <p:nvPr/>
        </p:nvSpPr>
        <p:spPr>
          <a:xfrm>
            <a:off x="777389" y="4084897"/>
            <a:ext cx="5184775" cy="215444"/>
          </a:xfrm>
          <a:prstGeom prst="rect">
            <a:avLst/>
          </a:prstGeom>
          <a:noFill/>
        </p:spPr>
        <p:txBody>
          <a:bodyPr wrap="square">
            <a:spAutoFit/>
          </a:bodyPr>
          <a:lstStyle/>
          <a:p>
            <a:pPr algn="just"/>
            <a:r>
              <a:rPr lang="en-US" sz="800" dirty="0">
                <a:latin typeface="ProximaNova-Regular"/>
                <a:cs typeface="Arial"/>
              </a:rPr>
              <a:t>Table 4. Energy consumption in the building sector in the region, Source: </a:t>
            </a:r>
            <a:r>
              <a:rPr lang="en-US" sz="800" dirty="0" err="1">
                <a:latin typeface="ProximaNova-Regular"/>
                <a:cs typeface="Arial"/>
              </a:rPr>
              <a:t>meetMED</a:t>
            </a:r>
            <a:r>
              <a:rPr lang="en-US" sz="800" dirty="0">
                <a:latin typeface="ProximaNova-Regular"/>
                <a:cs typeface="Arial"/>
              </a:rPr>
              <a:t>, </a:t>
            </a:r>
          </a:p>
        </p:txBody>
      </p:sp>
      <p:sp>
        <p:nvSpPr>
          <p:cNvPr id="5" name="TextBox 4">
            <a:extLst>
              <a:ext uri="{FF2B5EF4-FFF2-40B4-BE49-F238E27FC236}">
                <a16:creationId xmlns:a16="http://schemas.microsoft.com/office/drawing/2014/main" id="{437F3635-C6BB-FAF8-06A0-702E2AD7AC93}"/>
              </a:ext>
            </a:extLst>
          </p:cNvPr>
          <p:cNvSpPr txBox="1"/>
          <p:nvPr/>
        </p:nvSpPr>
        <p:spPr>
          <a:xfrm>
            <a:off x="167950" y="4524332"/>
            <a:ext cx="8752314" cy="2031325"/>
          </a:xfrm>
          <a:prstGeom prst="rect">
            <a:avLst/>
          </a:prstGeom>
          <a:noFill/>
        </p:spPr>
        <p:txBody>
          <a:bodyPr wrap="square">
            <a:spAutoFit/>
          </a:bodyPr>
          <a:lstStyle/>
          <a:p>
            <a:r>
              <a:rPr lang="fr-FR" dirty="0">
                <a:solidFill>
                  <a:schemeClr val="tx2"/>
                </a:solidFill>
                <a:latin typeface="ProximaNova-Regular"/>
                <a:cs typeface="Arial"/>
              </a:rPr>
              <a:t>Le secteur du bâtiment est l’un des plus gros consommateurs d’énergie de la région</a:t>
            </a:r>
            <a:r>
              <a:rPr lang="fr-FR" dirty="0" smtClean="0">
                <a:solidFill>
                  <a:schemeClr val="tx2"/>
                </a:solidFill>
                <a:latin typeface="ProximaNova-Regular"/>
                <a:cs typeface="Arial"/>
              </a:rPr>
              <a:t>.</a:t>
            </a:r>
          </a:p>
          <a:p>
            <a:r>
              <a:rPr lang="fr-FR" dirty="0" smtClean="0">
                <a:solidFill>
                  <a:schemeClr val="tx2"/>
                </a:solidFill>
                <a:latin typeface="ProximaNova-Regular"/>
                <a:cs typeface="Arial"/>
              </a:rPr>
              <a:t>En </a:t>
            </a:r>
            <a:r>
              <a:rPr lang="fr-FR" dirty="0">
                <a:solidFill>
                  <a:schemeClr val="tx2"/>
                </a:solidFill>
                <a:latin typeface="ProximaNova-Regular"/>
                <a:cs typeface="Arial"/>
              </a:rPr>
              <a:t>raison de sa population croissante et de son taux d’urbanisation, il s’agit d’un secteur essentiel dans lequel des mesures d’efficacité énergétique doivent être mises en œuvre. </a:t>
            </a:r>
            <a:endParaRPr lang="fr-FR" dirty="0" smtClean="0">
              <a:solidFill>
                <a:schemeClr val="tx2"/>
              </a:solidFill>
              <a:latin typeface="ProximaNova-Regular"/>
              <a:cs typeface="Arial"/>
            </a:endParaRPr>
          </a:p>
          <a:p>
            <a:r>
              <a:rPr lang="fr-FR" dirty="0" smtClean="0">
                <a:solidFill>
                  <a:schemeClr val="tx2"/>
                </a:solidFill>
                <a:latin typeface="ProximaNova-Regular"/>
                <a:cs typeface="Arial"/>
              </a:rPr>
              <a:t>Il </a:t>
            </a:r>
            <a:r>
              <a:rPr lang="fr-FR" dirty="0">
                <a:solidFill>
                  <a:schemeClr val="tx2"/>
                </a:solidFill>
                <a:latin typeface="ProximaNova-Regular"/>
                <a:cs typeface="Arial"/>
              </a:rPr>
              <a:t>s'agit par exemple de la mise en œuvre de normes d'isolation, du développement de codes du bâtiment EE et de la création de systèmes </a:t>
            </a:r>
            <a:r>
              <a:rPr lang="fr-FR" dirty="0" smtClean="0">
                <a:solidFill>
                  <a:schemeClr val="tx2"/>
                </a:solidFill>
                <a:latin typeface="ProximaNova-Regular"/>
                <a:cs typeface="Arial"/>
              </a:rPr>
              <a:t>de Labels </a:t>
            </a:r>
            <a:r>
              <a:rPr lang="fr-FR" dirty="0">
                <a:solidFill>
                  <a:schemeClr val="tx2"/>
                </a:solidFill>
                <a:latin typeface="ProximaNova-Regular"/>
                <a:cs typeface="Arial"/>
              </a:rPr>
              <a:t>EE pour les bâtiments*.</a:t>
            </a:r>
            <a:endParaRPr lang="en-US" dirty="0">
              <a:solidFill>
                <a:schemeClr val="tx2"/>
              </a:solidFill>
              <a:latin typeface="ProximaNova-Regular"/>
              <a:cs typeface="Arial"/>
            </a:endParaRPr>
          </a:p>
        </p:txBody>
      </p:sp>
      <p:sp>
        <p:nvSpPr>
          <p:cNvPr id="3" name="Slide Number Placeholder 4">
            <a:extLst>
              <a:ext uri="{FF2B5EF4-FFF2-40B4-BE49-F238E27FC236}">
                <a16:creationId xmlns:a16="http://schemas.microsoft.com/office/drawing/2014/main" id="{198B1833-64EF-95C7-FEC8-90A5E96C4DBF}"/>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
        <p:nvSpPr>
          <p:cNvPr id="4" name="TextBox 3">
            <a:extLst>
              <a:ext uri="{FF2B5EF4-FFF2-40B4-BE49-F238E27FC236}">
                <a16:creationId xmlns:a16="http://schemas.microsoft.com/office/drawing/2014/main" id="{9643A8B3-E23A-564A-2F26-826E6225F951}"/>
              </a:ext>
            </a:extLst>
          </p:cNvPr>
          <p:cNvSpPr txBox="1"/>
          <p:nvPr/>
        </p:nvSpPr>
        <p:spPr>
          <a:xfrm>
            <a:off x="0" y="6510000"/>
            <a:ext cx="8748731" cy="307777"/>
          </a:xfrm>
          <a:prstGeom prst="rect">
            <a:avLst/>
          </a:prstGeom>
          <a:noFill/>
        </p:spPr>
        <p:txBody>
          <a:bodyPr wrap="square">
            <a:spAutoFit/>
          </a:bodyPr>
          <a:lstStyle/>
          <a:p>
            <a:r>
              <a:rPr lang="en-US" sz="1400" dirty="0">
                <a:solidFill>
                  <a:schemeClr val="tx2"/>
                </a:solidFill>
                <a:latin typeface="ProximaNova-Regular"/>
                <a:cs typeface="Arial"/>
              </a:rPr>
              <a:t>* </a:t>
            </a:r>
            <a:r>
              <a:rPr lang="en-US" sz="1400" dirty="0" err="1">
                <a:solidFill>
                  <a:schemeClr val="tx2"/>
                </a:solidFill>
                <a:latin typeface="ProximaNova-Regular"/>
                <a:cs typeface="Arial"/>
              </a:rPr>
              <a:t>meetMED</a:t>
            </a:r>
            <a:r>
              <a:rPr lang="en-US" sz="1400" dirty="0">
                <a:solidFill>
                  <a:schemeClr val="tx2"/>
                </a:solidFill>
                <a:latin typeface="ProximaNova-Regular"/>
                <a:cs typeface="Arial"/>
              </a:rPr>
              <a:t> 2020, https://meetmed.org/books/meetmed_ee-in-buildings-2/</a:t>
            </a:r>
          </a:p>
        </p:txBody>
      </p:sp>
      <p:sp>
        <p:nvSpPr>
          <p:cNvPr id="12" name="TextBox 11"/>
          <p:cNvSpPr txBox="1"/>
          <p:nvPr/>
        </p:nvSpPr>
        <p:spPr>
          <a:xfrm>
            <a:off x="274896" y="4227671"/>
            <a:ext cx="1178767" cy="369332"/>
          </a:xfrm>
          <a:prstGeom prst="rect">
            <a:avLst/>
          </a:prstGeom>
          <a:noFill/>
        </p:spPr>
        <p:txBody>
          <a:bodyPr wrap="square" rtlCol="0">
            <a:spAutoFit/>
          </a:bodyPr>
          <a:lstStyle/>
          <a:p>
            <a:r>
              <a:rPr lang="fr-FR" dirty="0" smtClean="0"/>
              <a:t>Finale</a:t>
            </a:r>
            <a:endParaRPr lang="fr-FR" dirty="0"/>
          </a:p>
        </p:txBody>
      </p:sp>
      <p:sp>
        <p:nvSpPr>
          <p:cNvPr id="6" name="TextBox 5"/>
          <p:cNvSpPr txBox="1"/>
          <p:nvPr/>
        </p:nvSpPr>
        <p:spPr>
          <a:xfrm>
            <a:off x="897617" y="3050171"/>
            <a:ext cx="1112091" cy="369332"/>
          </a:xfrm>
          <a:prstGeom prst="rect">
            <a:avLst/>
          </a:prstGeom>
          <a:noFill/>
        </p:spPr>
        <p:txBody>
          <a:bodyPr wrap="square" rtlCol="0">
            <a:spAutoFit/>
          </a:bodyPr>
          <a:lstStyle/>
          <a:p>
            <a:r>
              <a:rPr lang="fr-FR" dirty="0" smtClean="0"/>
              <a:t>Primaire</a:t>
            </a:r>
            <a:endParaRPr lang="fr-FR" dirty="0"/>
          </a:p>
        </p:txBody>
      </p:sp>
    </p:spTree>
    <p:extLst>
      <p:ext uri="{BB962C8B-B14F-4D97-AF65-F5344CB8AC3E}">
        <p14:creationId xmlns:p14="http://schemas.microsoft.com/office/powerpoint/2010/main" val="239379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345233" y="772462"/>
            <a:ext cx="8229600" cy="1143000"/>
          </a:xfrm>
        </p:spPr>
        <p:txBody>
          <a:bodyPr>
            <a:noAutofit/>
          </a:bodyPr>
          <a:lstStyle/>
          <a:p>
            <a:r>
              <a:rPr lang="fr-FR" dirty="0">
                <a:solidFill>
                  <a:srgbClr val="053063"/>
                </a:solidFill>
                <a:latin typeface="Proxima Nova Extra Bold"/>
                <a:ea typeface="+mn-ea"/>
              </a:rPr>
              <a:t>ACTIVITÉS D'ÉVALUATION DES BÂTIMENTS VERTS DANS LA RÉGION </a:t>
            </a:r>
            <a:r>
              <a:rPr lang="fr-FR" dirty="0" smtClean="0">
                <a:solidFill>
                  <a:srgbClr val="053063"/>
                </a:solidFill>
                <a:latin typeface="Proxima Nova Extra Bold"/>
                <a:ea typeface="+mn-ea"/>
              </a:rPr>
              <a:t/>
            </a:r>
            <a:br>
              <a:rPr lang="fr-FR" dirty="0" smtClean="0">
                <a:solidFill>
                  <a:srgbClr val="053063"/>
                </a:solidFill>
                <a:latin typeface="Proxima Nova Extra Bold"/>
                <a:ea typeface="+mn-ea"/>
              </a:rPr>
            </a:br>
            <a:r>
              <a:rPr lang="fr-FR" dirty="0" smtClean="0">
                <a:solidFill>
                  <a:srgbClr val="053063"/>
                </a:solidFill>
                <a:latin typeface="Proxima Nova Extra Bold"/>
                <a:ea typeface="+mn-ea"/>
              </a:rPr>
              <a:t>SUD-MED</a:t>
            </a:r>
            <a:endParaRPr lang="en-BE" dirty="0">
              <a:solidFill>
                <a:srgbClr val="053063"/>
              </a:solidFill>
              <a:latin typeface="Proxima Nova Extra Bold"/>
              <a:ea typeface="+mn-ea"/>
            </a:endParaRPr>
          </a:p>
        </p:txBody>
      </p:sp>
      <p:sp>
        <p:nvSpPr>
          <p:cNvPr id="3" name="Slide Number Placeholder 4">
            <a:extLst>
              <a:ext uri="{FF2B5EF4-FFF2-40B4-BE49-F238E27FC236}">
                <a16:creationId xmlns:a16="http://schemas.microsoft.com/office/drawing/2014/main" id="{198B1833-64EF-95C7-FEC8-90A5E96C4DBF}"/>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33650"/>
            <a:ext cx="4414039" cy="308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575" y="2491582"/>
            <a:ext cx="4756588" cy="336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081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345233" y="510942"/>
            <a:ext cx="8229600" cy="1143000"/>
          </a:xfrm>
        </p:spPr>
        <p:txBody>
          <a:bodyPr>
            <a:noAutofit/>
          </a:bodyPr>
          <a:lstStyle/>
          <a:p>
            <a:r>
              <a:rPr lang="en-US" dirty="0">
                <a:solidFill>
                  <a:srgbClr val="053063"/>
                </a:solidFill>
                <a:latin typeface="Proxima Nova Extra Bold"/>
                <a:ea typeface="+mn-ea"/>
              </a:rPr>
              <a:t>MEPS </a:t>
            </a:r>
            <a:r>
              <a:rPr lang="en-US" dirty="0" smtClean="0">
                <a:solidFill>
                  <a:srgbClr val="053063"/>
                </a:solidFill>
                <a:latin typeface="Proxima Nova Extra Bold"/>
                <a:ea typeface="+mn-ea"/>
              </a:rPr>
              <a:t>ET LABELS</a:t>
            </a:r>
            <a:endParaRPr lang="en-BE" dirty="0">
              <a:solidFill>
                <a:srgbClr val="053063"/>
              </a:solidFill>
              <a:latin typeface="Proxima Nova Extra Bold"/>
              <a:ea typeface="+mn-ea"/>
            </a:endParaRPr>
          </a:p>
        </p:txBody>
      </p:sp>
      <p:sp>
        <p:nvSpPr>
          <p:cNvPr id="9" name="TextBox 8">
            <a:extLst>
              <a:ext uri="{FF2B5EF4-FFF2-40B4-BE49-F238E27FC236}">
                <a16:creationId xmlns:a16="http://schemas.microsoft.com/office/drawing/2014/main" id="{EBD08EDD-BE2F-C703-DACC-5F501F775425}"/>
              </a:ext>
            </a:extLst>
          </p:cNvPr>
          <p:cNvSpPr txBox="1"/>
          <p:nvPr/>
        </p:nvSpPr>
        <p:spPr>
          <a:xfrm>
            <a:off x="3961188" y="3713430"/>
            <a:ext cx="5184775" cy="215444"/>
          </a:xfrm>
          <a:prstGeom prst="rect">
            <a:avLst/>
          </a:prstGeom>
          <a:noFill/>
        </p:spPr>
        <p:txBody>
          <a:bodyPr wrap="square">
            <a:spAutoFit/>
          </a:bodyPr>
          <a:lstStyle/>
          <a:p>
            <a:pPr algn="just"/>
            <a:r>
              <a:rPr lang="en-US" sz="800" dirty="0">
                <a:latin typeface="ProximaNova-Regular"/>
                <a:cs typeface="Arial"/>
              </a:rPr>
              <a:t>Table 6. Labelling Policy requirement levels , Source: </a:t>
            </a:r>
            <a:r>
              <a:rPr lang="en-US" sz="800" dirty="0" err="1">
                <a:latin typeface="ProximaNova-Regular"/>
                <a:cs typeface="Arial"/>
              </a:rPr>
              <a:t>meetMED</a:t>
            </a:r>
            <a:r>
              <a:rPr lang="en-US" sz="800" dirty="0">
                <a:latin typeface="ProximaNova-Regular"/>
                <a:cs typeface="Arial"/>
              </a:rPr>
              <a:t>, </a:t>
            </a:r>
          </a:p>
        </p:txBody>
      </p:sp>
      <p:sp>
        <p:nvSpPr>
          <p:cNvPr id="5" name="TextBox 4">
            <a:extLst>
              <a:ext uri="{FF2B5EF4-FFF2-40B4-BE49-F238E27FC236}">
                <a16:creationId xmlns:a16="http://schemas.microsoft.com/office/drawing/2014/main" id="{437F3635-C6BB-FAF8-06A0-702E2AD7AC93}"/>
              </a:ext>
            </a:extLst>
          </p:cNvPr>
          <p:cNvSpPr txBox="1"/>
          <p:nvPr/>
        </p:nvSpPr>
        <p:spPr>
          <a:xfrm>
            <a:off x="148090" y="1500749"/>
            <a:ext cx="3740206" cy="4770537"/>
          </a:xfrm>
          <a:prstGeom prst="rect">
            <a:avLst/>
          </a:prstGeom>
          <a:noFill/>
        </p:spPr>
        <p:txBody>
          <a:bodyPr wrap="square">
            <a:spAutoFit/>
          </a:bodyPr>
          <a:lstStyle/>
          <a:p>
            <a:pPr algn="just"/>
            <a:r>
              <a:rPr lang="fr-FR" sz="1600" dirty="0">
                <a:solidFill>
                  <a:schemeClr val="tx2"/>
                </a:solidFill>
                <a:latin typeface="ProximaNova-Regular"/>
                <a:cs typeface="Arial"/>
              </a:rPr>
              <a:t>Une grande partie de la consommation totale d’énergie des bâtiments est liée aux appareils couramment utilisés dans les ménages et les bâtiments tertiaires. Il est donc important d’adopter </a:t>
            </a:r>
            <a:r>
              <a:rPr lang="fr-FR" sz="1600" dirty="0" smtClean="0">
                <a:solidFill>
                  <a:schemeClr val="tx2"/>
                </a:solidFill>
                <a:latin typeface="ProximaNova-Regular"/>
                <a:cs typeface="Arial"/>
              </a:rPr>
              <a:t>des </a:t>
            </a:r>
            <a:r>
              <a:rPr lang="fr-FR" sz="1600" smtClean="0">
                <a:solidFill>
                  <a:schemeClr val="tx2"/>
                </a:solidFill>
                <a:latin typeface="ProximaNova-Regular"/>
                <a:cs typeface="Arial"/>
              </a:rPr>
              <a:t>standards minimaux </a:t>
            </a:r>
            <a:r>
              <a:rPr lang="fr-FR" sz="1600" dirty="0">
                <a:solidFill>
                  <a:schemeClr val="tx2"/>
                </a:solidFill>
                <a:latin typeface="ProximaNova-Regular"/>
                <a:cs typeface="Arial"/>
              </a:rPr>
              <a:t>obligatoires de performance énergétique (MEPS) pour garantir l’utilisation d’équipements efficaces. La plupart des pays ont travaillé à la mise en œuvre de ces normes, notamment pour la réfrigération, la climatisation et l'éclairage. </a:t>
            </a:r>
            <a:endParaRPr lang="fr-FR" sz="1600" dirty="0" smtClean="0">
              <a:solidFill>
                <a:schemeClr val="tx2"/>
              </a:solidFill>
              <a:latin typeface="ProximaNova-Regular"/>
              <a:cs typeface="Arial"/>
            </a:endParaRPr>
          </a:p>
          <a:p>
            <a:pPr algn="just"/>
            <a:r>
              <a:rPr lang="fr-FR" sz="1600" dirty="0" smtClean="0">
                <a:solidFill>
                  <a:schemeClr val="tx2"/>
                </a:solidFill>
                <a:latin typeface="ProximaNova-Regular"/>
                <a:cs typeface="Arial"/>
              </a:rPr>
              <a:t>Des </a:t>
            </a:r>
            <a:r>
              <a:rPr lang="fr-FR" sz="1600" dirty="0">
                <a:solidFill>
                  <a:schemeClr val="tx2"/>
                </a:solidFill>
                <a:latin typeface="ProximaNova-Regular"/>
                <a:cs typeface="Arial"/>
              </a:rPr>
              <a:t>normes d'étiquetage des appareils électroménagers devraient être mises en œuvre afin de promouvoir l'achat par les consommateurs d'équipements économes en énergie, car elles les aident à faire des choix plus efficaces*.</a:t>
            </a:r>
            <a:endParaRPr lang="en-US" sz="1600" dirty="0">
              <a:solidFill>
                <a:schemeClr val="tx2"/>
              </a:solidFill>
              <a:latin typeface="ProximaNova-Regular"/>
              <a:cs typeface="Arial"/>
            </a:endParaRPr>
          </a:p>
        </p:txBody>
      </p:sp>
      <p:grpSp>
        <p:nvGrpSpPr>
          <p:cNvPr id="11" name="Group 4">
            <a:extLst>
              <a:ext uri="{FF2B5EF4-FFF2-40B4-BE49-F238E27FC236}">
                <a16:creationId xmlns:a16="http://schemas.microsoft.com/office/drawing/2014/main" id="{11DCA2EC-336A-FC42-4F5F-7C1EEAF946A0}"/>
              </a:ext>
            </a:extLst>
          </p:cNvPr>
          <p:cNvGrpSpPr>
            <a:grpSpLocks noChangeAspect="1"/>
          </p:cNvGrpSpPr>
          <p:nvPr/>
        </p:nvGrpSpPr>
        <p:grpSpPr bwMode="auto">
          <a:xfrm>
            <a:off x="3917670" y="1567975"/>
            <a:ext cx="5205309" cy="2181225"/>
            <a:chOff x="791" y="1065"/>
            <a:chExt cx="3746" cy="1374"/>
          </a:xfrm>
        </p:grpSpPr>
        <p:sp>
          <p:nvSpPr>
            <p:cNvPr id="12" name="AutoShape 3">
              <a:extLst>
                <a:ext uri="{FF2B5EF4-FFF2-40B4-BE49-F238E27FC236}">
                  <a16:creationId xmlns:a16="http://schemas.microsoft.com/office/drawing/2014/main" id="{0000298E-15EC-E07F-4209-78452E09B81B}"/>
                </a:ext>
              </a:extLst>
            </p:cNvPr>
            <p:cNvSpPr>
              <a:spLocks noChangeAspect="1" noChangeArrowheads="1" noTextEdit="1"/>
            </p:cNvSpPr>
            <p:nvPr/>
          </p:nvSpPr>
          <p:spPr bwMode="auto">
            <a:xfrm>
              <a:off x="791" y="1065"/>
              <a:ext cx="3746" cy="1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3B34BC0E-7388-04C9-B585-346729886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 y="1065"/>
              <a:ext cx="3750" cy="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lide Number Placeholder 4">
            <a:extLst>
              <a:ext uri="{FF2B5EF4-FFF2-40B4-BE49-F238E27FC236}">
                <a16:creationId xmlns:a16="http://schemas.microsoft.com/office/drawing/2014/main" id="{219CF9E0-9E0D-B840-2FF5-82CA9E8CFA3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grpSp>
        <p:nvGrpSpPr>
          <p:cNvPr id="16" name="Group 8">
            <a:extLst>
              <a:ext uri="{FF2B5EF4-FFF2-40B4-BE49-F238E27FC236}">
                <a16:creationId xmlns:a16="http://schemas.microsoft.com/office/drawing/2014/main" id="{D5253EF5-BB4D-CF4E-8A48-7A9750219D7A}"/>
              </a:ext>
            </a:extLst>
          </p:cNvPr>
          <p:cNvGrpSpPr>
            <a:grpSpLocks noChangeAspect="1"/>
          </p:cNvGrpSpPr>
          <p:nvPr/>
        </p:nvGrpSpPr>
        <p:grpSpPr bwMode="auto">
          <a:xfrm>
            <a:off x="3961188" y="3954837"/>
            <a:ext cx="5089525" cy="2346325"/>
            <a:chOff x="1277" y="1421"/>
            <a:chExt cx="3206" cy="1478"/>
          </a:xfrm>
        </p:grpSpPr>
        <p:sp>
          <p:nvSpPr>
            <p:cNvPr id="17" name="AutoShape 7">
              <a:extLst>
                <a:ext uri="{FF2B5EF4-FFF2-40B4-BE49-F238E27FC236}">
                  <a16:creationId xmlns:a16="http://schemas.microsoft.com/office/drawing/2014/main" id="{CB0A810A-12A7-6638-108C-68DD8207B1C9}"/>
                </a:ext>
              </a:extLst>
            </p:cNvPr>
            <p:cNvSpPr>
              <a:spLocks noChangeAspect="1" noChangeArrowheads="1" noTextEdit="1"/>
            </p:cNvSpPr>
            <p:nvPr/>
          </p:nvSpPr>
          <p:spPr bwMode="auto">
            <a:xfrm>
              <a:off x="1277" y="1421"/>
              <a:ext cx="3206" cy="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a:extLst>
                <a:ext uri="{FF2B5EF4-FFF2-40B4-BE49-F238E27FC236}">
                  <a16:creationId xmlns:a16="http://schemas.microsoft.com/office/drawing/2014/main" id="{85B3F3D4-C56A-A663-77B4-9B13125AC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 y="1421"/>
              <a:ext cx="3210" cy="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7">
            <a:extLst>
              <a:ext uri="{FF2B5EF4-FFF2-40B4-BE49-F238E27FC236}">
                <a16:creationId xmlns:a16="http://schemas.microsoft.com/office/drawing/2014/main" id="{2CEBA489-8F22-8A0C-4682-4709716786BF}"/>
              </a:ext>
            </a:extLst>
          </p:cNvPr>
          <p:cNvSpPr txBox="1"/>
          <p:nvPr/>
        </p:nvSpPr>
        <p:spPr>
          <a:xfrm>
            <a:off x="4572000" y="5654890"/>
            <a:ext cx="5184775" cy="215444"/>
          </a:xfrm>
          <a:prstGeom prst="rect">
            <a:avLst/>
          </a:prstGeom>
          <a:noFill/>
        </p:spPr>
        <p:txBody>
          <a:bodyPr wrap="square">
            <a:spAutoFit/>
          </a:bodyPr>
          <a:lstStyle/>
          <a:p>
            <a:pPr algn="just"/>
            <a:r>
              <a:rPr lang="en-US" sz="800" dirty="0">
                <a:latin typeface="ProximaNova-Regular"/>
                <a:cs typeface="Arial"/>
              </a:rPr>
              <a:t>Table 7. MEPS per country, Source: </a:t>
            </a:r>
            <a:r>
              <a:rPr lang="en-US" sz="800" dirty="0" err="1">
                <a:latin typeface="ProximaNova-Regular"/>
                <a:cs typeface="Arial"/>
              </a:rPr>
              <a:t>meetMED</a:t>
            </a:r>
            <a:r>
              <a:rPr lang="en-US" sz="800" dirty="0">
                <a:latin typeface="ProximaNova-Regular"/>
                <a:cs typeface="Arial"/>
              </a:rPr>
              <a:t>, </a:t>
            </a:r>
          </a:p>
        </p:txBody>
      </p:sp>
      <p:sp>
        <p:nvSpPr>
          <p:cNvPr id="3" name="TextBox 2">
            <a:extLst>
              <a:ext uri="{FF2B5EF4-FFF2-40B4-BE49-F238E27FC236}">
                <a16:creationId xmlns:a16="http://schemas.microsoft.com/office/drawing/2014/main" id="{898600E9-90DF-C481-8C02-CB8777AC0C06}"/>
              </a:ext>
            </a:extLst>
          </p:cNvPr>
          <p:cNvSpPr txBox="1"/>
          <p:nvPr/>
        </p:nvSpPr>
        <p:spPr>
          <a:xfrm>
            <a:off x="30145" y="6579062"/>
            <a:ext cx="8748731" cy="307777"/>
          </a:xfrm>
          <a:prstGeom prst="rect">
            <a:avLst/>
          </a:prstGeom>
          <a:noFill/>
        </p:spPr>
        <p:txBody>
          <a:bodyPr wrap="square">
            <a:spAutoFit/>
          </a:bodyPr>
          <a:lstStyle/>
          <a:p>
            <a:r>
              <a:rPr lang="en-US" sz="1400" dirty="0">
                <a:solidFill>
                  <a:schemeClr val="tx2"/>
                </a:solidFill>
                <a:latin typeface="ProximaNova-Regular"/>
                <a:cs typeface="Arial"/>
              </a:rPr>
              <a:t>* </a:t>
            </a:r>
            <a:r>
              <a:rPr lang="en-US" sz="1400" dirty="0" err="1">
                <a:solidFill>
                  <a:schemeClr val="tx2"/>
                </a:solidFill>
                <a:latin typeface="ProximaNova-Regular"/>
                <a:cs typeface="Arial"/>
              </a:rPr>
              <a:t>meetMED</a:t>
            </a:r>
            <a:r>
              <a:rPr lang="en-US" sz="1400" dirty="0">
                <a:solidFill>
                  <a:schemeClr val="tx2"/>
                </a:solidFill>
                <a:latin typeface="ProximaNova-Regular"/>
                <a:cs typeface="Arial"/>
              </a:rPr>
              <a:t> 2020, https://meetmed.org/books/meetmed_ee-in-buildings-2/</a:t>
            </a:r>
          </a:p>
        </p:txBody>
      </p:sp>
    </p:spTree>
    <p:extLst>
      <p:ext uri="{BB962C8B-B14F-4D97-AF65-F5344CB8AC3E}">
        <p14:creationId xmlns:p14="http://schemas.microsoft.com/office/powerpoint/2010/main" val="3113813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1000" fill="hold"/>
                                        <p:tgtEl>
                                          <p:spTgt spid="18"/>
                                        </p:tgtEl>
                                        <p:attrNameLst>
                                          <p:attrName>ppt_w</p:attrName>
                                        </p:attrNameLst>
                                      </p:cBhvr>
                                      <p:tavLst>
                                        <p:tav tm="0">
                                          <p:val>
                                            <p:fltVal val="0"/>
                                          </p:val>
                                        </p:tav>
                                        <p:tav tm="100000">
                                          <p:val>
                                            <p:strVal val="#ppt_w"/>
                                          </p:val>
                                        </p:tav>
                                      </p:tavLst>
                                    </p:anim>
                                    <p:anim calcmode="lin" valueType="num">
                                      <p:cBhvr>
                                        <p:cTn id="16" dur="1000" fill="hold"/>
                                        <p:tgtEl>
                                          <p:spTgt spid="18"/>
                                        </p:tgtEl>
                                        <p:attrNameLst>
                                          <p:attrName>ppt_h</p:attrName>
                                        </p:attrNameLst>
                                      </p:cBhvr>
                                      <p:tavLst>
                                        <p:tav tm="0">
                                          <p:val>
                                            <p:fltVal val="0"/>
                                          </p:val>
                                        </p:tav>
                                        <p:tav tm="100000">
                                          <p:val>
                                            <p:strVal val="#ppt_h"/>
                                          </p:val>
                                        </p:tav>
                                      </p:tavLst>
                                    </p:anim>
                                    <p:anim calcmode="lin" valueType="num">
                                      <p:cBhvr>
                                        <p:cTn id="17" dur="1000" fill="hold"/>
                                        <p:tgtEl>
                                          <p:spTgt spid="18"/>
                                        </p:tgtEl>
                                        <p:attrNameLst>
                                          <p:attrName>style.rotation</p:attrName>
                                        </p:attrNameLst>
                                      </p:cBhvr>
                                      <p:tavLst>
                                        <p:tav tm="0">
                                          <p:val>
                                            <p:fltVal val="90"/>
                                          </p:val>
                                        </p:tav>
                                        <p:tav tm="100000">
                                          <p:val>
                                            <p:fltVal val="0"/>
                                          </p:val>
                                        </p:tav>
                                      </p:tavLst>
                                    </p:anim>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3F54-5C5B-4BAD-B102-A1736941620D}"/>
              </a:ext>
            </a:extLst>
          </p:cNvPr>
          <p:cNvSpPr>
            <a:spLocks noGrp="1"/>
          </p:cNvSpPr>
          <p:nvPr>
            <p:ph type="title"/>
          </p:nvPr>
        </p:nvSpPr>
        <p:spPr>
          <a:xfrm>
            <a:off x="457199" y="798892"/>
            <a:ext cx="8229600" cy="934599"/>
          </a:xfrm>
        </p:spPr>
        <p:txBody>
          <a:bodyPr>
            <a:normAutofit/>
          </a:bodyPr>
          <a:lstStyle/>
          <a:p>
            <a:r>
              <a:rPr lang="en-US" sz="4800" spc="300" dirty="0" smtClean="0">
                <a:solidFill>
                  <a:srgbClr val="053062"/>
                </a:solidFill>
                <a:latin typeface="ProximaNova-Extrabld"/>
              </a:rPr>
              <a:t>Nous </a:t>
            </a:r>
            <a:r>
              <a:rPr lang="fr-FR" sz="4800" spc="300" dirty="0" smtClean="0">
                <a:solidFill>
                  <a:srgbClr val="053062"/>
                </a:solidFill>
                <a:latin typeface="ProximaNova-Extrabld"/>
              </a:rPr>
              <a:t>Contacter</a:t>
            </a:r>
            <a:r>
              <a:rPr lang="en-GB" sz="4800" spc="300" dirty="0" smtClean="0">
                <a:solidFill>
                  <a:srgbClr val="053062"/>
                </a:solidFill>
                <a:latin typeface="ProximaNova-Extrabld"/>
              </a:rPr>
              <a:t>!</a:t>
            </a:r>
            <a:endParaRPr lang="en-GB" sz="4800" spc="300" dirty="0">
              <a:solidFill>
                <a:srgbClr val="053062"/>
              </a:solidFill>
              <a:latin typeface="ProximaNova-Extrabld"/>
            </a:endParaRPr>
          </a:p>
        </p:txBody>
      </p:sp>
      <p:sp>
        <p:nvSpPr>
          <p:cNvPr id="4" name="Slide Number Placeholder 2">
            <a:extLst>
              <a:ext uri="{FF2B5EF4-FFF2-40B4-BE49-F238E27FC236}">
                <a16:creationId xmlns:a16="http://schemas.microsoft.com/office/drawing/2014/main" id="{A17D7FD5-C072-791F-FC9B-9AE672DA69A2}"/>
              </a:ext>
            </a:extLst>
          </p:cNvPr>
          <p:cNvSpPr>
            <a:spLocks noGrp="1"/>
          </p:cNvSpPr>
          <p:nvPr>
            <p:ph type="sldNum" sz="quarter" idx="4"/>
          </p:nvPr>
        </p:nvSpPr>
        <p:spPr>
          <a:xfrm>
            <a:off x="1854215" y="5486267"/>
            <a:ext cx="2133600" cy="365125"/>
          </a:xfrm>
        </p:spPr>
        <p:txBody>
          <a:bodyPr/>
          <a:lstStyle/>
          <a:p>
            <a:fld id="{4E6B386F-75EA-2347-AA44-8123F513AD26}" type="slidenum">
              <a:rPr lang="en-US" smtClean="0"/>
              <a:pPr/>
              <a:t>15</a:t>
            </a:fld>
            <a:endParaRPr lang="en-US" dirty="0"/>
          </a:p>
        </p:txBody>
      </p:sp>
      <p:sp>
        <p:nvSpPr>
          <p:cNvPr id="11" name="TextBox 10">
            <a:extLst>
              <a:ext uri="{FF2B5EF4-FFF2-40B4-BE49-F238E27FC236}">
                <a16:creationId xmlns:a16="http://schemas.microsoft.com/office/drawing/2014/main" id="{97611837-97FE-4374-9C72-358641EE2E35}"/>
              </a:ext>
            </a:extLst>
          </p:cNvPr>
          <p:cNvSpPr txBox="1"/>
          <p:nvPr/>
        </p:nvSpPr>
        <p:spPr>
          <a:xfrm>
            <a:off x="2171437" y="4426401"/>
            <a:ext cx="2471841" cy="1295868"/>
          </a:xfrm>
          <a:prstGeom prst="rect">
            <a:avLst/>
          </a:prstGeom>
          <a:noFill/>
        </p:spPr>
        <p:txBody>
          <a:bodyPr wrap="square" rtlCol="0">
            <a:spAutoFit/>
          </a:bodyPr>
          <a:lstStyle/>
          <a:p>
            <a:r>
              <a:rPr lang="fr-BE" dirty="0">
                <a:solidFill>
                  <a:srgbClr val="053062"/>
                </a:solidFill>
                <a:latin typeface="ProximaNova-Regular"/>
                <a:hlinkClick r:id="rId2">
                  <a:extLst>
                    <a:ext uri="{A12FA001-AC4F-418D-AE19-62706E023703}">
                      <ahyp:hlinkClr xmlns:ahyp="http://schemas.microsoft.com/office/drawing/2018/hyperlinkcolor" xmlns="" val="tx"/>
                    </a:ext>
                  </a:extLst>
                </a:hlinkClick>
              </a:rPr>
              <a:t>www.meetmed.org</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meetMED</a:t>
            </a:r>
            <a:r>
              <a:rPr lang="fr-BE" dirty="0">
                <a:solidFill>
                  <a:srgbClr val="053062"/>
                </a:solidFill>
                <a:latin typeface="ProximaNova-Regular"/>
              </a:rPr>
              <a:t> Project</a:t>
            </a:r>
          </a:p>
          <a:p>
            <a:pPr>
              <a:lnSpc>
                <a:spcPct val="150000"/>
              </a:lnSpc>
            </a:pPr>
            <a:r>
              <a:rPr lang="fr-BE" dirty="0">
                <a:solidFill>
                  <a:srgbClr val="053062"/>
                </a:solidFill>
              </a:rPr>
              <a:t>@meetmed1</a:t>
            </a:r>
          </a:p>
        </p:txBody>
      </p:sp>
      <p:pic>
        <p:nvPicPr>
          <p:cNvPr id="13" name="Picture 2" descr="Risultati immagini per twitter icon">
            <a:extLst>
              <a:ext uri="{FF2B5EF4-FFF2-40B4-BE49-F238E27FC236}">
                <a16:creationId xmlns:a16="http://schemas.microsoft.com/office/drawing/2014/main" id="{F8B9D39E-41D9-709E-DB73-AA9896D4AD7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49480" y="5454599"/>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
            <a:extLst>
              <a:ext uri="{FF2B5EF4-FFF2-40B4-BE49-F238E27FC236}">
                <a16:creationId xmlns:a16="http://schemas.microsoft.com/office/drawing/2014/main" id="{C89FA645-3D1A-8965-3360-F9C97DEFF3D0}"/>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949480" y="5020240"/>
            <a:ext cx="221957" cy="231224"/>
          </a:xfrm>
          <a:prstGeom prst="rect">
            <a:avLst/>
          </a:prstGeom>
          <a:solidFill>
            <a:srgbClr val="FFFFFF"/>
          </a:solidFill>
          <a:ln w="9525">
            <a:noFill/>
            <a:miter lim="800000"/>
            <a:headEnd/>
            <a:tailEnd/>
          </a:ln>
        </p:spPr>
      </p:pic>
      <p:pic>
        <p:nvPicPr>
          <p:cNvPr id="15" name="Picture 14">
            <a:extLst>
              <a:ext uri="{FF2B5EF4-FFF2-40B4-BE49-F238E27FC236}">
                <a16:creationId xmlns:a16="http://schemas.microsoft.com/office/drawing/2014/main" id="{2981A107-5580-FED8-1973-DFB966D3814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1888563" y="4494713"/>
            <a:ext cx="332603" cy="322392"/>
          </a:xfrm>
          <a:prstGeom prst="rect">
            <a:avLst/>
          </a:prstGeom>
        </p:spPr>
      </p:pic>
      <p:sp>
        <p:nvSpPr>
          <p:cNvPr id="16" name="TextBox 15">
            <a:extLst>
              <a:ext uri="{FF2B5EF4-FFF2-40B4-BE49-F238E27FC236}">
                <a16:creationId xmlns:a16="http://schemas.microsoft.com/office/drawing/2014/main" id="{34FF5DE0-B487-CB27-F443-580A71C5939F}"/>
              </a:ext>
            </a:extLst>
          </p:cNvPr>
          <p:cNvSpPr txBox="1"/>
          <p:nvPr/>
        </p:nvSpPr>
        <p:spPr>
          <a:xfrm>
            <a:off x="2327336" y="3266184"/>
            <a:ext cx="4631884" cy="1246495"/>
          </a:xfrm>
          <a:prstGeom prst="rect">
            <a:avLst/>
          </a:prstGeom>
          <a:noFill/>
        </p:spPr>
        <p:txBody>
          <a:bodyPr wrap="square" rtlCol="0">
            <a:spAutoFit/>
          </a:bodyPr>
          <a:lstStyle/>
          <a:p>
            <a:pPr algn="ctr"/>
            <a:r>
              <a:rPr lang="fr-FR" sz="2500" dirty="0">
                <a:solidFill>
                  <a:srgbClr val="053063"/>
                </a:solidFill>
                <a:latin typeface="ProximaNova-Regular"/>
                <a:cs typeface="Arial"/>
              </a:rPr>
              <a:t>Pour toute demande ou commentaire, n'hésitez pas à nous contacter</a:t>
            </a:r>
            <a:endParaRPr lang="en-US" sz="2500" dirty="0">
              <a:solidFill>
                <a:srgbClr val="053063"/>
              </a:solidFill>
              <a:latin typeface="ProximaNova-Regular"/>
              <a:cs typeface="Arial"/>
            </a:endParaRPr>
          </a:p>
        </p:txBody>
      </p:sp>
      <p:pic>
        <p:nvPicPr>
          <p:cNvPr id="17" name="Picture 16">
            <a:extLst>
              <a:ext uri="{FF2B5EF4-FFF2-40B4-BE49-F238E27FC236}">
                <a16:creationId xmlns:a16="http://schemas.microsoft.com/office/drawing/2014/main" id="{5C3DF69E-DCF8-BD23-CE6A-115EFDC0201B}"/>
              </a:ext>
            </a:extLst>
          </p:cNvPr>
          <p:cNvPicPr>
            <a:picLocks noChangeAspect="1"/>
          </p:cNvPicPr>
          <p:nvPr/>
        </p:nvPicPr>
        <p:blipFill>
          <a:blip r:embed="rId7"/>
          <a:stretch>
            <a:fillRect/>
          </a:stretch>
        </p:blipFill>
        <p:spPr>
          <a:xfrm>
            <a:off x="585931" y="5736410"/>
            <a:ext cx="3409016" cy="800239"/>
          </a:xfrm>
          <a:prstGeom prst="rect">
            <a:avLst/>
          </a:prstGeom>
        </p:spPr>
      </p:pic>
      <p:pic>
        <p:nvPicPr>
          <p:cNvPr id="18" name="Picture 17">
            <a:extLst>
              <a:ext uri="{FF2B5EF4-FFF2-40B4-BE49-F238E27FC236}">
                <a16:creationId xmlns:a16="http://schemas.microsoft.com/office/drawing/2014/main" id="{561D0664-F6A4-0B7D-DAC5-49CC7DD5E453}"/>
              </a:ext>
            </a:extLst>
          </p:cNvPr>
          <p:cNvPicPr>
            <a:picLocks noChangeAspect="1"/>
          </p:cNvPicPr>
          <p:nvPr/>
        </p:nvPicPr>
        <p:blipFill>
          <a:blip r:embed="rId8"/>
          <a:stretch>
            <a:fillRect/>
          </a:stretch>
        </p:blipFill>
        <p:spPr>
          <a:xfrm>
            <a:off x="2455384" y="1953102"/>
            <a:ext cx="4631884" cy="1099979"/>
          </a:xfrm>
          <a:prstGeom prst="rect">
            <a:avLst/>
          </a:prstGeom>
        </p:spPr>
      </p:pic>
      <p:sp>
        <p:nvSpPr>
          <p:cNvPr id="19" name="TextBox 18">
            <a:extLst>
              <a:ext uri="{FF2B5EF4-FFF2-40B4-BE49-F238E27FC236}">
                <a16:creationId xmlns:a16="http://schemas.microsoft.com/office/drawing/2014/main" id="{2EF0C10D-130B-AF09-5217-3E4157D11322}"/>
              </a:ext>
            </a:extLst>
          </p:cNvPr>
          <p:cNvSpPr txBox="1"/>
          <p:nvPr/>
        </p:nvSpPr>
        <p:spPr>
          <a:xfrm>
            <a:off x="5263231" y="4494713"/>
            <a:ext cx="2879283" cy="2126864"/>
          </a:xfrm>
          <a:prstGeom prst="rect">
            <a:avLst/>
          </a:prstGeom>
          <a:noFill/>
        </p:spPr>
        <p:txBody>
          <a:bodyPr wrap="square" rtlCol="0">
            <a:spAutoFit/>
          </a:bodyPr>
          <a:lstStyle/>
          <a:p>
            <a:r>
              <a:rPr lang="fr-BE" u="sng" dirty="0" err="1">
                <a:solidFill>
                  <a:srgbClr val="053062"/>
                </a:solidFill>
                <a:latin typeface="ProximaNova-Regular"/>
                <a:hlinkClick r:id="rId2">
                  <a:extLst>
                    <a:ext uri="{A12FA001-AC4F-418D-AE19-62706E023703}">
                      <ahyp:hlinkClr xmlns:ahyp="http://schemas.microsoft.com/office/drawing/2018/hyperlinkcolor" xmlns="" val="tx"/>
                    </a:ext>
                  </a:extLst>
                </a:hlinkClick>
              </a:rPr>
              <a:t>www.</a:t>
            </a:r>
            <a:r>
              <a:rPr lang="fr-BE" u="sng" dirty="0" err="1">
                <a:solidFill>
                  <a:srgbClr val="053062"/>
                </a:solidFill>
                <a:latin typeface="ProximaNova-Regular"/>
              </a:rPr>
              <a:t>almeelebanon.com</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almeelb</a:t>
            </a:r>
            <a:endParaRPr lang="fr-BE" dirty="0">
              <a:solidFill>
                <a:srgbClr val="053062"/>
              </a:solidFill>
              <a:latin typeface="ProximaNova-Regular"/>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p:txBody>
      </p:sp>
      <p:pic>
        <p:nvPicPr>
          <p:cNvPr id="20" name="Picture 2" descr="Risultati immagini per twitter icon">
            <a:extLst>
              <a:ext uri="{FF2B5EF4-FFF2-40B4-BE49-F238E27FC236}">
                <a16:creationId xmlns:a16="http://schemas.microsoft.com/office/drawing/2014/main" id="{E453FB08-5959-CD9C-F25F-0717B113F47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41274" y="5522911"/>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21" name="Immagine 1">
            <a:extLst>
              <a:ext uri="{FF2B5EF4-FFF2-40B4-BE49-F238E27FC236}">
                <a16:creationId xmlns:a16="http://schemas.microsoft.com/office/drawing/2014/main" id="{F1258584-CDEC-CB2A-D298-FC08CF0F027F}"/>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5041274" y="5088552"/>
            <a:ext cx="221957" cy="231224"/>
          </a:xfrm>
          <a:prstGeom prst="rect">
            <a:avLst/>
          </a:prstGeom>
          <a:solidFill>
            <a:srgbClr val="FFFFFF"/>
          </a:solidFill>
          <a:ln w="9525">
            <a:noFill/>
            <a:miter lim="800000"/>
            <a:headEnd/>
            <a:tailEnd/>
          </a:ln>
        </p:spPr>
      </p:pic>
      <p:pic>
        <p:nvPicPr>
          <p:cNvPr id="22" name="Picture 21">
            <a:extLst>
              <a:ext uri="{FF2B5EF4-FFF2-40B4-BE49-F238E27FC236}">
                <a16:creationId xmlns:a16="http://schemas.microsoft.com/office/drawing/2014/main" id="{FE85A2C9-B5B1-966F-B476-60D1439DDC2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4980357" y="4563025"/>
            <a:ext cx="332603" cy="322392"/>
          </a:xfrm>
          <a:prstGeom prst="rect">
            <a:avLst/>
          </a:prstGeom>
        </p:spPr>
      </p:pic>
      <p:pic>
        <p:nvPicPr>
          <p:cNvPr id="23" name="Picture 22">
            <a:extLst>
              <a:ext uri="{FF2B5EF4-FFF2-40B4-BE49-F238E27FC236}">
                <a16:creationId xmlns:a16="http://schemas.microsoft.com/office/drawing/2014/main" id="{A1B09EC2-6EE7-239A-264A-BF63C129C09C}"/>
              </a:ext>
            </a:extLst>
          </p:cNvPr>
          <p:cNvPicPr>
            <a:picLocks noChangeAspect="1"/>
          </p:cNvPicPr>
          <p:nvPr/>
        </p:nvPicPr>
        <p:blipFill>
          <a:blip r:embed="rId9"/>
          <a:stretch>
            <a:fillRect/>
          </a:stretch>
        </p:blipFill>
        <p:spPr>
          <a:xfrm>
            <a:off x="5058669" y="5903538"/>
            <a:ext cx="242182" cy="242182"/>
          </a:xfrm>
          <a:prstGeom prst="rect">
            <a:avLst/>
          </a:prstGeom>
        </p:spPr>
      </p:pic>
      <p:pic>
        <p:nvPicPr>
          <p:cNvPr id="24" name="Picture 23">
            <a:extLst>
              <a:ext uri="{FF2B5EF4-FFF2-40B4-BE49-F238E27FC236}">
                <a16:creationId xmlns:a16="http://schemas.microsoft.com/office/drawing/2014/main" id="{0E9BE449-1A15-49E7-F445-155A0D83364A}"/>
              </a:ext>
            </a:extLst>
          </p:cNvPr>
          <p:cNvPicPr>
            <a:picLocks noChangeAspect="1"/>
          </p:cNvPicPr>
          <p:nvPr/>
        </p:nvPicPr>
        <p:blipFill>
          <a:blip r:embed="rId10"/>
          <a:stretch>
            <a:fillRect/>
          </a:stretch>
        </p:blipFill>
        <p:spPr>
          <a:xfrm>
            <a:off x="5069678" y="6342011"/>
            <a:ext cx="220165" cy="220165"/>
          </a:xfrm>
          <a:prstGeom prst="rect">
            <a:avLst/>
          </a:prstGeom>
        </p:spPr>
      </p:pic>
    </p:spTree>
    <p:extLst>
      <p:ext uri="{BB962C8B-B14F-4D97-AF65-F5344CB8AC3E}">
        <p14:creationId xmlns:p14="http://schemas.microsoft.com/office/powerpoint/2010/main" val="45389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771D-C610-4AAA-8060-B70B036518D9}"/>
              </a:ext>
            </a:extLst>
          </p:cNvPr>
          <p:cNvSpPr>
            <a:spLocks noGrp="1"/>
          </p:cNvSpPr>
          <p:nvPr>
            <p:ph type="title"/>
          </p:nvPr>
        </p:nvSpPr>
        <p:spPr>
          <a:xfrm>
            <a:off x="457200" y="874701"/>
            <a:ext cx="8229600" cy="1143000"/>
          </a:xfrm>
        </p:spPr>
        <p:txBody>
          <a:bodyPr>
            <a:noAutofit/>
          </a:bodyPr>
          <a:lstStyle/>
          <a:p>
            <a:r>
              <a:rPr lang="fr-FR" sz="3500" dirty="0" smtClean="0">
                <a:solidFill>
                  <a:srgbClr val="053063"/>
                </a:solidFill>
                <a:latin typeface="Proxima Nova Extra Bold"/>
                <a:ea typeface="+mn-ea"/>
              </a:rPr>
              <a:t>Grandes</a:t>
            </a:r>
            <a:r>
              <a:rPr lang="en-GB" sz="3500" dirty="0" smtClean="0">
                <a:solidFill>
                  <a:srgbClr val="053063"/>
                </a:solidFill>
                <a:latin typeface="Proxima Nova Extra Bold"/>
                <a:ea typeface="+mn-ea"/>
              </a:rPr>
              <a:t> </a:t>
            </a:r>
            <a:r>
              <a:rPr lang="fr-FR" sz="3500" dirty="0" smtClean="0">
                <a:solidFill>
                  <a:srgbClr val="053063"/>
                </a:solidFill>
                <a:latin typeface="Proxima Nova Extra Bold"/>
                <a:ea typeface="+mn-ea"/>
              </a:rPr>
              <a:t>lignes</a:t>
            </a:r>
            <a:endParaRPr lang="fr-FR" sz="35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D887251B-6B8D-4C41-859F-99DEAB2D35D3}"/>
              </a:ext>
            </a:extLst>
          </p:cNvPr>
          <p:cNvSpPr>
            <a:spLocks noGrp="1"/>
          </p:cNvSpPr>
          <p:nvPr>
            <p:ph idx="1"/>
          </p:nvPr>
        </p:nvSpPr>
        <p:spPr>
          <a:xfrm>
            <a:off x="656526" y="2173437"/>
            <a:ext cx="8229600" cy="3863346"/>
          </a:xfrm>
        </p:spPr>
        <p:txBody>
          <a:bodyPr>
            <a:noAutofit/>
          </a:bodyPr>
          <a:lstStyle/>
          <a:p>
            <a:pPr algn="just"/>
            <a:r>
              <a:rPr lang="fr-FR" sz="2000" dirty="0" smtClean="0"/>
              <a:t>Ce qui est nouveau</a:t>
            </a:r>
          </a:p>
          <a:p>
            <a:pPr algn="just"/>
            <a:r>
              <a:rPr lang="fr-FR" sz="2000" dirty="0" smtClean="0"/>
              <a:t>Tendances </a:t>
            </a:r>
            <a:r>
              <a:rPr lang="fr-FR" sz="2000" dirty="0"/>
              <a:t>dans le bâtiment depuis </a:t>
            </a:r>
            <a:r>
              <a:rPr lang="fr-FR" sz="2000" dirty="0" smtClean="0"/>
              <a:t>2015</a:t>
            </a:r>
          </a:p>
          <a:p>
            <a:pPr algn="just"/>
            <a:r>
              <a:rPr lang="fr-FR" sz="2000" dirty="0" smtClean="0"/>
              <a:t>Suivi </a:t>
            </a:r>
            <a:r>
              <a:rPr lang="fr-FR" sz="2000" dirty="0"/>
              <a:t>de l'indice de </a:t>
            </a:r>
            <a:r>
              <a:rPr lang="fr-FR" sz="2000" dirty="0" smtClean="0"/>
              <a:t>décarbonations</a:t>
            </a:r>
          </a:p>
          <a:p>
            <a:pPr algn="just"/>
            <a:r>
              <a:rPr lang="fr-FR" sz="2000" dirty="0" smtClean="0"/>
              <a:t>Demande globale </a:t>
            </a:r>
            <a:r>
              <a:rPr lang="fr-FR" sz="2000" dirty="0"/>
              <a:t>récente </a:t>
            </a:r>
            <a:r>
              <a:rPr lang="fr-FR" sz="2000" dirty="0" smtClean="0"/>
              <a:t>d’énergie</a:t>
            </a:r>
          </a:p>
          <a:p>
            <a:pPr algn="just"/>
            <a:r>
              <a:rPr lang="fr-FR" sz="2000" dirty="0" smtClean="0"/>
              <a:t>Activités </a:t>
            </a:r>
            <a:r>
              <a:rPr lang="fr-FR" sz="2000" dirty="0"/>
              <a:t>récentes de construction </a:t>
            </a:r>
            <a:r>
              <a:rPr lang="fr-FR" sz="2000" dirty="0" smtClean="0"/>
              <a:t>verte</a:t>
            </a:r>
          </a:p>
          <a:p>
            <a:pPr algn="just"/>
            <a:r>
              <a:rPr lang="fr-FR" sz="2000" dirty="0" smtClean="0"/>
              <a:t>Politiques, </a:t>
            </a:r>
            <a:r>
              <a:rPr lang="fr-FR" sz="2000" dirty="0"/>
              <a:t>codes et </a:t>
            </a:r>
            <a:r>
              <a:rPr lang="fr-FR" sz="2000" dirty="0" smtClean="0"/>
              <a:t>certificats</a:t>
            </a:r>
          </a:p>
          <a:p>
            <a:pPr algn="just"/>
            <a:r>
              <a:rPr lang="fr-FR" sz="2000" dirty="0" smtClean="0"/>
              <a:t>Activités </a:t>
            </a:r>
            <a:r>
              <a:rPr lang="fr-FR" sz="2000" dirty="0"/>
              <a:t>d'évaluation des bâtiments écologiques dans la région </a:t>
            </a:r>
            <a:r>
              <a:rPr lang="fr-FR" sz="2000" dirty="0" smtClean="0"/>
              <a:t>sud-méditerranéenne</a:t>
            </a:r>
          </a:p>
          <a:p>
            <a:pPr algn="just"/>
            <a:r>
              <a:rPr lang="fr-FR" sz="2000" dirty="0" smtClean="0"/>
              <a:t>PEMS </a:t>
            </a:r>
            <a:r>
              <a:rPr lang="fr-FR" sz="2000" dirty="0"/>
              <a:t>et </a:t>
            </a:r>
            <a:r>
              <a:rPr lang="fr-FR" sz="2000" dirty="0" smtClean="0"/>
              <a:t>Labels</a:t>
            </a:r>
          </a:p>
          <a:p>
            <a:pPr algn="just"/>
            <a:r>
              <a:rPr lang="fr-FR" sz="2000" dirty="0" smtClean="0"/>
              <a:t>Certifications </a:t>
            </a:r>
            <a:r>
              <a:rPr lang="fr-FR" sz="2000" dirty="0"/>
              <a:t>et notation</a:t>
            </a:r>
            <a:endParaRPr lang="en-US" sz="2000" dirty="0" smtClean="0"/>
          </a:p>
          <a:p>
            <a:pPr algn="just"/>
            <a:endParaRPr lang="en-BE" sz="2000" dirty="0"/>
          </a:p>
        </p:txBody>
      </p:sp>
      <p:sp>
        <p:nvSpPr>
          <p:cNvPr id="6" name="Slide Number Placeholder 4">
            <a:extLst>
              <a:ext uri="{FF2B5EF4-FFF2-40B4-BE49-F238E27FC236}">
                <a16:creationId xmlns:a16="http://schemas.microsoft.com/office/drawing/2014/main" id="{2EB4B289-5AF4-09E8-282F-085D3D19706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Tree>
    <p:extLst>
      <p:ext uri="{BB962C8B-B14F-4D97-AF65-F5344CB8AC3E}">
        <p14:creationId xmlns:p14="http://schemas.microsoft.com/office/powerpoint/2010/main" val="285858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153CA21-7AE6-8AB4-79ED-3F188A305007}"/>
              </a:ext>
            </a:extLst>
          </p:cNvPr>
          <p:cNvSpPr/>
          <p:nvPr/>
        </p:nvSpPr>
        <p:spPr>
          <a:xfrm>
            <a:off x="0" y="2177893"/>
            <a:ext cx="9144000" cy="1209685"/>
          </a:xfrm>
          <a:prstGeom prst="rect">
            <a:avLst/>
          </a:prstGeom>
          <a:solidFill>
            <a:srgbClr val="189A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p:cNvSpPr>
            <a:spLocks noGrp="1"/>
          </p:cNvSpPr>
          <p:nvPr>
            <p:ph type="title"/>
          </p:nvPr>
        </p:nvSpPr>
        <p:spPr>
          <a:xfrm>
            <a:off x="345150" y="902095"/>
            <a:ext cx="8686800" cy="1143000"/>
          </a:xfrm>
        </p:spPr>
        <p:txBody>
          <a:bodyPr>
            <a:normAutofit/>
          </a:bodyPr>
          <a:lstStyle/>
          <a:p>
            <a:r>
              <a:rPr lang="en-US" sz="3200" dirty="0" smtClean="0">
                <a:solidFill>
                  <a:srgbClr val="053063"/>
                </a:solidFill>
                <a:latin typeface="Proxima Nova Extra Bold"/>
                <a:ea typeface="+mn-ea"/>
              </a:rPr>
              <a:t>Ce qui </a:t>
            </a:r>
            <a:r>
              <a:rPr lang="fr-FR" sz="3200" dirty="0" smtClean="0">
                <a:solidFill>
                  <a:srgbClr val="053063"/>
                </a:solidFill>
                <a:latin typeface="Proxima Nova Extra Bold"/>
                <a:ea typeface="+mn-ea"/>
              </a:rPr>
              <a:t>est</a:t>
            </a:r>
            <a:r>
              <a:rPr lang="en-US" sz="3200" dirty="0" smtClean="0">
                <a:solidFill>
                  <a:srgbClr val="053063"/>
                </a:solidFill>
                <a:latin typeface="Proxima Nova Extra Bold"/>
                <a:ea typeface="+mn-ea"/>
              </a:rPr>
              <a:t> nouveau</a:t>
            </a:r>
            <a:endParaRPr lang="en-US" sz="3200" dirty="0">
              <a:solidFill>
                <a:srgbClr val="053063"/>
              </a:solidFill>
              <a:latin typeface="Proxima Nova Extra Bold"/>
              <a:ea typeface="+mn-ea"/>
            </a:endParaRPr>
          </a:p>
        </p:txBody>
      </p:sp>
      <p:sp>
        <p:nvSpPr>
          <p:cNvPr id="3" name="Content Placeholder 2"/>
          <p:cNvSpPr>
            <a:spLocks noGrp="1"/>
          </p:cNvSpPr>
          <p:nvPr>
            <p:ph idx="1"/>
          </p:nvPr>
        </p:nvSpPr>
        <p:spPr>
          <a:xfrm>
            <a:off x="893543" y="2281558"/>
            <a:ext cx="7244861" cy="1270076"/>
          </a:xfrm>
        </p:spPr>
        <p:txBody>
          <a:bodyPr>
            <a:normAutofit/>
          </a:bodyPr>
          <a:lstStyle/>
          <a:p>
            <a:pPr marL="0" indent="0" algn="ctr">
              <a:buNone/>
            </a:pPr>
            <a:r>
              <a:rPr lang="fr-FR" sz="1800" b="1" dirty="0">
                <a:solidFill>
                  <a:schemeClr val="bg1"/>
                </a:solidFill>
                <a:latin typeface="ProximaNova-Regular"/>
              </a:rPr>
              <a:t>Faits saillants du rebond des émissions mondiales de bâtiments et de construction  </a:t>
            </a:r>
            <a:endParaRPr lang="fr-FR" sz="1800" b="1" dirty="0" smtClean="0">
              <a:solidFill>
                <a:schemeClr val="bg1"/>
              </a:solidFill>
              <a:latin typeface="ProximaNova-Regular"/>
            </a:endParaRPr>
          </a:p>
          <a:p>
            <a:pPr marL="0" indent="0" algn="ctr">
              <a:buNone/>
            </a:pPr>
            <a:r>
              <a:rPr lang="fr-FR" sz="1800" b="1" dirty="0" smtClean="0">
                <a:solidFill>
                  <a:schemeClr val="bg1"/>
                </a:solidFill>
                <a:latin typeface="ProximaNova-Regular"/>
              </a:rPr>
              <a:t>la </a:t>
            </a:r>
            <a:r>
              <a:rPr lang="fr-FR" sz="1800" b="1" dirty="0">
                <a:solidFill>
                  <a:schemeClr val="bg1"/>
                </a:solidFill>
                <a:latin typeface="ProximaNova-Regular"/>
              </a:rPr>
              <a:t>nécessité d’un changement structurel.</a:t>
            </a:r>
            <a:endParaRPr lang="en-US" sz="1800" dirty="0">
              <a:solidFill>
                <a:schemeClr val="bg1"/>
              </a:solidFill>
              <a:latin typeface="ProximaNova-Regular"/>
            </a:endParaRPr>
          </a:p>
        </p:txBody>
      </p:sp>
      <p:sp>
        <p:nvSpPr>
          <p:cNvPr id="4" name="Slide Number Placeholder 3"/>
          <p:cNvSpPr>
            <a:spLocks noGrp="1"/>
          </p:cNvSpPr>
          <p:nvPr>
            <p:ph type="sldNum" sz="quarter" idx="4294967295"/>
          </p:nvPr>
        </p:nvSpPr>
        <p:spPr>
          <a:xfrm>
            <a:off x="3505200" y="6356350"/>
            <a:ext cx="2133600" cy="365125"/>
          </a:xfrm>
        </p:spPr>
        <p:txBody>
          <a:bodyPr/>
          <a:lstStyle/>
          <a:p>
            <a:fld id="{4E6B386F-75EA-2347-AA44-8123F513AD26}" type="slidenum">
              <a:rPr lang="en-US" smtClean="0"/>
              <a:pPr/>
              <a:t>3</a:t>
            </a:fld>
            <a:endParaRPr lang="en-US" dirty="0"/>
          </a:p>
        </p:txBody>
      </p:sp>
      <p:sp>
        <p:nvSpPr>
          <p:cNvPr id="8" name="TextBox 7">
            <a:extLst>
              <a:ext uri="{FF2B5EF4-FFF2-40B4-BE49-F238E27FC236}">
                <a16:creationId xmlns:a16="http://schemas.microsoft.com/office/drawing/2014/main" id="{04AAC05C-791C-62C0-8FDC-899104B3CE45}"/>
              </a:ext>
            </a:extLst>
          </p:cNvPr>
          <p:cNvSpPr txBox="1"/>
          <p:nvPr/>
        </p:nvSpPr>
        <p:spPr>
          <a:xfrm>
            <a:off x="-1" y="3484866"/>
            <a:ext cx="9031951" cy="3139321"/>
          </a:xfrm>
          <a:prstGeom prst="rect">
            <a:avLst/>
          </a:prstGeom>
          <a:noFill/>
        </p:spPr>
        <p:txBody>
          <a:bodyPr wrap="square">
            <a:spAutoFit/>
          </a:bodyPr>
          <a:lstStyle/>
          <a:p>
            <a:pPr marL="342900" indent="-342900" algn="just">
              <a:buFont typeface="Arial" panose="020B0604020202020204" pitchFamily="34" charset="0"/>
              <a:buChar char="•"/>
            </a:pPr>
            <a:r>
              <a:rPr lang="fr-FR" dirty="0">
                <a:solidFill>
                  <a:schemeClr val="tx2"/>
                </a:solidFill>
                <a:latin typeface="ProximaNova-Regular"/>
                <a:cs typeface="Arial"/>
              </a:rPr>
              <a:t>En 2021, les activités de construction ont retrouvé leurs niveaux d’avant la pandémie dans la plupart des grandes économies. En conséquence, la demande énergétique des bâtiments a </a:t>
            </a:r>
            <a:r>
              <a:rPr lang="fr-FR" b="1" dirty="0">
                <a:solidFill>
                  <a:schemeClr val="tx2"/>
                </a:solidFill>
                <a:latin typeface="ProximaNova-Regular"/>
                <a:cs typeface="Arial"/>
              </a:rPr>
              <a:t>augmenté d’environ 4 % par rapport à 2020 – la plus forte augmentation des 10 dernières années</a:t>
            </a:r>
            <a:r>
              <a:rPr lang="fr-FR" b="1" dirty="0" smtClean="0">
                <a:solidFill>
                  <a:schemeClr val="tx2"/>
                </a:solidFill>
                <a:latin typeface="ProximaNova-Regular"/>
                <a:cs typeface="Arial"/>
              </a:rPr>
              <a:t>.</a:t>
            </a:r>
          </a:p>
          <a:p>
            <a:pPr marL="342900" indent="-342900" algn="just">
              <a:buFont typeface="Arial" panose="020B0604020202020204" pitchFamily="34" charset="0"/>
              <a:buChar char="•"/>
            </a:pPr>
            <a:r>
              <a:rPr lang="fr-FR" dirty="0" smtClean="0">
                <a:solidFill>
                  <a:schemeClr val="tx2"/>
                </a:solidFill>
                <a:latin typeface="ProximaNova-Regular"/>
                <a:cs typeface="Arial"/>
              </a:rPr>
              <a:t>Malgré </a:t>
            </a:r>
            <a:r>
              <a:rPr lang="fr-FR" dirty="0">
                <a:solidFill>
                  <a:schemeClr val="tx2"/>
                </a:solidFill>
                <a:latin typeface="ProximaNova-Regular"/>
                <a:cs typeface="Arial"/>
              </a:rPr>
              <a:t>certains progrès au niveau politique, l’absence de changement structurel met en évidence </a:t>
            </a:r>
            <a:r>
              <a:rPr lang="fr-FR" b="1" dirty="0">
                <a:solidFill>
                  <a:schemeClr val="tx2"/>
                </a:solidFill>
                <a:latin typeface="ProximaNova-Regular"/>
                <a:cs typeface="Arial"/>
              </a:rPr>
              <a:t>l’écart croissant entre les performances réelles du secteur et la voie de </a:t>
            </a:r>
            <a:r>
              <a:rPr lang="fr-FR" b="1" dirty="0" err="1" smtClean="0">
                <a:solidFill>
                  <a:schemeClr val="tx2"/>
                </a:solidFill>
                <a:latin typeface="ProximaNova-Regular"/>
                <a:cs typeface="Arial"/>
              </a:rPr>
              <a:t>décarbonation</a:t>
            </a:r>
            <a:r>
              <a:rPr lang="fr-FR" dirty="0" smtClean="0">
                <a:solidFill>
                  <a:schemeClr val="tx2"/>
                </a:solidFill>
                <a:latin typeface="ProximaNova-Regular"/>
                <a:cs typeface="Arial"/>
              </a:rPr>
              <a:t> </a:t>
            </a:r>
            <a:r>
              <a:rPr lang="fr-FR" dirty="0">
                <a:solidFill>
                  <a:schemeClr val="tx2"/>
                </a:solidFill>
                <a:latin typeface="ProximaNova-Regular"/>
                <a:cs typeface="Arial"/>
              </a:rPr>
              <a:t>nécessaire</a:t>
            </a:r>
            <a:r>
              <a:rPr lang="fr-FR" dirty="0" smtClean="0">
                <a:solidFill>
                  <a:schemeClr val="tx2"/>
                </a:solidFill>
                <a:latin typeface="ProximaNova-Regular"/>
                <a:cs typeface="Arial"/>
              </a:rPr>
              <a:t>.</a:t>
            </a:r>
          </a:p>
          <a:p>
            <a:pPr marL="342900" indent="-342900" algn="just">
              <a:buFont typeface="Arial" panose="020B0604020202020204" pitchFamily="34" charset="0"/>
              <a:buChar char="•"/>
            </a:pPr>
            <a:r>
              <a:rPr lang="fr-FR" b="1" dirty="0" smtClean="0">
                <a:solidFill>
                  <a:schemeClr val="tx2"/>
                </a:solidFill>
                <a:latin typeface="ProximaNova-Regular"/>
                <a:cs typeface="Arial"/>
              </a:rPr>
              <a:t>Les </a:t>
            </a:r>
            <a:r>
              <a:rPr lang="fr-FR" b="1" dirty="0">
                <a:solidFill>
                  <a:schemeClr val="tx2"/>
                </a:solidFill>
                <a:latin typeface="ProximaNova-Regular"/>
                <a:cs typeface="Arial"/>
              </a:rPr>
              <a:t>émissions de CO2 </a:t>
            </a:r>
            <a:r>
              <a:rPr lang="fr-FR" dirty="0" smtClean="0">
                <a:solidFill>
                  <a:schemeClr val="tx2"/>
                </a:solidFill>
                <a:latin typeface="ProximaNova-Regular"/>
                <a:cs typeface="Arial"/>
              </a:rPr>
              <a:t>du secteur des </a:t>
            </a:r>
            <a:r>
              <a:rPr lang="fr-FR" dirty="0">
                <a:solidFill>
                  <a:schemeClr val="tx2"/>
                </a:solidFill>
                <a:latin typeface="ProximaNova-Regular"/>
                <a:cs typeface="Arial"/>
              </a:rPr>
              <a:t>bâtiments ont atteint un niveau record d’environ 10 GtCO2, soit une augmentation d’environ </a:t>
            </a:r>
            <a:r>
              <a:rPr lang="fr-FR" b="1" dirty="0">
                <a:solidFill>
                  <a:schemeClr val="tx2"/>
                </a:solidFill>
                <a:latin typeface="ProximaNova-Regular"/>
                <a:cs typeface="Arial"/>
              </a:rPr>
              <a:t>5 % par rapport à 2020 et 2 % de plus que le précédent pic de 2019.</a:t>
            </a:r>
            <a:endParaRPr lang="en-US" b="1" dirty="0">
              <a:solidFill>
                <a:schemeClr val="tx2"/>
              </a:solidFill>
              <a:latin typeface="ProximaNova-Regular"/>
              <a:cs typeface="Arial"/>
            </a:endParaRPr>
          </a:p>
          <a:p>
            <a:pPr marL="342900" indent="-342900" algn="just">
              <a:buFont typeface="Arial" panose="020B0604020202020204" pitchFamily="34" charset="0"/>
              <a:buChar char="•"/>
            </a:pPr>
            <a:endParaRPr lang="en-US" dirty="0">
              <a:solidFill>
                <a:schemeClr val="tx2"/>
              </a:solidFill>
              <a:latin typeface="ProximaNova-Regular"/>
              <a:cs typeface="Arial"/>
            </a:endParaRPr>
          </a:p>
        </p:txBody>
      </p:sp>
      <p:sp>
        <p:nvSpPr>
          <p:cNvPr id="5" name="Slide Number Placeholder 4">
            <a:extLst>
              <a:ext uri="{FF2B5EF4-FFF2-40B4-BE49-F238E27FC236}">
                <a16:creationId xmlns:a16="http://schemas.microsoft.com/office/drawing/2014/main" id="{C6E9419C-6F3B-395B-661F-4B188753DDDA}"/>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Tree>
    <p:extLst>
      <p:ext uri="{BB962C8B-B14F-4D97-AF65-F5344CB8AC3E}">
        <p14:creationId xmlns:p14="http://schemas.microsoft.com/office/powerpoint/2010/main" val="5807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200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3000" fill="hold"/>
                                        <p:tgtEl>
                                          <p:spTgt spid="8"/>
                                        </p:tgtEl>
                                        <p:attrNameLst>
                                          <p:attrName>ppt_x</p:attrName>
                                        </p:attrNameLst>
                                      </p:cBhvr>
                                      <p:tavLst>
                                        <p:tav tm="0">
                                          <p:val>
                                            <p:strVal val="#ppt_x"/>
                                          </p:val>
                                        </p:tav>
                                        <p:tav tm="100000">
                                          <p:val>
                                            <p:strVal val="#ppt_x"/>
                                          </p:val>
                                        </p:tav>
                                      </p:tavLst>
                                    </p:anim>
                                    <p:anim calcmode="lin" valueType="num">
                                      <p:cBhvr additive="base">
                                        <p:cTn id="25"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fr-FR" dirty="0" smtClean="0">
                <a:solidFill>
                  <a:srgbClr val="053063"/>
                </a:solidFill>
                <a:latin typeface="Proxima Nova Extra Bold"/>
                <a:ea typeface="+mn-ea"/>
              </a:rPr>
              <a:t>FACTEURS GLOBEAUX </a:t>
            </a:r>
            <a:r>
              <a:rPr lang="fr-FR" dirty="0">
                <a:solidFill>
                  <a:srgbClr val="053063"/>
                </a:solidFill>
                <a:latin typeface="Proxima Nova Extra Bold"/>
                <a:ea typeface="+mn-ea"/>
              </a:rPr>
              <a:t>DES TENDANCES DANS LES BÂTIMENTS DEPUIS 2015</a:t>
            </a:r>
            <a:endParaRPr lang="en-BE" dirty="0">
              <a:solidFill>
                <a:srgbClr val="053063"/>
              </a:solidFill>
              <a:latin typeface="Proxima Nova Extra Bold"/>
              <a:ea typeface="+mn-ea"/>
            </a:endParaRPr>
          </a:p>
        </p:txBody>
      </p:sp>
      <p:sp>
        <p:nvSpPr>
          <p:cNvPr id="7" name="TextBox 6">
            <a:extLst>
              <a:ext uri="{FF2B5EF4-FFF2-40B4-BE49-F238E27FC236}">
                <a16:creationId xmlns:a16="http://schemas.microsoft.com/office/drawing/2014/main" id="{1A9A6BD2-A74C-DE7B-6006-6CCF2B9EF424}"/>
              </a:ext>
            </a:extLst>
          </p:cNvPr>
          <p:cNvSpPr txBox="1"/>
          <p:nvPr/>
        </p:nvSpPr>
        <p:spPr>
          <a:xfrm>
            <a:off x="58248" y="3943285"/>
            <a:ext cx="4299051" cy="1200329"/>
          </a:xfrm>
          <a:prstGeom prst="rect">
            <a:avLst/>
          </a:prstGeom>
          <a:noFill/>
        </p:spPr>
        <p:txBody>
          <a:bodyPr wrap="square">
            <a:spAutoFit/>
          </a:bodyPr>
          <a:lstStyle/>
          <a:p>
            <a:pPr marL="342900" indent="-342900" algn="just">
              <a:buFont typeface="Arial" panose="020B0604020202020204" pitchFamily="34" charset="0"/>
              <a:buChar char="•"/>
            </a:pPr>
            <a:r>
              <a:rPr lang="en-US" dirty="0">
                <a:solidFill>
                  <a:schemeClr val="bg1"/>
                </a:solidFill>
                <a:latin typeface="ProximaNova-Regular"/>
                <a:cs typeface="Arial"/>
              </a:rPr>
              <a:t>Cost Savings: Energy-efficient systems and equipment can save building owners and occupants money on utility bills over time.</a:t>
            </a:r>
          </a:p>
        </p:txBody>
      </p:sp>
      <p:sp>
        <p:nvSpPr>
          <p:cNvPr id="9" name="TextBox 8">
            <a:extLst>
              <a:ext uri="{FF2B5EF4-FFF2-40B4-BE49-F238E27FC236}">
                <a16:creationId xmlns:a16="http://schemas.microsoft.com/office/drawing/2014/main" id="{EBD08EDD-BE2F-C703-DACC-5F501F775425}"/>
              </a:ext>
            </a:extLst>
          </p:cNvPr>
          <p:cNvSpPr txBox="1"/>
          <p:nvPr/>
        </p:nvSpPr>
        <p:spPr>
          <a:xfrm>
            <a:off x="1134855" y="5051643"/>
            <a:ext cx="4299051" cy="215444"/>
          </a:xfrm>
          <a:prstGeom prst="rect">
            <a:avLst/>
          </a:prstGeom>
          <a:noFill/>
        </p:spPr>
        <p:txBody>
          <a:bodyPr wrap="square">
            <a:spAutoFit/>
          </a:bodyPr>
          <a:lstStyle/>
          <a:p>
            <a:pPr algn="just"/>
            <a:r>
              <a:rPr lang="en-US" sz="800" dirty="0">
                <a:latin typeface="ProximaNova-Regular"/>
                <a:cs typeface="Arial"/>
              </a:rPr>
              <a:t>Figure 1. Global green building  drivers key trends 2015 and 2021; Source: </a:t>
            </a:r>
            <a:r>
              <a:rPr lang="en-US" sz="800" dirty="0" err="1">
                <a:latin typeface="ProximaNova-Regular"/>
                <a:cs typeface="Arial"/>
              </a:rPr>
              <a:t>GlobalABC</a:t>
            </a:r>
            <a:r>
              <a:rPr lang="en-US" sz="800" dirty="0">
                <a:latin typeface="ProximaNova-Regular"/>
                <a:cs typeface="Arial"/>
              </a:rPr>
              <a:t>-GRS 2022 </a:t>
            </a:r>
          </a:p>
        </p:txBody>
      </p:sp>
      <p:grpSp>
        <p:nvGrpSpPr>
          <p:cNvPr id="14" name="Group 4">
            <a:extLst>
              <a:ext uri="{FF2B5EF4-FFF2-40B4-BE49-F238E27FC236}">
                <a16:creationId xmlns:a16="http://schemas.microsoft.com/office/drawing/2014/main" id="{B4A59184-F96E-741E-554F-0BAF202616C0}"/>
              </a:ext>
            </a:extLst>
          </p:cNvPr>
          <p:cNvGrpSpPr>
            <a:grpSpLocks noChangeAspect="1"/>
          </p:cNvGrpSpPr>
          <p:nvPr/>
        </p:nvGrpSpPr>
        <p:grpSpPr bwMode="auto">
          <a:xfrm>
            <a:off x="497681" y="2038831"/>
            <a:ext cx="8148638" cy="2957513"/>
            <a:chOff x="288" y="1455"/>
            <a:chExt cx="5133" cy="1882"/>
          </a:xfrm>
        </p:grpSpPr>
        <p:sp>
          <p:nvSpPr>
            <p:cNvPr id="15" name="AutoShape 3">
              <a:extLst>
                <a:ext uri="{FF2B5EF4-FFF2-40B4-BE49-F238E27FC236}">
                  <a16:creationId xmlns:a16="http://schemas.microsoft.com/office/drawing/2014/main" id="{F660C79E-883B-11BF-1757-76D4A57800FF}"/>
                </a:ext>
              </a:extLst>
            </p:cNvPr>
            <p:cNvSpPr>
              <a:spLocks noChangeAspect="1" noChangeArrowheads="1" noTextEdit="1"/>
            </p:cNvSpPr>
            <p:nvPr/>
          </p:nvSpPr>
          <p:spPr bwMode="auto">
            <a:xfrm>
              <a:off x="327" y="1631"/>
              <a:ext cx="5094" cy="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a:extLst>
                <a:ext uri="{FF2B5EF4-FFF2-40B4-BE49-F238E27FC236}">
                  <a16:creationId xmlns:a16="http://schemas.microsoft.com/office/drawing/2014/main" id="{479577D1-03DA-2BE4-F786-9F1F86FA2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455"/>
              <a:ext cx="5098" cy="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D2F0CAAA-A11C-E36E-9392-2683D2FC096C}"/>
              </a:ext>
            </a:extLst>
          </p:cNvPr>
          <p:cNvSpPr txBox="1"/>
          <p:nvPr/>
        </p:nvSpPr>
        <p:spPr>
          <a:xfrm>
            <a:off x="457199" y="5365720"/>
            <a:ext cx="8589523" cy="1200329"/>
          </a:xfrm>
          <a:prstGeom prst="rect">
            <a:avLst/>
          </a:prstGeom>
          <a:noFill/>
        </p:spPr>
        <p:txBody>
          <a:bodyPr wrap="square">
            <a:spAutoFit/>
          </a:bodyPr>
          <a:lstStyle/>
          <a:p>
            <a:pPr algn="just"/>
            <a:r>
              <a:rPr lang="fr-FR" dirty="0">
                <a:solidFill>
                  <a:schemeClr val="tx2"/>
                </a:solidFill>
                <a:latin typeface="ProximaNova-Regular"/>
                <a:cs typeface="Arial"/>
              </a:rPr>
              <a:t>Certains progrès ont été réalisés au niveau politique et avec une augmentation des investissements, mais des efforts plus importants doivent être déployés pour réduire les émissions globales et améliorer la performance énergétique des bâtiments, parallèlement à la tendance continue à augmenter la surface </a:t>
            </a:r>
            <a:r>
              <a:rPr lang="fr-FR" dirty="0" smtClean="0">
                <a:solidFill>
                  <a:schemeClr val="tx2"/>
                </a:solidFill>
                <a:latin typeface="ProximaNova-Regular"/>
                <a:cs typeface="Arial"/>
              </a:rPr>
              <a:t>habitable*.</a:t>
            </a:r>
            <a:endParaRPr lang="en-US" dirty="0">
              <a:solidFill>
                <a:schemeClr val="tx2"/>
              </a:solidFill>
              <a:latin typeface="ProximaNova-Regular"/>
              <a:cs typeface="Arial"/>
            </a:endParaRPr>
          </a:p>
        </p:txBody>
      </p:sp>
      <p:sp>
        <p:nvSpPr>
          <p:cNvPr id="3" name="Slide Number Placeholder 4">
            <a:extLst>
              <a:ext uri="{FF2B5EF4-FFF2-40B4-BE49-F238E27FC236}">
                <a16:creationId xmlns:a16="http://schemas.microsoft.com/office/drawing/2014/main" id="{799CD17A-B7F8-B6E5-AAAB-E37068C580D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
        <p:nvSpPr>
          <p:cNvPr id="5" name="TextBox 4">
            <a:extLst>
              <a:ext uri="{FF2B5EF4-FFF2-40B4-BE49-F238E27FC236}">
                <a16:creationId xmlns:a16="http://schemas.microsoft.com/office/drawing/2014/main" id="{7AC5D9A6-2864-1138-2480-F29DF8CFC12A}"/>
              </a:ext>
            </a:extLst>
          </p:cNvPr>
          <p:cNvSpPr txBox="1"/>
          <p:nvPr/>
        </p:nvSpPr>
        <p:spPr>
          <a:xfrm>
            <a:off x="194302" y="6531466"/>
            <a:ext cx="4577024" cy="307777"/>
          </a:xfrm>
          <a:prstGeom prst="rect">
            <a:avLst/>
          </a:prstGeom>
          <a:noFill/>
        </p:spPr>
        <p:txBody>
          <a:bodyPr wrap="square">
            <a:spAutoFit/>
          </a:bodyPr>
          <a:lstStyle/>
          <a:p>
            <a:r>
              <a:rPr lang="en-US" sz="1400" dirty="0">
                <a:solidFill>
                  <a:schemeClr val="tx2"/>
                </a:solidFill>
                <a:latin typeface="ProximaNova-Regular"/>
                <a:cs typeface="Arial"/>
              </a:rPr>
              <a:t>* </a:t>
            </a:r>
            <a:r>
              <a:rPr lang="en-US" sz="1400" dirty="0" err="1">
                <a:solidFill>
                  <a:schemeClr val="tx2"/>
                </a:solidFill>
                <a:latin typeface="ProximaNova-Regular"/>
                <a:cs typeface="Arial"/>
              </a:rPr>
              <a:t>GlobalABC</a:t>
            </a:r>
            <a:r>
              <a:rPr lang="en-US" sz="1400" dirty="0">
                <a:solidFill>
                  <a:schemeClr val="tx2"/>
                </a:solidFill>
                <a:latin typeface="ProximaNova-Regular"/>
                <a:cs typeface="Arial"/>
              </a:rPr>
              <a:t>-GRS 2022</a:t>
            </a:r>
          </a:p>
        </p:txBody>
      </p:sp>
    </p:spTree>
    <p:extLst>
      <p:ext uri="{BB962C8B-B14F-4D97-AF65-F5344CB8AC3E}">
        <p14:creationId xmlns:p14="http://schemas.microsoft.com/office/powerpoint/2010/main" val="39130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764221"/>
            <a:ext cx="8229600" cy="1143000"/>
          </a:xfrm>
        </p:spPr>
        <p:txBody>
          <a:bodyPr>
            <a:noAutofit/>
          </a:bodyPr>
          <a:lstStyle/>
          <a:p>
            <a:r>
              <a:rPr lang="fr-FR" dirty="0">
                <a:solidFill>
                  <a:srgbClr val="053063"/>
                </a:solidFill>
                <a:latin typeface="Proxima Nova Extra Bold"/>
                <a:ea typeface="+mn-ea"/>
              </a:rPr>
              <a:t>SUIVI DE L'INDICE DE </a:t>
            </a:r>
            <a:r>
              <a:rPr lang="fr-FR" dirty="0" smtClean="0">
                <a:solidFill>
                  <a:srgbClr val="053063"/>
                </a:solidFill>
                <a:latin typeface="Proxima Nova Extra Bold"/>
                <a:ea typeface="+mn-ea"/>
              </a:rPr>
              <a:t>DÉCARBONATION</a:t>
            </a:r>
            <a:endParaRPr lang="en-BE" dirty="0">
              <a:solidFill>
                <a:srgbClr val="053063"/>
              </a:solidFill>
              <a:latin typeface="Proxima Nova Extra Bold"/>
              <a:ea typeface="+mn-ea"/>
            </a:endParaRPr>
          </a:p>
        </p:txBody>
      </p:sp>
      <p:sp>
        <p:nvSpPr>
          <p:cNvPr id="7" name="TextBox 6">
            <a:extLst>
              <a:ext uri="{FF2B5EF4-FFF2-40B4-BE49-F238E27FC236}">
                <a16:creationId xmlns:a16="http://schemas.microsoft.com/office/drawing/2014/main" id="{1A9A6BD2-A74C-DE7B-6006-6CCF2B9EF424}"/>
              </a:ext>
            </a:extLst>
          </p:cNvPr>
          <p:cNvSpPr txBox="1"/>
          <p:nvPr/>
        </p:nvSpPr>
        <p:spPr>
          <a:xfrm>
            <a:off x="58248" y="3943285"/>
            <a:ext cx="4299051" cy="1200329"/>
          </a:xfrm>
          <a:prstGeom prst="rect">
            <a:avLst/>
          </a:prstGeom>
          <a:noFill/>
        </p:spPr>
        <p:txBody>
          <a:bodyPr wrap="square">
            <a:spAutoFit/>
          </a:bodyPr>
          <a:lstStyle/>
          <a:p>
            <a:pPr marL="342900" indent="-342900" algn="just">
              <a:buFont typeface="Arial" panose="020B0604020202020204" pitchFamily="34" charset="0"/>
              <a:buChar char="•"/>
            </a:pPr>
            <a:r>
              <a:rPr lang="en-US" dirty="0">
                <a:solidFill>
                  <a:schemeClr val="bg1"/>
                </a:solidFill>
                <a:latin typeface="ProximaNova-Regular"/>
                <a:cs typeface="Arial"/>
              </a:rPr>
              <a:t>Cost Savings: Energy-efficient systems and equipment can save building owners and occupants money on utility bills over time.</a:t>
            </a:r>
          </a:p>
        </p:txBody>
      </p:sp>
      <p:sp>
        <p:nvSpPr>
          <p:cNvPr id="9" name="TextBox 8">
            <a:extLst>
              <a:ext uri="{FF2B5EF4-FFF2-40B4-BE49-F238E27FC236}">
                <a16:creationId xmlns:a16="http://schemas.microsoft.com/office/drawing/2014/main" id="{EBD08EDD-BE2F-C703-DACC-5F501F775425}"/>
              </a:ext>
            </a:extLst>
          </p:cNvPr>
          <p:cNvSpPr txBox="1"/>
          <p:nvPr/>
        </p:nvSpPr>
        <p:spPr>
          <a:xfrm>
            <a:off x="4038332" y="4509615"/>
            <a:ext cx="4916929" cy="461665"/>
          </a:xfrm>
          <a:prstGeom prst="rect">
            <a:avLst/>
          </a:prstGeom>
          <a:noFill/>
        </p:spPr>
        <p:txBody>
          <a:bodyPr wrap="square">
            <a:spAutoFit/>
          </a:bodyPr>
          <a:lstStyle/>
          <a:p>
            <a:pPr algn="just"/>
            <a:r>
              <a:rPr lang="en-US" sz="800" dirty="0">
                <a:latin typeface="ProximaNova-Regular"/>
                <a:cs typeface="Arial"/>
              </a:rPr>
              <a:t>Figure 2. Direct reference path to a zero-carbon building stock target in 2050 (left); zoom into the period between 2015 and 2021, comparing the observed Global Buildings Climate Tracker to the reference path (right), SOURCE: Buildings Performance Institute Europe 2022.</a:t>
            </a:r>
          </a:p>
        </p:txBody>
      </p:sp>
      <p:grpSp>
        <p:nvGrpSpPr>
          <p:cNvPr id="6" name="Group 4">
            <a:extLst>
              <a:ext uri="{FF2B5EF4-FFF2-40B4-BE49-F238E27FC236}">
                <a16:creationId xmlns:a16="http://schemas.microsoft.com/office/drawing/2014/main" id="{739EFDA0-D55B-D0E6-6C9C-EE8074A6849D}"/>
              </a:ext>
            </a:extLst>
          </p:cNvPr>
          <p:cNvGrpSpPr>
            <a:grpSpLocks noChangeAspect="1"/>
          </p:cNvGrpSpPr>
          <p:nvPr/>
        </p:nvGrpSpPr>
        <p:grpSpPr bwMode="auto">
          <a:xfrm>
            <a:off x="4087720" y="1670196"/>
            <a:ext cx="4818155" cy="2741415"/>
            <a:chOff x="2348" y="1150"/>
            <a:chExt cx="3262" cy="1856"/>
          </a:xfrm>
        </p:grpSpPr>
        <p:sp>
          <p:nvSpPr>
            <p:cNvPr id="8" name="AutoShape 3">
              <a:extLst>
                <a:ext uri="{FF2B5EF4-FFF2-40B4-BE49-F238E27FC236}">
                  <a16:creationId xmlns:a16="http://schemas.microsoft.com/office/drawing/2014/main" id="{D9B4C751-6C1E-7A05-399E-62961B2DFCD6}"/>
                </a:ext>
              </a:extLst>
            </p:cNvPr>
            <p:cNvSpPr>
              <a:spLocks noChangeAspect="1" noChangeArrowheads="1" noTextEdit="1"/>
            </p:cNvSpPr>
            <p:nvPr/>
          </p:nvSpPr>
          <p:spPr bwMode="auto">
            <a:xfrm>
              <a:off x="2348" y="1150"/>
              <a:ext cx="3262" cy="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535A4D39-0C10-66A2-69D6-2BD82F4C4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 y="1150"/>
              <a:ext cx="3266" cy="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a:extLst>
              <a:ext uri="{FF2B5EF4-FFF2-40B4-BE49-F238E27FC236}">
                <a16:creationId xmlns:a16="http://schemas.microsoft.com/office/drawing/2014/main" id="{E9E757C7-9C7C-8188-691B-BB8F3FC74379}"/>
              </a:ext>
            </a:extLst>
          </p:cNvPr>
          <p:cNvSpPr txBox="1"/>
          <p:nvPr/>
        </p:nvSpPr>
        <p:spPr>
          <a:xfrm>
            <a:off x="238124" y="1714386"/>
            <a:ext cx="3700829" cy="3539430"/>
          </a:xfrm>
          <a:prstGeom prst="rect">
            <a:avLst/>
          </a:prstGeom>
          <a:noFill/>
        </p:spPr>
        <p:txBody>
          <a:bodyPr wrap="square">
            <a:spAutoFit/>
          </a:bodyPr>
          <a:lstStyle/>
          <a:p>
            <a:pPr algn="just"/>
            <a:r>
              <a:rPr lang="fr-FR" sz="1600" dirty="0">
                <a:solidFill>
                  <a:schemeClr val="tx2"/>
                </a:solidFill>
                <a:latin typeface="ProximaNova-Regular"/>
                <a:cs typeface="Arial"/>
              </a:rPr>
              <a:t>Les bâtiments et l’industrie de la construction offrent un potentiel d’atténuation </a:t>
            </a:r>
            <a:r>
              <a:rPr lang="fr-FR" sz="1600" dirty="0" smtClean="0">
                <a:solidFill>
                  <a:schemeClr val="tx2"/>
                </a:solidFill>
                <a:latin typeface="ProximaNova-Regular"/>
                <a:cs typeface="Arial"/>
              </a:rPr>
              <a:t>global </a:t>
            </a:r>
            <a:r>
              <a:rPr lang="fr-FR" sz="1600" dirty="0">
                <a:solidFill>
                  <a:schemeClr val="tx2"/>
                </a:solidFill>
                <a:latin typeface="ProximaNova-Regular"/>
                <a:cs typeface="Arial"/>
              </a:rPr>
              <a:t>important pour parvenir à l’Accord de Paris. Les opportunités incluent l’amélioration de l’efficacité et de l’utilisation des bâtiments existants, de nouveaux bâtiments hautes performances, des appareils et équipements d’éclairage efficaces dans les bâtiments, l’intégration des énergies renouvelables dans les bâtiments et la </a:t>
            </a:r>
            <a:r>
              <a:rPr lang="fr-FR" sz="1600" dirty="0" err="1" smtClean="0">
                <a:solidFill>
                  <a:schemeClr val="tx2"/>
                </a:solidFill>
                <a:latin typeface="ProximaNova-Regular"/>
                <a:cs typeface="Arial"/>
              </a:rPr>
              <a:t>décarbonation</a:t>
            </a:r>
            <a:r>
              <a:rPr lang="fr-FR" sz="1600" dirty="0" smtClean="0">
                <a:solidFill>
                  <a:schemeClr val="tx2"/>
                </a:solidFill>
                <a:latin typeface="ProximaNova-Regular"/>
                <a:cs typeface="Arial"/>
              </a:rPr>
              <a:t> </a:t>
            </a:r>
            <a:r>
              <a:rPr lang="fr-FR" sz="1600" dirty="0">
                <a:solidFill>
                  <a:schemeClr val="tx2"/>
                </a:solidFill>
                <a:latin typeface="ProximaNova-Regular"/>
                <a:cs typeface="Arial"/>
              </a:rPr>
              <a:t>de la production de matériaux de construction*.</a:t>
            </a:r>
            <a:endParaRPr lang="en-US" sz="1600" dirty="0">
              <a:solidFill>
                <a:schemeClr val="tx2"/>
              </a:solidFill>
              <a:latin typeface="ProximaNova-Regular"/>
              <a:cs typeface="Arial"/>
            </a:endParaRPr>
          </a:p>
        </p:txBody>
      </p:sp>
      <p:sp>
        <p:nvSpPr>
          <p:cNvPr id="14" name="TextBox 13">
            <a:extLst>
              <a:ext uri="{FF2B5EF4-FFF2-40B4-BE49-F238E27FC236}">
                <a16:creationId xmlns:a16="http://schemas.microsoft.com/office/drawing/2014/main" id="{64581089-6D33-68D9-9775-5D47D18AFA6B}"/>
              </a:ext>
            </a:extLst>
          </p:cNvPr>
          <p:cNvSpPr txBox="1"/>
          <p:nvPr/>
        </p:nvSpPr>
        <p:spPr>
          <a:xfrm>
            <a:off x="238124" y="5128433"/>
            <a:ext cx="8673659" cy="830997"/>
          </a:xfrm>
          <a:prstGeom prst="rect">
            <a:avLst/>
          </a:prstGeom>
          <a:noFill/>
        </p:spPr>
        <p:txBody>
          <a:bodyPr wrap="square">
            <a:spAutoFit/>
          </a:bodyPr>
          <a:lstStyle/>
          <a:p>
            <a:pPr algn="just"/>
            <a:r>
              <a:rPr lang="fr-FR" sz="1600" b="1" dirty="0">
                <a:solidFill>
                  <a:schemeClr val="tx2"/>
                </a:solidFill>
                <a:latin typeface="ProximaNova-Regular"/>
                <a:cs typeface="Arial"/>
              </a:rPr>
              <a:t>En 2021, le niveau de </a:t>
            </a:r>
            <a:r>
              <a:rPr lang="fr-FR" sz="1600" b="1" dirty="0" err="1" smtClean="0">
                <a:solidFill>
                  <a:schemeClr val="tx2"/>
                </a:solidFill>
                <a:latin typeface="ProximaNova-Regular"/>
                <a:cs typeface="Arial"/>
              </a:rPr>
              <a:t>décarbonation</a:t>
            </a:r>
            <a:r>
              <a:rPr lang="fr-FR" sz="1600" b="1" dirty="0" smtClean="0">
                <a:solidFill>
                  <a:schemeClr val="tx2"/>
                </a:solidFill>
                <a:latin typeface="ProximaNova-Regular"/>
                <a:cs typeface="Arial"/>
              </a:rPr>
              <a:t> </a:t>
            </a:r>
            <a:r>
              <a:rPr lang="fr-FR" sz="1600" b="1" dirty="0">
                <a:solidFill>
                  <a:schemeClr val="tx2"/>
                </a:solidFill>
                <a:latin typeface="ProximaNova-Regular"/>
                <a:cs typeface="Arial"/>
              </a:rPr>
              <a:t>a diminué à 8,1 points, contre </a:t>
            </a:r>
            <a:r>
              <a:rPr lang="fr-FR" sz="1600" b="1" dirty="0" smtClean="0">
                <a:solidFill>
                  <a:schemeClr val="tx2"/>
                </a:solidFill>
                <a:latin typeface="ProximaNova-Regular"/>
                <a:cs typeface="Arial"/>
              </a:rPr>
              <a:t>11,3 </a:t>
            </a:r>
            <a:r>
              <a:rPr lang="fr-FR" sz="1600" b="1" dirty="0">
                <a:solidFill>
                  <a:schemeClr val="tx2"/>
                </a:solidFill>
                <a:latin typeface="ProximaNova-Regular"/>
                <a:cs typeface="Arial"/>
              </a:rPr>
              <a:t>en 2020</a:t>
            </a:r>
            <a:r>
              <a:rPr lang="fr-FR" sz="1600" dirty="0">
                <a:solidFill>
                  <a:schemeClr val="tx2"/>
                </a:solidFill>
                <a:latin typeface="ProximaNova-Regular"/>
                <a:cs typeface="Arial"/>
              </a:rPr>
              <a:t>. Le </a:t>
            </a:r>
            <a:r>
              <a:rPr lang="fr-FR" sz="1600" dirty="0" err="1">
                <a:solidFill>
                  <a:schemeClr val="tx2"/>
                </a:solidFill>
                <a:latin typeface="ProximaNova-Regular"/>
                <a:cs typeface="Arial"/>
              </a:rPr>
              <a:t>tracker</a:t>
            </a:r>
            <a:r>
              <a:rPr lang="fr-FR" sz="1600" dirty="0">
                <a:solidFill>
                  <a:schemeClr val="tx2"/>
                </a:solidFill>
                <a:latin typeface="ProximaNova-Regular"/>
                <a:cs typeface="Arial"/>
              </a:rPr>
              <a:t> montre que depuis la pandémie, les activités de </a:t>
            </a:r>
            <a:r>
              <a:rPr lang="fr-FR" sz="1600" dirty="0" smtClean="0">
                <a:solidFill>
                  <a:schemeClr val="tx2"/>
                </a:solidFill>
                <a:latin typeface="ProximaNova-Regular"/>
                <a:cs typeface="Arial"/>
              </a:rPr>
              <a:t>décarbonations </a:t>
            </a:r>
            <a:r>
              <a:rPr lang="fr-FR" sz="1600" dirty="0">
                <a:solidFill>
                  <a:schemeClr val="tx2"/>
                </a:solidFill>
                <a:latin typeface="ProximaNova-Regular"/>
                <a:cs typeface="Arial"/>
              </a:rPr>
              <a:t>des bâtiments ont retrouvé leur vitesse de changement antérieure**.</a:t>
            </a:r>
            <a:endParaRPr lang="en-US" sz="1600" dirty="0">
              <a:solidFill>
                <a:schemeClr val="tx2"/>
              </a:solidFill>
              <a:latin typeface="ProximaNova-Regular"/>
              <a:cs typeface="Arial"/>
            </a:endParaRPr>
          </a:p>
        </p:txBody>
      </p:sp>
      <p:sp>
        <p:nvSpPr>
          <p:cNvPr id="3" name="Slide Number Placeholder 4">
            <a:extLst>
              <a:ext uri="{FF2B5EF4-FFF2-40B4-BE49-F238E27FC236}">
                <a16:creationId xmlns:a16="http://schemas.microsoft.com/office/drawing/2014/main" id="{FBDC7D7F-A7FF-4E9C-A9FD-4FDD0D36DD5A}"/>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
        <p:nvSpPr>
          <p:cNvPr id="4" name="TextBox 3">
            <a:extLst>
              <a:ext uri="{FF2B5EF4-FFF2-40B4-BE49-F238E27FC236}">
                <a16:creationId xmlns:a16="http://schemas.microsoft.com/office/drawing/2014/main" id="{621A1D91-F951-3642-A004-79F3A2DEC7AE}"/>
              </a:ext>
            </a:extLst>
          </p:cNvPr>
          <p:cNvSpPr txBox="1"/>
          <p:nvPr/>
        </p:nvSpPr>
        <p:spPr>
          <a:xfrm>
            <a:off x="1" y="6092783"/>
            <a:ext cx="9143999" cy="861774"/>
          </a:xfrm>
          <a:prstGeom prst="rect">
            <a:avLst/>
          </a:prstGeom>
          <a:noFill/>
        </p:spPr>
        <p:txBody>
          <a:bodyPr wrap="square">
            <a:spAutoFit/>
          </a:bodyPr>
          <a:lstStyle/>
          <a:p>
            <a:pPr algn="just"/>
            <a:r>
              <a:rPr lang="en-US" sz="1000" dirty="0">
                <a:solidFill>
                  <a:schemeClr val="tx2"/>
                </a:solidFill>
                <a:latin typeface="ProximaNova-Regular"/>
                <a:cs typeface="Arial"/>
              </a:rPr>
              <a:t>*Buildings Performance Institute Europe (2020). A Methodology for Tracking </a:t>
            </a:r>
            <a:r>
              <a:rPr lang="en-US" sz="1000" dirty="0" err="1">
                <a:solidFill>
                  <a:schemeClr val="tx2"/>
                </a:solidFill>
                <a:latin typeface="ProximaNova-Regular"/>
                <a:cs typeface="Arial"/>
              </a:rPr>
              <a:t>Decarbonisation</a:t>
            </a:r>
            <a:r>
              <a:rPr lang="en-US" sz="1000" dirty="0">
                <a:solidFill>
                  <a:schemeClr val="tx2"/>
                </a:solidFill>
                <a:latin typeface="ProximaNova-Regular"/>
                <a:cs typeface="Arial"/>
              </a:rPr>
              <a:t> Action and Impact of the Buildings and Construction Sector Globally. Brussels. https:// </a:t>
            </a:r>
            <a:r>
              <a:rPr lang="en-US" sz="1000" dirty="0">
                <a:solidFill>
                  <a:schemeClr val="tx2"/>
                </a:solidFill>
                <a:latin typeface="ProximaNova-Regular"/>
                <a:cs typeface="Arial"/>
                <a:hlinkClick r:id="rId4"/>
              </a:rPr>
              <a:t>www.bpie.eu/wp-content/uploads/2020/12/GABT-methodology- paper-final.pdf</a:t>
            </a:r>
            <a:r>
              <a:rPr lang="en-US" sz="1000" dirty="0">
                <a:solidFill>
                  <a:schemeClr val="tx2"/>
                </a:solidFill>
                <a:latin typeface="ProximaNova-Regular"/>
                <a:cs typeface="Arial"/>
              </a:rPr>
              <a:t>.</a:t>
            </a:r>
          </a:p>
          <a:p>
            <a:pPr algn="just"/>
            <a:r>
              <a:rPr lang="en-US" sz="1000" dirty="0"/>
              <a:t>**</a:t>
            </a:r>
            <a:r>
              <a:rPr lang="en-US" sz="1000" dirty="0">
                <a:solidFill>
                  <a:schemeClr val="tx2"/>
                </a:solidFill>
                <a:latin typeface="ProximaNova-Regular"/>
                <a:cs typeface="Arial"/>
              </a:rPr>
              <a:t>Building Performance Institute Europe (2022). </a:t>
            </a:r>
            <a:r>
              <a:rPr lang="en-US" sz="1000" dirty="0" err="1">
                <a:solidFill>
                  <a:schemeClr val="tx2"/>
                </a:solidFill>
                <a:latin typeface="ProximaNova-Regular"/>
                <a:cs typeface="Arial"/>
              </a:rPr>
              <a:t>REPowerEU</a:t>
            </a:r>
            <a:r>
              <a:rPr lang="en-US" sz="1000" dirty="0">
                <a:solidFill>
                  <a:schemeClr val="tx2"/>
                </a:solidFill>
                <a:latin typeface="ProximaNova-Regular"/>
                <a:cs typeface="Arial"/>
              </a:rPr>
              <a:t> Energy Savings Plan: time to switch to action. Brussels: Building Performance Institute Europe. Available at: </a:t>
            </a:r>
            <a:r>
              <a:rPr lang="en-US" sz="1000" dirty="0">
                <a:hlinkClick r:id="rId5"/>
              </a:rPr>
              <a:t>https://www.bpie.eu/publication/repowereu-energy-savingplan- time-to-switch-to-action/</a:t>
            </a:r>
            <a:r>
              <a:rPr lang="en-US" sz="1000" dirty="0"/>
              <a:t>.</a:t>
            </a:r>
            <a:endParaRPr lang="en-US" sz="1000" dirty="0">
              <a:solidFill>
                <a:schemeClr val="tx2"/>
              </a:solidFill>
              <a:latin typeface="ProximaNova-Regular"/>
              <a:cs typeface="Arial"/>
            </a:endParaRPr>
          </a:p>
          <a:p>
            <a:pPr algn="just"/>
            <a:endParaRPr lang="en-US" sz="1000" dirty="0">
              <a:solidFill>
                <a:schemeClr val="tx2"/>
              </a:solidFill>
              <a:latin typeface="ProximaNova-Regular"/>
              <a:cs typeface="Arial"/>
            </a:endParaRPr>
          </a:p>
        </p:txBody>
      </p:sp>
    </p:spTree>
    <p:extLst>
      <p:ext uri="{BB962C8B-B14F-4D97-AF65-F5344CB8AC3E}">
        <p14:creationId xmlns:p14="http://schemas.microsoft.com/office/powerpoint/2010/main" val="20043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58248" y="507622"/>
            <a:ext cx="9085752" cy="1143000"/>
          </a:xfrm>
        </p:spPr>
        <p:txBody>
          <a:bodyPr>
            <a:noAutofit/>
          </a:bodyPr>
          <a:lstStyle/>
          <a:p>
            <a:r>
              <a:rPr lang="fr-FR" sz="2400" dirty="0">
                <a:solidFill>
                  <a:srgbClr val="053063"/>
                </a:solidFill>
                <a:latin typeface="Proxima Nova Extra Bold"/>
                <a:ea typeface="+mn-ea"/>
              </a:rPr>
              <a:t>DEMANDE RÉCENTE D’ÉNERGIE OPÉRATIONNELLE </a:t>
            </a:r>
            <a:r>
              <a:rPr lang="fr-FR" sz="2400" dirty="0" smtClean="0">
                <a:solidFill>
                  <a:srgbClr val="053063"/>
                </a:solidFill>
                <a:latin typeface="Proxima Nova Extra Bold"/>
                <a:ea typeface="+mn-ea"/>
              </a:rPr>
              <a:t>GLOBALE</a:t>
            </a:r>
            <a:endParaRPr lang="en-BE" sz="2400" dirty="0">
              <a:solidFill>
                <a:srgbClr val="053063"/>
              </a:solidFill>
              <a:latin typeface="Proxima Nova Extra Bold"/>
              <a:ea typeface="+mn-ea"/>
            </a:endParaRPr>
          </a:p>
        </p:txBody>
      </p:sp>
      <p:sp>
        <p:nvSpPr>
          <p:cNvPr id="7" name="TextBox 6">
            <a:extLst>
              <a:ext uri="{FF2B5EF4-FFF2-40B4-BE49-F238E27FC236}">
                <a16:creationId xmlns:a16="http://schemas.microsoft.com/office/drawing/2014/main" id="{1A9A6BD2-A74C-DE7B-6006-6CCF2B9EF424}"/>
              </a:ext>
            </a:extLst>
          </p:cNvPr>
          <p:cNvSpPr txBox="1"/>
          <p:nvPr/>
        </p:nvSpPr>
        <p:spPr>
          <a:xfrm>
            <a:off x="58248" y="3943285"/>
            <a:ext cx="4299051" cy="1200329"/>
          </a:xfrm>
          <a:prstGeom prst="rect">
            <a:avLst/>
          </a:prstGeom>
          <a:noFill/>
        </p:spPr>
        <p:txBody>
          <a:bodyPr wrap="square">
            <a:spAutoFit/>
          </a:bodyPr>
          <a:lstStyle/>
          <a:p>
            <a:pPr marL="342900" indent="-342900" algn="just">
              <a:buFont typeface="Arial" panose="020B0604020202020204" pitchFamily="34" charset="0"/>
              <a:buChar char="•"/>
            </a:pPr>
            <a:r>
              <a:rPr lang="en-US" dirty="0">
                <a:solidFill>
                  <a:schemeClr val="bg1"/>
                </a:solidFill>
                <a:latin typeface="ProximaNova-Regular"/>
                <a:cs typeface="Arial"/>
              </a:rPr>
              <a:t>Cost Savings: Energy-efficient systems and equipment can save building owners and occupants money on utility bills over time.</a:t>
            </a:r>
          </a:p>
        </p:txBody>
      </p:sp>
      <p:sp>
        <p:nvSpPr>
          <p:cNvPr id="9" name="TextBox 8">
            <a:extLst>
              <a:ext uri="{FF2B5EF4-FFF2-40B4-BE49-F238E27FC236}">
                <a16:creationId xmlns:a16="http://schemas.microsoft.com/office/drawing/2014/main" id="{EBD08EDD-BE2F-C703-DACC-5F501F775425}"/>
              </a:ext>
            </a:extLst>
          </p:cNvPr>
          <p:cNvSpPr txBox="1"/>
          <p:nvPr/>
        </p:nvSpPr>
        <p:spPr>
          <a:xfrm>
            <a:off x="3628636" y="4728558"/>
            <a:ext cx="5184775" cy="215444"/>
          </a:xfrm>
          <a:prstGeom prst="rect">
            <a:avLst/>
          </a:prstGeom>
          <a:noFill/>
        </p:spPr>
        <p:txBody>
          <a:bodyPr wrap="square">
            <a:spAutoFit/>
          </a:bodyPr>
          <a:lstStyle/>
          <a:p>
            <a:pPr algn="just"/>
            <a:r>
              <a:rPr lang="en-US" sz="800" dirty="0">
                <a:latin typeface="ProximaNova-Regular"/>
                <a:cs typeface="Arial"/>
              </a:rPr>
              <a:t>Figure 3. operational energy demand in buildings by 2021 SOURCE: IEA2022.</a:t>
            </a:r>
          </a:p>
        </p:txBody>
      </p:sp>
      <p:sp>
        <p:nvSpPr>
          <p:cNvPr id="11" name="TextBox 10">
            <a:extLst>
              <a:ext uri="{FF2B5EF4-FFF2-40B4-BE49-F238E27FC236}">
                <a16:creationId xmlns:a16="http://schemas.microsoft.com/office/drawing/2014/main" id="{E9E757C7-9C7C-8188-691B-BB8F3FC74379}"/>
              </a:ext>
            </a:extLst>
          </p:cNvPr>
          <p:cNvSpPr txBox="1"/>
          <p:nvPr/>
        </p:nvSpPr>
        <p:spPr>
          <a:xfrm>
            <a:off x="121733" y="1328506"/>
            <a:ext cx="3274365" cy="2585323"/>
          </a:xfrm>
          <a:prstGeom prst="rect">
            <a:avLst/>
          </a:prstGeom>
          <a:noFill/>
        </p:spPr>
        <p:txBody>
          <a:bodyPr wrap="square">
            <a:spAutoFit/>
          </a:bodyPr>
          <a:lstStyle/>
          <a:p>
            <a:pPr algn="just"/>
            <a:r>
              <a:rPr lang="fr-FR" dirty="0">
                <a:solidFill>
                  <a:schemeClr val="tx2"/>
                </a:solidFill>
                <a:latin typeface="ProximaNova-Regular"/>
                <a:cs typeface="Arial"/>
              </a:rPr>
              <a:t>La demande énergétique </a:t>
            </a:r>
            <a:r>
              <a:rPr lang="fr-FR" dirty="0" smtClean="0">
                <a:solidFill>
                  <a:schemeClr val="tx2"/>
                </a:solidFill>
                <a:latin typeface="ProximaNova-Regular"/>
                <a:cs typeface="Arial"/>
              </a:rPr>
              <a:t>des </a:t>
            </a:r>
            <a:r>
              <a:rPr lang="fr-FR" dirty="0">
                <a:solidFill>
                  <a:schemeClr val="tx2"/>
                </a:solidFill>
                <a:latin typeface="ProximaNova-Regular"/>
                <a:cs typeface="Arial"/>
              </a:rPr>
              <a:t>bâtiments (pour le chauffage et la climatisation des locaux, le chauffage de l’eau, l’éclairage, la </a:t>
            </a:r>
            <a:r>
              <a:rPr lang="fr-FR" dirty="0" smtClean="0">
                <a:solidFill>
                  <a:schemeClr val="tx2"/>
                </a:solidFill>
                <a:latin typeface="ProximaNova-Regular"/>
                <a:cs typeface="Arial"/>
              </a:rPr>
              <a:t>cuisson </a:t>
            </a:r>
            <a:r>
              <a:rPr lang="fr-FR" dirty="0">
                <a:solidFill>
                  <a:schemeClr val="tx2"/>
                </a:solidFill>
                <a:latin typeface="ProximaNova-Regular"/>
                <a:cs typeface="Arial"/>
              </a:rPr>
              <a:t>et d’autres usages) représente environ </a:t>
            </a:r>
            <a:r>
              <a:rPr lang="fr-FR" b="1" dirty="0">
                <a:solidFill>
                  <a:schemeClr val="tx2"/>
                </a:solidFill>
                <a:latin typeface="ProximaNova-Regular"/>
                <a:cs typeface="Arial"/>
              </a:rPr>
              <a:t>30 % de la demande finale et est passée à 135 EJ.</a:t>
            </a:r>
            <a:endParaRPr lang="en-US" b="1" dirty="0">
              <a:solidFill>
                <a:schemeClr val="tx2"/>
              </a:solidFill>
              <a:latin typeface="ProximaNova-Regular"/>
              <a:cs typeface="Arial"/>
            </a:endParaRPr>
          </a:p>
        </p:txBody>
      </p:sp>
      <p:sp>
        <p:nvSpPr>
          <p:cNvPr id="14" name="TextBox 13">
            <a:extLst>
              <a:ext uri="{FF2B5EF4-FFF2-40B4-BE49-F238E27FC236}">
                <a16:creationId xmlns:a16="http://schemas.microsoft.com/office/drawing/2014/main" id="{64581089-6D33-68D9-9775-5D47D18AFA6B}"/>
              </a:ext>
            </a:extLst>
          </p:cNvPr>
          <p:cNvSpPr txBox="1"/>
          <p:nvPr/>
        </p:nvSpPr>
        <p:spPr>
          <a:xfrm>
            <a:off x="237880" y="3753637"/>
            <a:ext cx="3158218" cy="1477328"/>
          </a:xfrm>
          <a:prstGeom prst="rect">
            <a:avLst/>
          </a:prstGeom>
          <a:noFill/>
        </p:spPr>
        <p:txBody>
          <a:bodyPr wrap="square">
            <a:spAutoFit/>
          </a:bodyPr>
          <a:lstStyle/>
          <a:p>
            <a:pPr algn="just"/>
            <a:r>
              <a:rPr lang="fr-FR" dirty="0">
                <a:solidFill>
                  <a:schemeClr val="tx2"/>
                </a:solidFill>
                <a:latin typeface="ProximaNova-Regular"/>
                <a:cs typeface="Arial"/>
              </a:rPr>
              <a:t>La demande d’énergie en 2021 a augmenté d’environ 4 % par rapport à 2020 et dépasse de 3 % le précédent pic de 2019.</a:t>
            </a:r>
            <a:endParaRPr lang="en-US" dirty="0">
              <a:solidFill>
                <a:schemeClr val="tx2"/>
              </a:solidFill>
              <a:latin typeface="ProximaNova-Regular"/>
              <a:cs typeface="Arial"/>
            </a:endParaRPr>
          </a:p>
        </p:txBody>
      </p:sp>
      <p:grpSp>
        <p:nvGrpSpPr>
          <p:cNvPr id="10" name="Group 4">
            <a:extLst>
              <a:ext uri="{FF2B5EF4-FFF2-40B4-BE49-F238E27FC236}">
                <a16:creationId xmlns:a16="http://schemas.microsoft.com/office/drawing/2014/main" id="{434E7DB0-305D-BA3A-9081-B0A2E67A9822}"/>
              </a:ext>
            </a:extLst>
          </p:cNvPr>
          <p:cNvGrpSpPr>
            <a:grpSpLocks noChangeAspect="1"/>
          </p:cNvGrpSpPr>
          <p:nvPr/>
        </p:nvGrpSpPr>
        <p:grpSpPr bwMode="auto">
          <a:xfrm>
            <a:off x="3455599" y="1691246"/>
            <a:ext cx="5530850" cy="3019425"/>
            <a:chOff x="1138" y="1209"/>
            <a:chExt cx="3484" cy="1902"/>
          </a:xfrm>
        </p:grpSpPr>
        <p:sp>
          <p:nvSpPr>
            <p:cNvPr id="12" name="AutoShape 3">
              <a:extLst>
                <a:ext uri="{FF2B5EF4-FFF2-40B4-BE49-F238E27FC236}">
                  <a16:creationId xmlns:a16="http://schemas.microsoft.com/office/drawing/2014/main" id="{AC198B18-A042-FCB9-3FA5-C07041EFFA82}"/>
                </a:ext>
              </a:extLst>
            </p:cNvPr>
            <p:cNvSpPr>
              <a:spLocks noChangeAspect="1" noChangeArrowheads="1" noTextEdit="1"/>
            </p:cNvSpPr>
            <p:nvPr/>
          </p:nvSpPr>
          <p:spPr bwMode="auto">
            <a:xfrm>
              <a:off x="1138" y="1209"/>
              <a:ext cx="3484" cy="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a16="http://schemas.microsoft.com/office/drawing/2014/main" id="{788314F1-AC18-404E-4D0E-55C1CDDFE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 y="1209"/>
              <a:ext cx="3488"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4444DD7F-7D46-09A5-2D70-2A65EA22DEB2}"/>
              </a:ext>
            </a:extLst>
          </p:cNvPr>
          <p:cNvSpPr txBox="1"/>
          <p:nvPr/>
        </p:nvSpPr>
        <p:spPr>
          <a:xfrm>
            <a:off x="210457" y="5191287"/>
            <a:ext cx="8550048" cy="1477328"/>
          </a:xfrm>
          <a:prstGeom prst="rect">
            <a:avLst/>
          </a:prstGeom>
          <a:noFill/>
        </p:spPr>
        <p:txBody>
          <a:bodyPr wrap="square">
            <a:spAutoFit/>
          </a:bodyPr>
          <a:lstStyle/>
          <a:p>
            <a:pPr algn="just"/>
            <a:r>
              <a:rPr lang="fr-FR" dirty="0">
                <a:solidFill>
                  <a:schemeClr val="tx2"/>
                </a:solidFill>
                <a:latin typeface="ProximaNova-Regular"/>
                <a:cs typeface="Arial"/>
              </a:rPr>
              <a:t>Malheureusement, </a:t>
            </a:r>
            <a:r>
              <a:rPr lang="fr-FR" b="1" dirty="0">
                <a:solidFill>
                  <a:schemeClr val="tx2"/>
                </a:solidFill>
                <a:latin typeface="ProximaNova-Regular"/>
                <a:cs typeface="Arial"/>
              </a:rPr>
              <a:t>l’intensité énergétique est restée </a:t>
            </a:r>
            <a:r>
              <a:rPr lang="fr-FR" b="1" dirty="0" smtClean="0">
                <a:solidFill>
                  <a:schemeClr val="tx2"/>
                </a:solidFill>
                <a:latin typeface="ProximaNova-Regular"/>
                <a:cs typeface="Arial"/>
              </a:rPr>
              <a:t>inchangée </a:t>
            </a:r>
            <a:r>
              <a:rPr lang="fr-FR" b="1" dirty="0">
                <a:solidFill>
                  <a:schemeClr val="tx2"/>
                </a:solidFill>
                <a:latin typeface="ProximaNova-Regular"/>
                <a:cs typeface="Arial"/>
              </a:rPr>
              <a:t>depuis 2019 et doit s’améliorer au rythme de 5 % par an d’ici 2030</a:t>
            </a:r>
            <a:r>
              <a:rPr lang="fr-FR" dirty="0">
                <a:solidFill>
                  <a:schemeClr val="tx2"/>
                </a:solidFill>
                <a:latin typeface="ProximaNova-Regular"/>
                <a:cs typeface="Arial"/>
              </a:rPr>
              <a:t>. Pour atteindre la voie nécessaire vers la neutralité carbone, l’Agence internationale de l’énergie estime que l’intensité doit baisser d’environ 35 </a:t>
            </a:r>
            <a:r>
              <a:rPr lang="fr-FR" dirty="0" smtClean="0">
                <a:solidFill>
                  <a:schemeClr val="tx2"/>
                </a:solidFill>
                <a:latin typeface="ProximaNova-Regular"/>
                <a:cs typeface="Arial"/>
              </a:rPr>
              <a:t>% par rapport à son niveau </a:t>
            </a:r>
            <a:r>
              <a:rPr lang="fr-FR" dirty="0">
                <a:solidFill>
                  <a:schemeClr val="tx2"/>
                </a:solidFill>
                <a:latin typeface="ProximaNova-Regular"/>
                <a:cs typeface="Arial"/>
              </a:rPr>
              <a:t>actuel à environ 95 </a:t>
            </a:r>
            <a:r>
              <a:rPr lang="fr-FR" dirty="0" smtClean="0">
                <a:solidFill>
                  <a:schemeClr val="tx2"/>
                </a:solidFill>
                <a:latin typeface="ProximaNova-Regular"/>
                <a:cs typeface="Arial"/>
              </a:rPr>
              <a:t>kWh/m2*.</a:t>
            </a:r>
            <a:endParaRPr lang="en-US" dirty="0">
              <a:solidFill>
                <a:schemeClr val="tx2"/>
              </a:solidFill>
              <a:latin typeface="ProximaNova-Regular"/>
              <a:cs typeface="Arial"/>
            </a:endParaRPr>
          </a:p>
        </p:txBody>
      </p:sp>
      <p:sp>
        <p:nvSpPr>
          <p:cNvPr id="3" name="Slide Number Placeholder 4">
            <a:extLst>
              <a:ext uri="{FF2B5EF4-FFF2-40B4-BE49-F238E27FC236}">
                <a16:creationId xmlns:a16="http://schemas.microsoft.com/office/drawing/2014/main" id="{5F597EBB-1CB3-4323-30AC-A9790E6BFCA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
        <p:nvSpPr>
          <p:cNvPr id="4" name="TextBox 3">
            <a:extLst>
              <a:ext uri="{FF2B5EF4-FFF2-40B4-BE49-F238E27FC236}">
                <a16:creationId xmlns:a16="http://schemas.microsoft.com/office/drawing/2014/main" id="{3721AF34-DD68-0FD4-0454-0812CAB43D23}"/>
              </a:ext>
            </a:extLst>
          </p:cNvPr>
          <p:cNvSpPr txBox="1"/>
          <p:nvPr/>
        </p:nvSpPr>
        <p:spPr>
          <a:xfrm>
            <a:off x="58248" y="6540346"/>
            <a:ext cx="9143999" cy="246221"/>
          </a:xfrm>
          <a:prstGeom prst="rect">
            <a:avLst/>
          </a:prstGeom>
          <a:noFill/>
        </p:spPr>
        <p:txBody>
          <a:bodyPr wrap="square">
            <a:spAutoFit/>
          </a:bodyPr>
          <a:lstStyle/>
          <a:p>
            <a:r>
              <a:rPr lang="en-US" sz="1000" dirty="0">
                <a:solidFill>
                  <a:schemeClr val="tx2"/>
                </a:solidFill>
                <a:latin typeface="ProximaNova-Regular"/>
                <a:cs typeface="Arial"/>
              </a:rPr>
              <a:t>*International Energy Agency (2022).</a:t>
            </a:r>
          </a:p>
        </p:txBody>
      </p:sp>
    </p:spTree>
    <p:extLst>
      <p:ext uri="{BB962C8B-B14F-4D97-AF65-F5344CB8AC3E}">
        <p14:creationId xmlns:p14="http://schemas.microsoft.com/office/powerpoint/2010/main" val="115460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597049"/>
            <a:ext cx="8229600" cy="1143000"/>
          </a:xfrm>
        </p:spPr>
        <p:txBody>
          <a:bodyPr>
            <a:noAutofit/>
          </a:bodyPr>
          <a:lstStyle/>
          <a:p>
            <a:r>
              <a:rPr lang="fr-FR" dirty="0">
                <a:solidFill>
                  <a:srgbClr val="053063"/>
                </a:solidFill>
                <a:latin typeface="Proxima Nova Extra Bold"/>
                <a:ea typeface="+mn-ea"/>
              </a:rPr>
              <a:t>ACTIVITÉS RÉCENTES DE COSTRUNCTION VERTE</a:t>
            </a:r>
            <a:endParaRPr lang="en-BE" dirty="0">
              <a:solidFill>
                <a:srgbClr val="053063"/>
              </a:solidFill>
              <a:latin typeface="Proxima Nova Extra Bold"/>
              <a:ea typeface="+mn-ea"/>
            </a:endParaRPr>
          </a:p>
        </p:txBody>
      </p:sp>
      <p:sp>
        <p:nvSpPr>
          <p:cNvPr id="9" name="TextBox 8">
            <a:extLst>
              <a:ext uri="{FF2B5EF4-FFF2-40B4-BE49-F238E27FC236}">
                <a16:creationId xmlns:a16="http://schemas.microsoft.com/office/drawing/2014/main" id="{EBD08EDD-BE2F-C703-DACC-5F501F775425}"/>
              </a:ext>
            </a:extLst>
          </p:cNvPr>
          <p:cNvSpPr txBox="1"/>
          <p:nvPr/>
        </p:nvSpPr>
        <p:spPr>
          <a:xfrm>
            <a:off x="3654120" y="4728011"/>
            <a:ext cx="5184775" cy="215444"/>
          </a:xfrm>
          <a:prstGeom prst="rect">
            <a:avLst/>
          </a:prstGeom>
          <a:noFill/>
        </p:spPr>
        <p:txBody>
          <a:bodyPr wrap="square">
            <a:spAutoFit/>
          </a:bodyPr>
          <a:lstStyle/>
          <a:p>
            <a:pPr algn="just"/>
            <a:r>
              <a:rPr lang="en-US" sz="800" dirty="0">
                <a:latin typeface="ProximaNova-Regular"/>
                <a:cs typeface="Arial"/>
              </a:rPr>
              <a:t>Figure 3. CONSTRUCTION ACTIVITIES 2015-2021  SOURCE: OECD 2022</a:t>
            </a:r>
          </a:p>
        </p:txBody>
      </p:sp>
      <p:sp>
        <p:nvSpPr>
          <p:cNvPr id="11" name="TextBox 10">
            <a:extLst>
              <a:ext uri="{FF2B5EF4-FFF2-40B4-BE49-F238E27FC236}">
                <a16:creationId xmlns:a16="http://schemas.microsoft.com/office/drawing/2014/main" id="{E9E757C7-9C7C-8188-691B-BB8F3FC74379}"/>
              </a:ext>
            </a:extLst>
          </p:cNvPr>
          <p:cNvSpPr txBox="1"/>
          <p:nvPr/>
        </p:nvSpPr>
        <p:spPr>
          <a:xfrm>
            <a:off x="238125" y="1411914"/>
            <a:ext cx="3158218" cy="2031325"/>
          </a:xfrm>
          <a:prstGeom prst="rect">
            <a:avLst/>
          </a:prstGeom>
          <a:noFill/>
        </p:spPr>
        <p:txBody>
          <a:bodyPr wrap="square">
            <a:spAutoFit/>
          </a:bodyPr>
          <a:lstStyle/>
          <a:p>
            <a:pPr algn="just"/>
            <a:r>
              <a:rPr lang="fr-FR" dirty="0">
                <a:solidFill>
                  <a:schemeClr val="tx2"/>
                </a:solidFill>
                <a:latin typeface="ProximaNova-Regular"/>
                <a:cs typeface="Arial"/>
              </a:rPr>
              <a:t>Les activités de construction de bâtiments ont rebondi après leurs creux pandémiques et ont été à l’origine de l’investissement croissant dans des bâtiments plus efficaces.</a:t>
            </a:r>
            <a:endParaRPr lang="en-US" dirty="0">
              <a:solidFill>
                <a:schemeClr val="tx2"/>
              </a:solidFill>
              <a:latin typeface="ProximaNova-Regular"/>
              <a:cs typeface="Arial"/>
            </a:endParaRPr>
          </a:p>
        </p:txBody>
      </p:sp>
      <p:sp>
        <p:nvSpPr>
          <p:cNvPr id="15" name="TextBox 14">
            <a:extLst>
              <a:ext uri="{FF2B5EF4-FFF2-40B4-BE49-F238E27FC236}">
                <a16:creationId xmlns:a16="http://schemas.microsoft.com/office/drawing/2014/main" id="{4444DD7F-7D46-09A5-2D70-2A65EA22DEB2}"/>
              </a:ext>
            </a:extLst>
          </p:cNvPr>
          <p:cNvSpPr txBox="1"/>
          <p:nvPr/>
        </p:nvSpPr>
        <p:spPr>
          <a:xfrm>
            <a:off x="283219" y="5415073"/>
            <a:ext cx="8705137" cy="923330"/>
          </a:xfrm>
          <a:prstGeom prst="rect">
            <a:avLst/>
          </a:prstGeom>
          <a:noFill/>
        </p:spPr>
        <p:txBody>
          <a:bodyPr wrap="square">
            <a:spAutoFit/>
          </a:bodyPr>
          <a:lstStyle/>
          <a:p>
            <a:r>
              <a:rPr lang="fr-FR" dirty="0">
                <a:solidFill>
                  <a:schemeClr val="tx2"/>
                </a:solidFill>
                <a:latin typeface="ProximaNova-Regular"/>
                <a:cs typeface="Arial"/>
              </a:rPr>
              <a:t>Un défi clé à relever est de savoir comment cette croissance anticipée des activités de construction permettra de produire des bâtiments à zéro carbone net, aujourd'hui et à l'avenir, et ce que ces concepts signifient dans différents endroits du monde*.</a:t>
            </a:r>
            <a:endParaRPr lang="en-US" dirty="0">
              <a:solidFill>
                <a:schemeClr val="tx2"/>
              </a:solidFill>
              <a:latin typeface="ProximaNova-Regular"/>
              <a:cs typeface="Arial"/>
            </a:endParaRPr>
          </a:p>
        </p:txBody>
      </p:sp>
      <p:grpSp>
        <p:nvGrpSpPr>
          <p:cNvPr id="6" name="Group 4">
            <a:extLst>
              <a:ext uri="{FF2B5EF4-FFF2-40B4-BE49-F238E27FC236}">
                <a16:creationId xmlns:a16="http://schemas.microsoft.com/office/drawing/2014/main" id="{DB3395B3-519F-5430-58D7-EB3F581D0761}"/>
              </a:ext>
            </a:extLst>
          </p:cNvPr>
          <p:cNvGrpSpPr>
            <a:grpSpLocks noChangeAspect="1"/>
          </p:cNvGrpSpPr>
          <p:nvPr/>
        </p:nvGrpSpPr>
        <p:grpSpPr bwMode="auto">
          <a:xfrm>
            <a:off x="3849688" y="1855788"/>
            <a:ext cx="4772025" cy="2671762"/>
            <a:chOff x="2425" y="1169"/>
            <a:chExt cx="3006" cy="1683"/>
          </a:xfrm>
        </p:grpSpPr>
        <p:sp>
          <p:nvSpPr>
            <p:cNvPr id="8" name="AutoShape 3">
              <a:extLst>
                <a:ext uri="{FF2B5EF4-FFF2-40B4-BE49-F238E27FC236}">
                  <a16:creationId xmlns:a16="http://schemas.microsoft.com/office/drawing/2014/main" id="{66BF13A7-4628-5A89-4963-FA7B85EB8FB3}"/>
                </a:ext>
              </a:extLst>
            </p:cNvPr>
            <p:cNvSpPr>
              <a:spLocks noChangeAspect="1" noChangeArrowheads="1" noTextEdit="1"/>
            </p:cNvSpPr>
            <p:nvPr/>
          </p:nvSpPr>
          <p:spPr bwMode="auto">
            <a:xfrm>
              <a:off x="2425" y="1169"/>
              <a:ext cx="3006" cy="1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a:extLst>
                <a:ext uri="{FF2B5EF4-FFF2-40B4-BE49-F238E27FC236}">
                  <a16:creationId xmlns:a16="http://schemas.microsoft.com/office/drawing/2014/main" id="{3F365991-2BC9-2761-C17E-9978BBCBF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 y="1169"/>
              <a:ext cx="3011" cy="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4">
            <a:extLst>
              <a:ext uri="{FF2B5EF4-FFF2-40B4-BE49-F238E27FC236}">
                <a16:creationId xmlns:a16="http://schemas.microsoft.com/office/drawing/2014/main" id="{F7EE64AE-0F70-8640-DA25-A8F341B1F7AA}"/>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
        <p:nvSpPr>
          <p:cNvPr id="5" name="TextBox 4">
            <a:extLst>
              <a:ext uri="{FF2B5EF4-FFF2-40B4-BE49-F238E27FC236}">
                <a16:creationId xmlns:a16="http://schemas.microsoft.com/office/drawing/2014/main" id="{226AC262-5788-AF0D-E8A1-0241A3586F2B}"/>
              </a:ext>
            </a:extLst>
          </p:cNvPr>
          <p:cNvSpPr txBox="1"/>
          <p:nvPr/>
        </p:nvSpPr>
        <p:spPr>
          <a:xfrm>
            <a:off x="284611" y="3440752"/>
            <a:ext cx="2682326" cy="2031325"/>
          </a:xfrm>
          <a:prstGeom prst="rect">
            <a:avLst/>
          </a:prstGeom>
          <a:noFill/>
        </p:spPr>
        <p:txBody>
          <a:bodyPr wrap="square">
            <a:spAutoFit/>
          </a:bodyPr>
          <a:lstStyle/>
          <a:p>
            <a:pPr algn="just"/>
            <a:r>
              <a:rPr lang="fr-FR" dirty="0">
                <a:solidFill>
                  <a:schemeClr val="tx2"/>
                </a:solidFill>
                <a:latin typeface="ProximaNova-Regular"/>
                <a:cs typeface="Arial"/>
              </a:rPr>
              <a:t>Proportionnellement, </a:t>
            </a:r>
            <a:r>
              <a:rPr lang="fr-FR" b="1" dirty="0">
                <a:solidFill>
                  <a:schemeClr val="tx2"/>
                </a:solidFill>
                <a:latin typeface="ProximaNova-Regular"/>
                <a:cs typeface="Arial"/>
              </a:rPr>
              <a:t>la construction a été plus importante dans les pays à revenu élevé, </a:t>
            </a:r>
            <a:r>
              <a:rPr lang="fr-FR" dirty="0">
                <a:solidFill>
                  <a:schemeClr val="tx2"/>
                </a:solidFill>
                <a:latin typeface="ProximaNova-Regular"/>
                <a:cs typeface="Arial"/>
              </a:rPr>
              <a:t>ce qui témoigne d’un fort investissement </a:t>
            </a:r>
            <a:r>
              <a:rPr lang="fr-FR" dirty="0" smtClean="0">
                <a:solidFill>
                  <a:schemeClr val="tx2"/>
                </a:solidFill>
                <a:latin typeface="ProximaNova-Regular"/>
                <a:cs typeface="Arial"/>
              </a:rPr>
              <a:t>jusqu’en 2021</a:t>
            </a:r>
            <a:r>
              <a:rPr lang="fr-FR" dirty="0">
                <a:solidFill>
                  <a:schemeClr val="tx2"/>
                </a:solidFill>
                <a:latin typeface="ProximaNova-Regular"/>
                <a:cs typeface="Arial"/>
              </a:rPr>
              <a:t>.</a:t>
            </a:r>
            <a:endParaRPr lang="en-US" dirty="0">
              <a:solidFill>
                <a:schemeClr val="tx2"/>
              </a:solidFill>
              <a:latin typeface="ProximaNova-Regular"/>
              <a:cs typeface="Arial"/>
            </a:endParaRPr>
          </a:p>
        </p:txBody>
      </p:sp>
      <p:sp>
        <p:nvSpPr>
          <p:cNvPr id="10" name="TextBox 9">
            <a:extLst>
              <a:ext uri="{FF2B5EF4-FFF2-40B4-BE49-F238E27FC236}">
                <a16:creationId xmlns:a16="http://schemas.microsoft.com/office/drawing/2014/main" id="{0EB0BED3-E201-AD1D-25BA-BDBCDF113EAD}"/>
              </a:ext>
            </a:extLst>
          </p:cNvPr>
          <p:cNvSpPr txBox="1"/>
          <p:nvPr/>
        </p:nvSpPr>
        <p:spPr>
          <a:xfrm>
            <a:off x="113514" y="6549263"/>
            <a:ext cx="9143999" cy="246221"/>
          </a:xfrm>
          <a:prstGeom prst="rect">
            <a:avLst/>
          </a:prstGeom>
          <a:noFill/>
        </p:spPr>
        <p:txBody>
          <a:bodyPr wrap="square">
            <a:spAutoFit/>
          </a:bodyPr>
          <a:lstStyle/>
          <a:p>
            <a:r>
              <a:rPr lang="en-US" sz="1000" dirty="0">
                <a:solidFill>
                  <a:schemeClr val="tx2"/>
                </a:solidFill>
                <a:latin typeface="ProximaNova-Regular"/>
                <a:cs typeface="Arial"/>
              </a:rPr>
              <a:t>*Organization for Economic Co-operation and Development (2022).</a:t>
            </a:r>
          </a:p>
        </p:txBody>
      </p:sp>
    </p:spTree>
    <p:extLst>
      <p:ext uri="{BB962C8B-B14F-4D97-AF65-F5344CB8AC3E}">
        <p14:creationId xmlns:p14="http://schemas.microsoft.com/office/powerpoint/2010/main" val="338974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597049"/>
            <a:ext cx="8229600" cy="1143000"/>
          </a:xfrm>
        </p:spPr>
        <p:txBody>
          <a:bodyPr>
            <a:noAutofit/>
          </a:bodyPr>
          <a:lstStyle/>
          <a:p>
            <a:r>
              <a:rPr lang="fr-FR" dirty="0">
                <a:solidFill>
                  <a:srgbClr val="053063"/>
                </a:solidFill>
                <a:latin typeface="Proxima Nova Extra Bold"/>
                <a:ea typeface="+mn-ea"/>
              </a:rPr>
              <a:t>POLITIQUES, CODES ET CERTIFICATIONS -Politiques internationales et </a:t>
            </a:r>
            <a:r>
              <a:rPr lang="fr-FR" dirty="0" smtClean="0">
                <a:solidFill>
                  <a:srgbClr val="053063"/>
                </a:solidFill>
                <a:latin typeface="Proxima Nova Extra Bold"/>
                <a:ea typeface="+mn-ea"/>
              </a:rPr>
              <a:t>CND</a:t>
            </a:r>
            <a:r>
              <a:rPr lang="en-US" dirty="0" smtClean="0">
                <a:solidFill>
                  <a:srgbClr val="053063"/>
                </a:solidFill>
                <a:latin typeface="Proxima Nova Extra Bold"/>
                <a:ea typeface="+mn-ea"/>
              </a:rPr>
              <a:t/>
            </a:r>
            <a:br>
              <a:rPr lang="en-US" dirty="0" smtClean="0">
                <a:solidFill>
                  <a:srgbClr val="053063"/>
                </a:solidFill>
                <a:latin typeface="Proxima Nova Extra Bold"/>
                <a:ea typeface="+mn-ea"/>
              </a:rPr>
            </a:br>
            <a:r>
              <a:rPr lang="en-US" sz="1200" dirty="0">
                <a:solidFill>
                  <a:srgbClr val="040C28"/>
                </a:solidFill>
                <a:latin typeface="Google Sans"/>
              </a:rPr>
              <a:t>Nationally Determined Contributions</a:t>
            </a:r>
            <a:endParaRPr lang="en-BE" sz="1200" dirty="0">
              <a:solidFill>
                <a:srgbClr val="053063"/>
              </a:solidFill>
              <a:latin typeface="Proxima Nova Extra Bold"/>
              <a:ea typeface="+mn-ea"/>
            </a:endParaRPr>
          </a:p>
        </p:txBody>
      </p:sp>
      <p:sp>
        <p:nvSpPr>
          <p:cNvPr id="7" name="TextBox 6">
            <a:extLst>
              <a:ext uri="{FF2B5EF4-FFF2-40B4-BE49-F238E27FC236}">
                <a16:creationId xmlns:a16="http://schemas.microsoft.com/office/drawing/2014/main" id="{1A9A6BD2-A74C-DE7B-6006-6CCF2B9EF424}"/>
              </a:ext>
            </a:extLst>
          </p:cNvPr>
          <p:cNvSpPr txBox="1"/>
          <p:nvPr/>
        </p:nvSpPr>
        <p:spPr>
          <a:xfrm>
            <a:off x="58248" y="3943285"/>
            <a:ext cx="4299051" cy="1200329"/>
          </a:xfrm>
          <a:prstGeom prst="rect">
            <a:avLst/>
          </a:prstGeom>
          <a:noFill/>
        </p:spPr>
        <p:txBody>
          <a:bodyPr wrap="square">
            <a:spAutoFit/>
          </a:bodyPr>
          <a:lstStyle/>
          <a:p>
            <a:pPr marL="342900" indent="-342900" algn="just">
              <a:buFont typeface="Arial" panose="020B0604020202020204" pitchFamily="34" charset="0"/>
              <a:buChar char="•"/>
            </a:pPr>
            <a:r>
              <a:rPr lang="en-US" dirty="0">
                <a:solidFill>
                  <a:schemeClr val="bg1"/>
                </a:solidFill>
                <a:latin typeface="ProximaNova-Regular"/>
                <a:cs typeface="Arial"/>
              </a:rPr>
              <a:t>Cost Savings: Energy-efficient systems and equipment can save building owners and occupants money on utility bills over time.</a:t>
            </a:r>
          </a:p>
        </p:txBody>
      </p:sp>
      <p:sp>
        <p:nvSpPr>
          <p:cNvPr id="11" name="TextBox 10">
            <a:extLst>
              <a:ext uri="{FF2B5EF4-FFF2-40B4-BE49-F238E27FC236}">
                <a16:creationId xmlns:a16="http://schemas.microsoft.com/office/drawing/2014/main" id="{E9E757C7-9C7C-8188-691B-BB8F3FC74379}"/>
              </a:ext>
            </a:extLst>
          </p:cNvPr>
          <p:cNvSpPr txBox="1"/>
          <p:nvPr/>
        </p:nvSpPr>
        <p:spPr>
          <a:xfrm>
            <a:off x="247081" y="1618385"/>
            <a:ext cx="3218207" cy="4016484"/>
          </a:xfrm>
          <a:prstGeom prst="rect">
            <a:avLst/>
          </a:prstGeom>
          <a:noFill/>
        </p:spPr>
        <p:txBody>
          <a:bodyPr wrap="square">
            <a:spAutoFit/>
          </a:bodyPr>
          <a:lstStyle/>
          <a:p>
            <a:pPr algn="just"/>
            <a:r>
              <a:rPr lang="fr-FR" sz="1700" dirty="0" smtClean="0">
                <a:solidFill>
                  <a:schemeClr val="tx2"/>
                </a:solidFill>
                <a:latin typeface="ProximaNova-Regular"/>
                <a:cs typeface="Arial"/>
              </a:rPr>
              <a:t>Les </a:t>
            </a:r>
            <a:r>
              <a:rPr lang="fr-FR" sz="1700" dirty="0">
                <a:solidFill>
                  <a:schemeClr val="tx2"/>
                </a:solidFill>
                <a:latin typeface="ProximaNova-Regular"/>
                <a:cs typeface="Arial"/>
              </a:rPr>
              <a:t>politiques en matière de bâtiments et de construction ont connu des progrès en 2021, avec 23 pays révisant et mettant à jour leurs </a:t>
            </a:r>
            <a:r>
              <a:rPr lang="fr-FR" sz="1700" dirty="0" smtClean="0">
                <a:solidFill>
                  <a:schemeClr val="tx2"/>
                </a:solidFill>
                <a:latin typeface="ProximaNova-Regular"/>
                <a:cs typeface="Arial"/>
              </a:rPr>
              <a:t>CND </a:t>
            </a:r>
            <a:r>
              <a:rPr lang="fr-FR" sz="1700" dirty="0">
                <a:solidFill>
                  <a:schemeClr val="tx2"/>
                </a:solidFill>
                <a:latin typeface="ProximaNova-Regular"/>
                <a:cs typeface="Arial"/>
              </a:rPr>
              <a:t>avec un plus grand engagement en faveur de l'efficacité et de l'adaptation des bâtiments, et un plus grand niveau de détail</a:t>
            </a:r>
            <a:r>
              <a:rPr lang="fr-FR" sz="1700" dirty="0" smtClean="0">
                <a:solidFill>
                  <a:schemeClr val="tx2"/>
                </a:solidFill>
                <a:latin typeface="ProximaNova-Regular"/>
                <a:cs typeface="Arial"/>
              </a:rPr>
              <a:t>.</a:t>
            </a:r>
          </a:p>
          <a:p>
            <a:pPr algn="just"/>
            <a:endParaRPr lang="fr-FR" sz="1700" dirty="0">
              <a:solidFill>
                <a:schemeClr val="tx2"/>
              </a:solidFill>
              <a:latin typeface="ProximaNova-Regular"/>
              <a:cs typeface="Arial"/>
            </a:endParaRPr>
          </a:p>
          <a:p>
            <a:pPr algn="just"/>
            <a:r>
              <a:rPr lang="fr-FR" sz="1700" dirty="0" smtClean="0">
                <a:solidFill>
                  <a:schemeClr val="tx2"/>
                </a:solidFill>
                <a:latin typeface="ProximaNova-Regular"/>
                <a:cs typeface="Arial"/>
              </a:rPr>
              <a:t>80% des </a:t>
            </a:r>
            <a:r>
              <a:rPr lang="fr-FR" sz="1700" dirty="0">
                <a:solidFill>
                  <a:schemeClr val="tx2"/>
                </a:solidFill>
                <a:latin typeface="ProximaNova-Regular"/>
                <a:cs typeface="Arial"/>
              </a:rPr>
              <a:t>pays font désormais référence aux bâtiments dans le cadre de leurs plans d'action </a:t>
            </a:r>
            <a:r>
              <a:rPr lang="fr-FR" sz="1700" dirty="0" smtClean="0">
                <a:solidFill>
                  <a:schemeClr val="tx2"/>
                </a:solidFill>
                <a:latin typeface="ProximaNova-Regular"/>
                <a:cs typeface="Arial"/>
              </a:rPr>
              <a:t>CND, </a:t>
            </a:r>
            <a:r>
              <a:rPr lang="fr-FR" sz="1700" dirty="0">
                <a:solidFill>
                  <a:schemeClr val="tx2"/>
                </a:solidFill>
                <a:latin typeface="ProximaNova-Regular"/>
                <a:cs typeface="Arial"/>
              </a:rPr>
              <a:t>contre environ </a:t>
            </a:r>
            <a:r>
              <a:rPr lang="fr-FR" sz="1700" dirty="0" smtClean="0">
                <a:solidFill>
                  <a:schemeClr val="tx2"/>
                </a:solidFill>
                <a:latin typeface="ProximaNova-Regular"/>
                <a:cs typeface="Arial"/>
              </a:rPr>
              <a:t>69% en </a:t>
            </a:r>
            <a:r>
              <a:rPr lang="fr-FR" sz="1700" dirty="0">
                <a:solidFill>
                  <a:schemeClr val="tx2"/>
                </a:solidFill>
                <a:latin typeface="ProximaNova-Regular"/>
                <a:cs typeface="Arial"/>
              </a:rPr>
              <a:t>2020*</a:t>
            </a:r>
            <a:endParaRPr lang="en-US" sz="1700" dirty="0">
              <a:solidFill>
                <a:schemeClr val="tx2"/>
              </a:solidFill>
              <a:latin typeface="ProximaNova-Regular"/>
              <a:cs typeface="Arial"/>
            </a:endParaRPr>
          </a:p>
        </p:txBody>
      </p:sp>
      <p:graphicFrame>
        <p:nvGraphicFramePr>
          <p:cNvPr id="19" name="Table 18">
            <a:extLst>
              <a:ext uri="{FF2B5EF4-FFF2-40B4-BE49-F238E27FC236}">
                <a16:creationId xmlns:a16="http://schemas.microsoft.com/office/drawing/2014/main" id="{FF996A5E-8C8D-E1D5-A2C2-EEDB67498C9B}"/>
              </a:ext>
            </a:extLst>
          </p:cNvPr>
          <p:cNvGraphicFramePr>
            <a:graphicFrameLocks noGrp="1"/>
          </p:cNvGraphicFramePr>
          <p:nvPr>
            <p:extLst>
              <p:ext uri="{D42A27DB-BD31-4B8C-83A1-F6EECF244321}">
                <p14:modId xmlns:p14="http://schemas.microsoft.com/office/powerpoint/2010/main" val="4130206425"/>
              </p:ext>
            </p:extLst>
          </p:nvPr>
        </p:nvGraphicFramePr>
        <p:xfrm>
          <a:off x="3865744" y="1808049"/>
          <a:ext cx="4599992" cy="3977640"/>
        </p:xfrm>
        <a:graphic>
          <a:graphicData uri="http://schemas.openxmlformats.org/drawingml/2006/table">
            <a:tbl>
              <a:tblPr firstRow="1" bandRow="1">
                <a:tableStyleId>{5C22544A-7EE6-4342-B048-85BDC9FD1C3A}</a:tableStyleId>
              </a:tblPr>
              <a:tblGrid>
                <a:gridCol w="3088433">
                  <a:extLst>
                    <a:ext uri="{9D8B030D-6E8A-4147-A177-3AD203B41FA5}">
                      <a16:colId xmlns:a16="http://schemas.microsoft.com/office/drawing/2014/main" val="2970152874"/>
                    </a:ext>
                  </a:extLst>
                </a:gridCol>
                <a:gridCol w="774440">
                  <a:extLst>
                    <a:ext uri="{9D8B030D-6E8A-4147-A177-3AD203B41FA5}">
                      <a16:colId xmlns:a16="http://schemas.microsoft.com/office/drawing/2014/main" val="916281062"/>
                    </a:ext>
                  </a:extLst>
                </a:gridCol>
                <a:gridCol w="737119">
                  <a:extLst>
                    <a:ext uri="{9D8B030D-6E8A-4147-A177-3AD203B41FA5}">
                      <a16:colId xmlns:a16="http://schemas.microsoft.com/office/drawing/2014/main" val="1167279834"/>
                    </a:ext>
                  </a:extLst>
                </a:gridCol>
              </a:tblGrid>
              <a:tr h="370840">
                <a:tc>
                  <a:txBody>
                    <a:bodyPr/>
                    <a:lstStyle/>
                    <a:p>
                      <a:r>
                        <a:rPr lang="en-US" dirty="0"/>
                        <a:t>YEAR</a:t>
                      </a:r>
                    </a:p>
                  </a:txBody>
                  <a:tcPr/>
                </a:tc>
                <a:tc>
                  <a:txBody>
                    <a:bodyPr/>
                    <a:lstStyle/>
                    <a:p>
                      <a:r>
                        <a:rPr lang="en-US" dirty="0"/>
                        <a:t>2021</a:t>
                      </a:r>
                    </a:p>
                  </a:txBody>
                  <a:tcPr/>
                </a:tc>
                <a:tc>
                  <a:txBody>
                    <a:bodyPr/>
                    <a:lstStyle/>
                    <a:p>
                      <a:r>
                        <a:rPr lang="en-US" dirty="0"/>
                        <a:t>2022</a:t>
                      </a:r>
                    </a:p>
                  </a:txBody>
                  <a:tcPr/>
                </a:tc>
                <a:extLst>
                  <a:ext uri="{0D108BD9-81ED-4DB2-BD59-A6C34878D82A}">
                    <a16:rowId xmlns:a16="http://schemas.microsoft.com/office/drawing/2014/main" val="340507734"/>
                  </a:ext>
                </a:extLst>
              </a:tr>
              <a:tr h="370840">
                <a:tc>
                  <a:txBody>
                    <a:bodyPr/>
                    <a:lstStyle/>
                    <a:p>
                      <a:r>
                        <a:rPr lang="en-US" dirty="0"/>
                        <a:t>Adaptation</a:t>
                      </a:r>
                    </a:p>
                  </a:txBody>
                  <a:tcPr/>
                </a:tc>
                <a:tc>
                  <a:txBody>
                    <a:bodyPr/>
                    <a:lstStyle/>
                    <a:p>
                      <a:r>
                        <a:rPr lang="en-US" dirty="0"/>
                        <a:t>17</a:t>
                      </a:r>
                    </a:p>
                  </a:txBody>
                  <a:tcPr/>
                </a:tc>
                <a:tc>
                  <a:txBody>
                    <a:bodyPr/>
                    <a:lstStyle/>
                    <a:p>
                      <a:r>
                        <a:rPr lang="en-US" dirty="0"/>
                        <a:t>20</a:t>
                      </a:r>
                    </a:p>
                  </a:txBody>
                  <a:tcPr/>
                </a:tc>
                <a:extLst>
                  <a:ext uri="{0D108BD9-81ED-4DB2-BD59-A6C34878D82A}">
                    <a16:rowId xmlns:a16="http://schemas.microsoft.com/office/drawing/2014/main" val="1315969013"/>
                  </a:ext>
                </a:extLst>
              </a:tr>
              <a:tr h="370840">
                <a:tc>
                  <a:txBody>
                    <a:bodyPr/>
                    <a:lstStyle/>
                    <a:p>
                      <a:r>
                        <a:rPr lang="en-US" dirty="0"/>
                        <a:t>Energy Efficiency</a:t>
                      </a:r>
                    </a:p>
                  </a:txBody>
                  <a:tcPr/>
                </a:tc>
                <a:tc>
                  <a:txBody>
                    <a:bodyPr/>
                    <a:lstStyle/>
                    <a:p>
                      <a:r>
                        <a:rPr lang="en-US" dirty="0"/>
                        <a:t>94</a:t>
                      </a:r>
                    </a:p>
                  </a:txBody>
                  <a:tcPr/>
                </a:tc>
                <a:tc>
                  <a:txBody>
                    <a:bodyPr/>
                    <a:lstStyle/>
                    <a:p>
                      <a:r>
                        <a:rPr lang="en-US" dirty="0"/>
                        <a:t>103</a:t>
                      </a:r>
                    </a:p>
                  </a:txBody>
                  <a:tcPr/>
                </a:tc>
                <a:extLst>
                  <a:ext uri="{0D108BD9-81ED-4DB2-BD59-A6C34878D82A}">
                    <a16:rowId xmlns:a16="http://schemas.microsoft.com/office/drawing/2014/main" val="3602381491"/>
                  </a:ext>
                </a:extLst>
              </a:tr>
              <a:tr h="370840">
                <a:tc>
                  <a:txBody>
                    <a:bodyPr/>
                    <a:lstStyle/>
                    <a:p>
                      <a:r>
                        <a:rPr lang="en-US" dirty="0"/>
                        <a:t>Extensive Details</a:t>
                      </a:r>
                    </a:p>
                  </a:txBody>
                  <a:tcPr/>
                </a:tc>
                <a:tc>
                  <a:txBody>
                    <a:bodyPr/>
                    <a:lstStyle/>
                    <a:p>
                      <a:r>
                        <a:rPr lang="en-US" dirty="0"/>
                        <a:t>10</a:t>
                      </a:r>
                    </a:p>
                  </a:txBody>
                  <a:tcPr/>
                </a:tc>
                <a:tc>
                  <a:txBody>
                    <a:bodyPr/>
                    <a:lstStyle/>
                    <a:p>
                      <a:r>
                        <a:rPr lang="en-US" dirty="0"/>
                        <a:t>15</a:t>
                      </a:r>
                    </a:p>
                  </a:txBody>
                  <a:tcPr/>
                </a:tc>
                <a:extLst>
                  <a:ext uri="{0D108BD9-81ED-4DB2-BD59-A6C34878D82A}">
                    <a16:rowId xmlns:a16="http://schemas.microsoft.com/office/drawing/2014/main" val="1970717971"/>
                  </a:ext>
                </a:extLst>
              </a:tr>
              <a:tr h="370840">
                <a:tc>
                  <a:txBody>
                    <a:bodyPr/>
                    <a:lstStyle/>
                    <a:p>
                      <a:r>
                        <a:rPr lang="en-US" dirty="0"/>
                        <a:t>Limited Reference</a:t>
                      </a:r>
                    </a:p>
                  </a:txBody>
                  <a:tcPr/>
                </a:tc>
                <a:tc>
                  <a:txBody>
                    <a:bodyPr/>
                    <a:lstStyle/>
                    <a:p>
                      <a:r>
                        <a:rPr lang="en-US" dirty="0"/>
                        <a:t>14</a:t>
                      </a:r>
                    </a:p>
                  </a:txBody>
                  <a:tcPr/>
                </a:tc>
                <a:tc>
                  <a:txBody>
                    <a:bodyPr/>
                    <a:lstStyle/>
                    <a:p>
                      <a:r>
                        <a:rPr lang="en-US" dirty="0"/>
                        <a:t>16</a:t>
                      </a:r>
                    </a:p>
                  </a:txBody>
                  <a:tcPr/>
                </a:tc>
                <a:extLst>
                  <a:ext uri="{0D108BD9-81ED-4DB2-BD59-A6C34878D82A}">
                    <a16:rowId xmlns:a16="http://schemas.microsoft.com/office/drawing/2014/main" val="4156666992"/>
                  </a:ext>
                </a:extLst>
              </a:tr>
              <a:tr h="370840">
                <a:tc>
                  <a:txBody>
                    <a:bodyPr/>
                    <a:lstStyle/>
                    <a:p>
                      <a:r>
                        <a:rPr lang="en-US" dirty="0"/>
                        <a:t>No known NDC</a:t>
                      </a:r>
                    </a:p>
                  </a:txBody>
                  <a:tcPr/>
                </a:tc>
                <a:tc>
                  <a:txBody>
                    <a:bodyPr/>
                    <a:lstStyle/>
                    <a:p>
                      <a:r>
                        <a:rPr lang="en-US" dirty="0"/>
                        <a:t>5</a:t>
                      </a:r>
                    </a:p>
                  </a:txBody>
                  <a:tcPr/>
                </a:tc>
                <a:tc>
                  <a:txBody>
                    <a:bodyPr/>
                    <a:lstStyle/>
                    <a:p>
                      <a:r>
                        <a:rPr lang="en-US" dirty="0"/>
                        <a:t>3</a:t>
                      </a:r>
                    </a:p>
                  </a:txBody>
                  <a:tcPr/>
                </a:tc>
                <a:extLst>
                  <a:ext uri="{0D108BD9-81ED-4DB2-BD59-A6C34878D82A}">
                    <a16:rowId xmlns:a16="http://schemas.microsoft.com/office/drawing/2014/main" val="1150491636"/>
                  </a:ext>
                </a:extLst>
              </a:tr>
              <a:tr h="370840">
                <a:tc>
                  <a:txBody>
                    <a:bodyPr/>
                    <a:lstStyle/>
                    <a:p>
                      <a:r>
                        <a:rPr lang="en-US" dirty="0"/>
                        <a:t>No Mention</a:t>
                      </a:r>
                    </a:p>
                  </a:txBody>
                  <a:tcPr/>
                </a:tc>
                <a:tc>
                  <a:txBody>
                    <a:bodyPr/>
                    <a:lstStyle/>
                    <a:p>
                      <a:r>
                        <a:rPr lang="en-US" dirty="0"/>
                        <a:t>56</a:t>
                      </a:r>
                    </a:p>
                  </a:txBody>
                  <a:tcPr/>
                </a:tc>
                <a:tc>
                  <a:txBody>
                    <a:bodyPr/>
                    <a:lstStyle/>
                    <a:p>
                      <a:r>
                        <a:rPr lang="en-US" dirty="0"/>
                        <a:t>35</a:t>
                      </a:r>
                    </a:p>
                  </a:txBody>
                  <a:tcPr/>
                </a:tc>
                <a:extLst>
                  <a:ext uri="{0D108BD9-81ED-4DB2-BD59-A6C34878D82A}">
                    <a16:rowId xmlns:a16="http://schemas.microsoft.com/office/drawing/2014/main" val="2188733245"/>
                  </a:ext>
                </a:extLst>
              </a:tr>
              <a:tr h="370840">
                <a:tc>
                  <a:txBody>
                    <a:bodyPr/>
                    <a:lstStyle/>
                    <a:p>
                      <a:r>
                        <a:rPr lang="en-US" dirty="0"/>
                        <a:t>Further Detail I 4</a:t>
                      </a:r>
                      <a:r>
                        <a:rPr lang="en-US" baseline="30000" dirty="0"/>
                        <a:t>th</a:t>
                      </a:r>
                      <a:r>
                        <a:rPr lang="en-US" dirty="0"/>
                        <a:t> Biennial Report</a:t>
                      </a:r>
                    </a:p>
                  </a:txBody>
                  <a:tcPr/>
                </a:tc>
                <a:tc>
                  <a:txBody>
                    <a:bodyPr/>
                    <a:lstStyle/>
                    <a:p>
                      <a:r>
                        <a:rPr lang="en-US" dirty="0"/>
                        <a:t>-</a:t>
                      </a:r>
                    </a:p>
                  </a:txBody>
                  <a:tcPr/>
                </a:tc>
                <a:tc>
                  <a:txBody>
                    <a:bodyPr/>
                    <a:lstStyle/>
                    <a:p>
                      <a:r>
                        <a:rPr lang="en-US" dirty="0"/>
                        <a:t>4</a:t>
                      </a:r>
                    </a:p>
                  </a:txBody>
                  <a:tcPr/>
                </a:tc>
                <a:extLst>
                  <a:ext uri="{0D108BD9-81ED-4DB2-BD59-A6C34878D82A}">
                    <a16:rowId xmlns:a16="http://schemas.microsoft.com/office/drawing/2014/main" val="392188482"/>
                  </a:ext>
                </a:extLst>
              </a:tr>
              <a:tr h="370840">
                <a:tc>
                  <a:txBody>
                    <a:bodyPr/>
                    <a:lstStyle/>
                    <a:p>
                      <a:r>
                        <a:rPr lang="en-US" dirty="0"/>
                        <a:t>Total Mentioning Buildings</a:t>
                      </a:r>
                    </a:p>
                  </a:txBody>
                  <a:tcPr/>
                </a:tc>
                <a:tc>
                  <a:txBody>
                    <a:bodyPr/>
                    <a:lstStyle/>
                    <a:p>
                      <a:r>
                        <a:rPr lang="en-US" dirty="0"/>
                        <a:t>135</a:t>
                      </a:r>
                    </a:p>
                  </a:txBody>
                  <a:tcPr/>
                </a:tc>
                <a:tc>
                  <a:txBody>
                    <a:bodyPr/>
                    <a:lstStyle/>
                    <a:p>
                      <a:r>
                        <a:rPr lang="en-US" dirty="0"/>
                        <a:t>158</a:t>
                      </a:r>
                    </a:p>
                  </a:txBody>
                  <a:tcPr/>
                </a:tc>
                <a:extLst>
                  <a:ext uri="{0D108BD9-81ED-4DB2-BD59-A6C34878D82A}">
                    <a16:rowId xmlns:a16="http://schemas.microsoft.com/office/drawing/2014/main" val="583463621"/>
                  </a:ext>
                </a:extLst>
              </a:tr>
              <a:tr h="370840">
                <a:tc>
                  <a:txBody>
                    <a:bodyPr/>
                    <a:lstStyle/>
                    <a:p>
                      <a:r>
                        <a:rPr lang="en-US" dirty="0"/>
                        <a:t>Total</a:t>
                      </a:r>
                    </a:p>
                  </a:txBody>
                  <a:tcPr/>
                </a:tc>
                <a:tc>
                  <a:txBody>
                    <a:bodyPr/>
                    <a:lstStyle/>
                    <a:p>
                      <a:r>
                        <a:rPr lang="en-US" dirty="0"/>
                        <a:t>196</a:t>
                      </a:r>
                    </a:p>
                  </a:txBody>
                  <a:tcPr/>
                </a:tc>
                <a:tc>
                  <a:txBody>
                    <a:bodyPr/>
                    <a:lstStyle/>
                    <a:p>
                      <a:endParaRPr lang="en-US" dirty="0"/>
                    </a:p>
                  </a:txBody>
                  <a:tcPr/>
                </a:tc>
                <a:extLst>
                  <a:ext uri="{0D108BD9-81ED-4DB2-BD59-A6C34878D82A}">
                    <a16:rowId xmlns:a16="http://schemas.microsoft.com/office/drawing/2014/main" val="2942868771"/>
                  </a:ext>
                </a:extLst>
              </a:tr>
            </a:tbl>
          </a:graphicData>
        </a:graphic>
      </p:graphicFrame>
      <p:sp>
        <p:nvSpPr>
          <p:cNvPr id="3" name="Slide Number Placeholder 4">
            <a:extLst>
              <a:ext uri="{FF2B5EF4-FFF2-40B4-BE49-F238E27FC236}">
                <a16:creationId xmlns:a16="http://schemas.microsoft.com/office/drawing/2014/main" id="{83DA9070-3AD6-A702-99E5-9C090B19C25F}"/>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
        <p:nvSpPr>
          <p:cNvPr id="4" name="TextBox 3">
            <a:extLst>
              <a:ext uri="{FF2B5EF4-FFF2-40B4-BE49-F238E27FC236}">
                <a16:creationId xmlns:a16="http://schemas.microsoft.com/office/drawing/2014/main" id="{0948EDBE-44C6-E695-4FFD-ECA3C905BB2F}"/>
              </a:ext>
            </a:extLst>
          </p:cNvPr>
          <p:cNvSpPr txBox="1"/>
          <p:nvPr/>
        </p:nvSpPr>
        <p:spPr>
          <a:xfrm>
            <a:off x="58248" y="6427763"/>
            <a:ext cx="9143999" cy="400110"/>
          </a:xfrm>
          <a:prstGeom prst="rect">
            <a:avLst/>
          </a:prstGeom>
          <a:noFill/>
        </p:spPr>
        <p:txBody>
          <a:bodyPr wrap="square">
            <a:spAutoFit/>
          </a:bodyPr>
          <a:lstStyle/>
          <a:p>
            <a:r>
              <a:rPr lang="en-US" sz="1000" dirty="0">
                <a:solidFill>
                  <a:schemeClr val="tx2"/>
                </a:solidFill>
                <a:latin typeface="ProximaNova-Regular"/>
                <a:cs typeface="Arial"/>
              </a:rPr>
              <a:t>*United Nations Framework Convention on Climate Change(2022). NDC Registry. Bonn: United Nations Framework Convention on Climate Change. Available at: </a:t>
            </a:r>
            <a:r>
              <a:rPr lang="en-US" sz="1000" dirty="0">
                <a:solidFill>
                  <a:schemeClr val="tx2"/>
                </a:solidFill>
                <a:latin typeface="ProximaNova-Regular"/>
                <a:cs typeface="Arial"/>
                <a:hlinkClick r:id="rId3">
                  <a:extLst>
                    <a:ext uri="{A12FA001-AC4F-418D-AE19-62706E023703}">
                      <ahyp:hlinkClr xmlns:ahyp="http://schemas.microsoft.com/office/drawing/2018/hyperlinkcolor" xmlns="" val="tx"/>
                    </a:ext>
                  </a:extLst>
                </a:hlinkClick>
              </a:rPr>
              <a:t>https://unfccc.int/</a:t>
            </a:r>
            <a:r>
              <a:rPr lang="en-US" sz="1000" dirty="0">
                <a:solidFill>
                  <a:schemeClr val="tx2"/>
                </a:solidFill>
                <a:latin typeface="ProximaNova-Regular"/>
                <a:cs typeface="Arial"/>
              </a:rPr>
              <a:t> NDCREG</a:t>
            </a:r>
          </a:p>
        </p:txBody>
      </p:sp>
      <p:sp>
        <p:nvSpPr>
          <p:cNvPr id="9" name="TextBox 8">
            <a:extLst>
              <a:ext uri="{FF2B5EF4-FFF2-40B4-BE49-F238E27FC236}">
                <a16:creationId xmlns:a16="http://schemas.microsoft.com/office/drawing/2014/main" id="{EBD08EDD-BE2F-C703-DACC-5F501F775425}"/>
              </a:ext>
            </a:extLst>
          </p:cNvPr>
          <p:cNvSpPr txBox="1"/>
          <p:nvPr/>
        </p:nvSpPr>
        <p:spPr>
          <a:xfrm>
            <a:off x="3870440" y="5527147"/>
            <a:ext cx="4595296" cy="215444"/>
          </a:xfrm>
          <a:prstGeom prst="rect">
            <a:avLst/>
          </a:prstGeom>
          <a:solidFill>
            <a:schemeClr val="tx2">
              <a:lumMod val="10000"/>
              <a:lumOff val="90000"/>
            </a:schemeClr>
          </a:solidFill>
        </p:spPr>
        <p:txBody>
          <a:bodyPr wrap="square">
            <a:spAutoFit/>
          </a:bodyPr>
          <a:lstStyle/>
          <a:p>
            <a:pPr algn="just"/>
            <a:r>
              <a:rPr lang="en-US" sz="800" b="1" dirty="0">
                <a:latin typeface="ProximaNova-Regular"/>
                <a:cs typeface="Arial"/>
              </a:rPr>
              <a:t>Table 1 Statements mentioning buildings in NDCs . SOURCE:UNFCCC 2022</a:t>
            </a:r>
          </a:p>
        </p:txBody>
      </p:sp>
    </p:spTree>
    <p:extLst>
      <p:ext uri="{BB962C8B-B14F-4D97-AF65-F5344CB8AC3E}">
        <p14:creationId xmlns:p14="http://schemas.microsoft.com/office/powerpoint/2010/main" val="406819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597049"/>
            <a:ext cx="8229600" cy="1143000"/>
          </a:xfrm>
        </p:spPr>
        <p:txBody>
          <a:bodyPr>
            <a:noAutofit/>
          </a:bodyPr>
          <a:lstStyle/>
          <a:p>
            <a:r>
              <a:rPr lang="fr-FR" dirty="0">
                <a:solidFill>
                  <a:srgbClr val="053063"/>
                </a:solidFill>
                <a:latin typeface="Proxima Nova Extra Bold"/>
                <a:ea typeface="+mn-ea"/>
              </a:rPr>
              <a:t>POLITIQUES, CODES ET CERTIFICATIONS -Codes du bâtiment </a:t>
            </a:r>
            <a:r>
              <a:rPr lang="fr-FR" dirty="0" smtClean="0">
                <a:solidFill>
                  <a:srgbClr val="053063"/>
                </a:solidFill>
                <a:latin typeface="Proxima Nova Extra Bold"/>
                <a:ea typeface="+mn-ea"/>
              </a:rPr>
              <a:t>vert</a:t>
            </a:r>
            <a:endParaRPr lang="en-BE" dirty="0">
              <a:solidFill>
                <a:srgbClr val="053063"/>
              </a:solidFill>
              <a:latin typeface="Proxima Nova Extra Bold"/>
              <a:ea typeface="+mn-ea"/>
            </a:endParaRPr>
          </a:p>
        </p:txBody>
      </p:sp>
      <p:sp>
        <p:nvSpPr>
          <p:cNvPr id="7" name="TextBox 6">
            <a:extLst>
              <a:ext uri="{FF2B5EF4-FFF2-40B4-BE49-F238E27FC236}">
                <a16:creationId xmlns:a16="http://schemas.microsoft.com/office/drawing/2014/main" id="{1A9A6BD2-A74C-DE7B-6006-6CCF2B9EF424}"/>
              </a:ext>
            </a:extLst>
          </p:cNvPr>
          <p:cNvSpPr txBox="1"/>
          <p:nvPr/>
        </p:nvSpPr>
        <p:spPr>
          <a:xfrm>
            <a:off x="58248" y="3943285"/>
            <a:ext cx="4299051" cy="1200329"/>
          </a:xfrm>
          <a:prstGeom prst="rect">
            <a:avLst/>
          </a:prstGeom>
          <a:noFill/>
        </p:spPr>
        <p:txBody>
          <a:bodyPr wrap="square">
            <a:spAutoFit/>
          </a:bodyPr>
          <a:lstStyle/>
          <a:p>
            <a:pPr marL="342900" indent="-342900" algn="just">
              <a:buFont typeface="Arial" panose="020B0604020202020204" pitchFamily="34" charset="0"/>
              <a:buChar char="•"/>
            </a:pPr>
            <a:r>
              <a:rPr lang="en-US" dirty="0">
                <a:solidFill>
                  <a:schemeClr val="bg1"/>
                </a:solidFill>
                <a:latin typeface="ProximaNova-Regular"/>
                <a:cs typeface="Arial"/>
              </a:rPr>
              <a:t>Cost Savings: Energy-efficient systems and equipment can save building owners and occupants money on utility bills over time.</a:t>
            </a:r>
          </a:p>
        </p:txBody>
      </p:sp>
      <p:sp>
        <p:nvSpPr>
          <p:cNvPr id="9" name="TextBox 8">
            <a:extLst>
              <a:ext uri="{FF2B5EF4-FFF2-40B4-BE49-F238E27FC236}">
                <a16:creationId xmlns:a16="http://schemas.microsoft.com/office/drawing/2014/main" id="{EBD08EDD-BE2F-C703-DACC-5F501F775425}"/>
              </a:ext>
            </a:extLst>
          </p:cNvPr>
          <p:cNvSpPr txBox="1"/>
          <p:nvPr/>
        </p:nvSpPr>
        <p:spPr>
          <a:xfrm>
            <a:off x="4357299" y="4357604"/>
            <a:ext cx="5184775" cy="215444"/>
          </a:xfrm>
          <a:prstGeom prst="rect">
            <a:avLst/>
          </a:prstGeom>
          <a:noFill/>
        </p:spPr>
        <p:txBody>
          <a:bodyPr wrap="square">
            <a:spAutoFit/>
          </a:bodyPr>
          <a:lstStyle/>
          <a:p>
            <a:pPr algn="just"/>
            <a:r>
              <a:rPr lang="en-US" sz="800" dirty="0">
                <a:latin typeface="ProximaNova-Regular"/>
                <a:cs typeface="Arial"/>
              </a:rPr>
              <a:t>Table 2. Building energy codes status in 2022. Source: Buildings Performance Institute Europe (2020)</a:t>
            </a:r>
          </a:p>
        </p:txBody>
      </p:sp>
      <p:sp>
        <p:nvSpPr>
          <p:cNvPr id="11" name="TextBox 10">
            <a:extLst>
              <a:ext uri="{FF2B5EF4-FFF2-40B4-BE49-F238E27FC236}">
                <a16:creationId xmlns:a16="http://schemas.microsoft.com/office/drawing/2014/main" id="{E9E757C7-9C7C-8188-691B-BB8F3FC74379}"/>
              </a:ext>
            </a:extLst>
          </p:cNvPr>
          <p:cNvSpPr txBox="1"/>
          <p:nvPr/>
        </p:nvSpPr>
        <p:spPr>
          <a:xfrm>
            <a:off x="194303" y="1945070"/>
            <a:ext cx="4046958" cy="4247317"/>
          </a:xfrm>
          <a:prstGeom prst="rect">
            <a:avLst/>
          </a:prstGeom>
          <a:noFill/>
        </p:spPr>
        <p:txBody>
          <a:bodyPr wrap="square">
            <a:spAutoFit/>
          </a:bodyPr>
          <a:lstStyle/>
          <a:p>
            <a:pPr algn="just"/>
            <a:r>
              <a:rPr lang="fr-FR" dirty="0">
                <a:solidFill>
                  <a:schemeClr val="tx2"/>
                </a:solidFill>
                <a:latin typeface="ProximaNova-Regular"/>
                <a:cs typeface="Arial"/>
              </a:rPr>
              <a:t>Les codes du bâtiment sont essentiels pour lutter contre les émissions du </a:t>
            </a:r>
            <a:r>
              <a:rPr lang="fr-FR" dirty="0" smtClean="0">
                <a:solidFill>
                  <a:schemeClr val="tx2"/>
                </a:solidFill>
                <a:latin typeface="ProximaNova-Regular"/>
                <a:cs typeface="Arial"/>
              </a:rPr>
              <a:t>secteur </a:t>
            </a:r>
            <a:r>
              <a:rPr lang="fr-FR" dirty="0">
                <a:solidFill>
                  <a:schemeClr val="tx2"/>
                </a:solidFill>
                <a:latin typeface="ProximaNova-Regular"/>
                <a:cs typeface="Arial"/>
              </a:rPr>
              <a:t>et fournir des lignes directrices claires sur leurs caractéristiques</a:t>
            </a:r>
            <a:r>
              <a:rPr lang="fr-FR" dirty="0" smtClean="0">
                <a:solidFill>
                  <a:schemeClr val="tx2"/>
                </a:solidFill>
                <a:latin typeface="ProximaNova-Regular"/>
                <a:cs typeface="Arial"/>
              </a:rPr>
              <a:t>. Les </a:t>
            </a:r>
            <a:r>
              <a:rPr lang="fr-FR" dirty="0">
                <a:solidFill>
                  <a:schemeClr val="tx2"/>
                </a:solidFill>
                <a:latin typeface="ProximaNova-Regular"/>
                <a:cs typeface="Arial"/>
              </a:rPr>
              <a:t>codes énergétiques du bâtiment doivent être conçus en tenant compte des conditions environnementales locales et de l’utilisation du bâtiment</a:t>
            </a:r>
            <a:r>
              <a:rPr lang="fr-FR" dirty="0" smtClean="0">
                <a:solidFill>
                  <a:schemeClr val="tx2"/>
                </a:solidFill>
                <a:latin typeface="ProximaNova-Regular"/>
                <a:cs typeface="Arial"/>
              </a:rPr>
              <a:t>. En </a:t>
            </a:r>
            <a:r>
              <a:rPr lang="fr-FR" dirty="0">
                <a:solidFill>
                  <a:schemeClr val="tx2"/>
                </a:solidFill>
                <a:latin typeface="ProximaNova-Regular"/>
                <a:cs typeface="Arial"/>
              </a:rPr>
              <a:t>septembre 2022, 79 pays sur 196 (40 %) disposaient de codes énergétiques du bâtiment qui sont soit obligatoires pour au moins une partie du parc immobilier, soit comportant </a:t>
            </a:r>
            <a:r>
              <a:rPr lang="fr-FR" dirty="0" smtClean="0">
                <a:solidFill>
                  <a:schemeClr val="tx2"/>
                </a:solidFill>
                <a:latin typeface="ProximaNova-Regular"/>
                <a:cs typeface="Arial"/>
              </a:rPr>
              <a:t>une composante </a:t>
            </a:r>
            <a:r>
              <a:rPr lang="fr-FR" dirty="0">
                <a:solidFill>
                  <a:schemeClr val="tx2"/>
                </a:solidFill>
                <a:latin typeface="ProximaNova-Regular"/>
                <a:cs typeface="Arial"/>
              </a:rPr>
              <a:t>volontaire.</a:t>
            </a:r>
            <a:endParaRPr lang="en-US" dirty="0">
              <a:solidFill>
                <a:schemeClr val="tx2"/>
              </a:solidFill>
              <a:latin typeface="ProximaNova-Regular"/>
              <a:cs typeface="Arial"/>
            </a:endParaRPr>
          </a:p>
        </p:txBody>
      </p:sp>
      <p:graphicFrame>
        <p:nvGraphicFramePr>
          <p:cNvPr id="12" name="Table 11">
            <a:extLst>
              <a:ext uri="{FF2B5EF4-FFF2-40B4-BE49-F238E27FC236}">
                <a16:creationId xmlns:a16="http://schemas.microsoft.com/office/drawing/2014/main" id="{2748E7EB-9193-C76E-AFCC-6A2BDC1D9ADF}"/>
              </a:ext>
            </a:extLst>
          </p:cNvPr>
          <p:cNvGraphicFramePr>
            <a:graphicFrameLocks noGrp="1"/>
          </p:cNvGraphicFramePr>
          <p:nvPr>
            <p:extLst>
              <p:ext uri="{D42A27DB-BD31-4B8C-83A1-F6EECF244321}">
                <p14:modId xmlns:p14="http://schemas.microsoft.com/office/powerpoint/2010/main" val="301454895"/>
              </p:ext>
            </p:extLst>
          </p:nvPr>
        </p:nvGraphicFramePr>
        <p:xfrm>
          <a:off x="4587551" y="1994839"/>
          <a:ext cx="3971730" cy="2392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00013631"/>
                    </a:ext>
                  </a:extLst>
                </a:gridCol>
                <a:gridCol w="923730">
                  <a:extLst>
                    <a:ext uri="{9D8B030D-6E8A-4147-A177-3AD203B41FA5}">
                      <a16:colId xmlns:a16="http://schemas.microsoft.com/office/drawing/2014/main" val="2389909429"/>
                    </a:ext>
                  </a:extLst>
                </a:gridCol>
              </a:tblGrid>
              <a:tr h="370840">
                <a:tc>
                  <a:txBody>
                    <a:bodyPr/>
                    <a:lstStyle/>
                    <a:p>
                      <a:pPr algn="l"/>
                      <a:r>
                        <a:rPr lang="en-US" sz="1800" b="0" i="0" u="none" strike="noStrike" baseline="0" dirty="0">
                          <a:latin typeface="Roboto-Regular"/>
                        </a:rPr>
                        <a:t>Mandatory 							</a:t>
                      </a:r>
                    </a:p>
                  </a:txBody>
                  <a:tcPr/>
                </a:tc>
                <a:tc>
                  <a:txBody>
                    <a:bodyPr/>
                    <a:lstStyle/>
                    <a:p>
                      <a:r>
                        <a:rPr lang="en-US" sz="1800" b="0" i="0" u="none" strike="noStrike" baseline="0" dirty="0">
                          <a:latin typeface="Roboto-Regular"/>
                        </a:rPr>
                        <a:t>68</a:t>
                      </a:r>
                      <a:endParaRPr lang="en-US" dirty="0"/>
                    </a:p>
                  </a:txBody>
                  <a:tcPr/>
                </a:tc>
                <a:extLst>
                  <a:ext uri="{0D108BD9-81ED-4DB2-BD59-A6C34878D82A}">
                    <a16:rowId xmlns:a16="http://schemas.microsoft.com/office/drawing/2014/main" val="1979828358"/>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Roboto-Regular"/>
                        </a:rPr>
                        <a:t>Performance standard available 		</a:t>
                      </a:r>
                    </a:p>
                  </a:txBody>
                  <a:tcPr/>
                </a:tc>
                <a:tc>
                  <a:txBody>
                    <a:bodyPr/>
                    <a:lstStyle/>
                    <a:p>
                      <a:r>
                        <a:rPr lang="en-US" sz="1800" b="0" i="0" u="none" strike="noStrike" baseline="0" dirty="0">
                          <a:latin typeface="Roboto-Regular"/>
                        </a:rPr>
                        <a:t>11</a:t>
                      </a:r>
                      <a:endParaRPr lang="en-US" dirty="0"/>
                    </a:p>
                  </a:txBody>
                  <a:tcPr/>
                </a:tc>
                <a:extLst>
                  <a:ext uri="{0D108BD9-81ED-4DB2-BD59-A6C34878D82A}">
                    <a16:rowId xmlns:a16="http://schemas.microsoft.com/office/drawing/2014/main" val="39012173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Roboto-Regular"/>
                        </a:rPr>
                        <a:t>In development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Roboto-Regular"/>
                        </a:rPr>
                        <a:t>32</a:t>
                      </a:r>
                    </a:p>
                  </a:txBody>
                  <a:tcPr/>
                </a:tc>
                <a:extLst>
                  <a:ext uri="{0D108BD9-81ED-4DB2-BD59-A6C34878D82A}">
                    <a16:rowId xmlns:a16="http://schemas.microsoft.com/office/drawing/2014/main" val="378883504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Roboto-Regular"/>
                        </a:rPr>
                        <a:t>No known code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Roboto-Regular"/>
                        </a:rPr>
                        <a:t>85</a:t>
                      </a:r>
                    </a:p>
                  </a:txBody>
                  <a:tcPr/>
                </a:tc>
                <a:extLst>
                  <a:ext uri="{0D108BD9-81ED-4DB2-BD59-A6C34878D82A}">
                    <a16:rowId xmlns:a16="http://schemas.microsoft.com/office/drawing/2014/main" val="233292287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Roboto-Bold"/>
                        </a:rPr>
                        <a:t>Grand total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i="0" u="none" strike="noStrike" baseline="0" dirty="0">
                          <a:latin typeface="Roboto-Bold"/>
                        </a:rPr>
                        <a:t>196</a:t>
                      </a:r>
                      <a:endParaRPr lang="en-US" dirty="0"/>
                    </a:p>
                  </a:txBody>
                  <a:tcPr/>
                </a:tc>
                <a:extLst>
                  <a:ext uri="{0D108BD9-81ED-4DB2-BD59-A6C34878D82A}">
                    <a16:rowId xmlns:a16="http://schemas.microsoft.com/office/drawing/2014/main" val="2351250734"/>
                  </a:ext>
                </a:extLst>
              </a:tr>
            </a:tbl>
          </a:graphicData>
        </a:graphic>
      </p:graphicFrame>
      <p:sp>
        <p:nvSpPr>
          <p:cNvPr id="3" name="Slide Number Placeholder 4">
            <a:extLst>
              <a:ext uri="{FF2B5EF4-FFF2-40B4-BE49-F238E27FC236}">
                <a16:creationId xmlns:a16="http://schemas.microsoft.com/office/drawing/2014/main" id="{BAE99B0B-0203-1FA5-EA5A-B4EBDC85BC04}"/>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Green and Sustainable Buildings Global Status</a:t>
            </a:r>
          </a:p>
        </p:txBody>
      </p:sp>
      <p:sp>
        <p:nvSpPr>
          <p:cNvPr id="4" name="TextBox 3">
            <a:extLst>
              <a:ext uri="{FF2B5EF4-FFF2-40B4-BE49-F238E27FC236}">
                <a16:creationId xmlns:a16="http://schemas.microsoft.com/office/drawing/2014/main" id="{D0360F99-D128-E856-7D52-7B62F31CC1CF}"/>
              </a:ext>
            </a:extLst>
          </p:cNvPr>
          <p:cNvSpPr txBox="1"/>
          <p:nvPr/>
        </p:nvSpPr>
        <p:spPr>
          <a:xfrm>
            <a:off x="194302" y="6531466"/>
            <a:ext cx="4577024" cy="307777"/>
          </a:xfrm>
          <a:prstGeom prst="rect">
            <a:avLst/>
          </a:prstGeom>
          <a:noFill/>
        </p:spPr>
        <p:txBody>
          <a:bodyPr wrap="square">
            <a:spAutoFit/>
          </a:bodyPr>
          <a:lstStyle/>
          <a:p>
            <a:r>
              <a:rPr lang="en-US" sz="1400" dirty="0">
                <a:solidFill>
                  <a:schemeClr val="tx2"/>
                </a:solidFill>
                <a:latin typeface="ProximaNova-Regular"/>
                <a:cs typeface="Arial"/>
              </a:rPr>
              <a:t>* </a:t>
            </a:r>
            <a:r>
              <a:rPr lang="en-US" sz="1400" dirty="0" err="1">
                <a:solidFill>
                  <a:schemeClr val="tx2"/>
                </a:solidFill>
                <a:latin typeface="ProximaNova-Regular"/>
                <a:cs typeface="Arial"/>
              </a:rPr>
              <a:t>GlobalABC</a:t>
            </a:r>
            <a:r>
              <a:rPr lang="en-US" sz="1400" dirty="0">
                <a:solidFill>
                  <a:schemeClr val="tx2"/>
                </a:solidFill>
                <a:latin typeface="ProximaNova-Regular"/>
                <a:cs typeface="Arial"/>
              </a:rPr>
              <a:t>-GRS 2022</a:t>
            </a:r>
          </a:p>
        </p:txBody>
      </p:sp>
      <p:sp>
        <p:nvSpPr>
          <p:cNvPr id="6" name="TextBox 5">
            <a:extLst>
              <a:ext uri="{FF2B5EF4-FFF2-40B4-BE49-F238E27FC236}">
                <a16:creationId xmlns:a16="http://schemas.microsoft.com/office/drawing/2014/main" id="{2F471FD9-5981-2C27-91F9-67D4B8A0558F}"/>
              </a:ext>
            </a:extLst>
          </p:cNvPr>
          <p:cNvSpPr txBox="1"/>
          <p:nvPr/>
        </p:nvSpPr>
        <p:spPr>
          <a:xfrm>
            <a:off x="4587550" y="4785972"/>
            <a:ext cx="4290167" cy="1969770"/>
          </a:xfrm>
          <a:prstGeom prst="rect">
            <a:avLst/>
          </a:prstGeom>
          <a:noFill/>
        </p:spPr>
        <p:txBody>
          <a:bodyPr wrap="square">
            <a:spAutoFit/>
          </a:bodyPr>
          <a:lstStyle/>
          <a:p>
            <a:pPr algn="just"/>
            <a:r>
              <a:rPr lang="fr-FR" dirty="0">
                <a:solidFill>
                  <a:schemeClr val="tx2"/>
                </a:solidFill>
                <a:latin typeface="ProximaNova-Regular"/>
                <a:cs typeface="Arial"/>
              </a:rPr>
              <a:t>Au total, 51 des 196 pays suivis par le Buildings Global </a:t>
            </a:r>
            <a:r>
              <a:rPr lang="fr-FR" dirty="0" err="1">
                <a:solidFill>
                  <a:schemeClr val="tx2"/>
                </a:solidFill>
                <a:latin typeface="ProximaNova-Regular"/>
                <a:cs typeface="Arial"/>
              </a:rPr>
              <a:t>Status</a:t>
            </a:r>
            <a:r>
              <a:rPr lang="fr-FR" dirty="0">
                <a:solidFill>
                  <a:schemeClr val="tx2"/>
                </a:solidFill>
                <a:latin typeface="ProximaNova-Regular"/>
                <a:cs typeface="Arial"/>
              </a:rPr>
              <a:t> Report ont des codes énergétiques obligatoires pour les bâtiments qui couvrent à la fois les secteurs résidentiels et non résidentiels</a:t>
            </a:r>
            <a:r>
              <a:rPr lang="fr-FR" dirty="0" smtClean="0">
                <a:solidFill>
                  <a:schemeClr val="tx2"/>
                </a:solidFill>
                <a:latin typeface="ProximaNova-Regular"/>
                <a:cs typeface="Arial"/>
              </a:rPr>
              <a:t>.</a:t>
            </a:r>
          </a:p>
          <a:p>
            <a:pPr algn="just"/>
            <a:endParaRPr lang="fr-FR" sz="1600" dirty="0" smtClean="0">
              <a:solidFill>
                <a:schemeClr val="tx2"/>
              </a:solidFill>
              <a:latin typeface="ProximaNova-Regular"/>
              <a:cs typeface="Arial"/>
            </a:endParaRPr>
          </a:p>
          <a:p>
            <a:pPr algn="just"/>
            <a:r>
              <a:rPr lang="fr-FR" sz="1600" dirty="0" smtClean="0">
                <a:solidFill>
                  <a:schemeClr val="tx2"/>
                </a:solidFill>
                <a:latin typeface="ProximaNova-Regular"/>
                <a:cs typeface="Arial"/>
              </a:rPr>
              <a:t>Bâtiments</a:t>
            </a:r>
            <a:r>
              <a:rPr lang="fr-FR" sz="1600" dirty="0">
                <a:solidFill>
                  <a:schemeClr val="tx2"/>
                </a:solidFill>
                <a:latin typeface="ProximaNova-Regular"/>
                <a:cs typeface="Arial"/>
              </a:rPr>
              <a:t>*.</a:t>
            </a:r>
            <a:endParaRPr lang="en-US" sz="1600" dirty="0">
              <a:solidFill>
                <a:schemeClr val="tx2"/>
              </a:solidFill>
              <a:latin typeface="ProximaNova-Regular"/>
              <a:cs typeface="Arial"/>
            </a:endParaRPr>
          </a:p>
        </p:txBody>
      </p:sp>
    </p:spTree>
    <p:extLst>
      <p:ext uri="{BB962C8B-B14F-4D97-AF65-F5344CB8AC3E}">
        <p14:creationId xmlns:p14="http://schemas.microsoft.com/office/powerpoint/2010/main" val="113057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heme/theme1.xml><?xml version="1.0" encoding="utf-8"?>
<a:theme xmlns:a="http://schemas.openxmlformats.org/drawingml/2006/main" name="meetMED_Theme_2">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meetMED_Theme_2.thmx</Template>
  <TotalTime>5384</TotalTime>
  <Words>1921</Words>
  <Application>Microsoft Office PowerPoint</Application>
  <PresentationFormat>On-screen Show (4:3)</PresentationFormat>
  <Paragraphs>176</Paragraphs>
  <Slides>15</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Calibri</vt:lpstr>
      <vt:lpstr>Google Sans</vt:lpstr>
      <vt:lpstr>Proxima Nova Extra Bold</vt:lpstr>
      <vt:lpstr>ProximaNova-Extrabld</vt:lpstr>
      <vt:lpstr>ProximaNova-Regular</vt:lpstr>
      <vt:lpstr>Roboto-Bold</vt:lpstr>
      <vt:lpstr>Roboto-Regular</vt:lpstr>
      <vt:lpstr>meetMED_Theme_2</vt:lpstr>
      <vt:lpstr>Custom Design</vt:lpstr>
      <vt:lpstr>Statut global des bâtiments verts et durables</vt:lpstr>
      <vt:lpstr>Grandes lignes</vt:lpstr>
      <vt:lpstr>Ce qui est nouveau</vt:lpstr>
      <vt:lpstr>FACTEURS GLOBEAUX DES TENDANCES DANS LES BÂTIMENTS DEPUIS 2015</vt:lpstr>
      <vt:lpstr>SUIVI DE L'INDICE DE DÉCARBONATION</vt:lpstr>
      <vt:lpstr>DEMANDE RÉCENTE D’ÉNERGIE OPÉRATIONNELLE GLOBALE</vt:lpstr>
      <vt:lpstr>ACTIVITÉS RÉCENTES DE COSTRUNCTION VERTE</vt:lpstr>
      <vt:lpstr>POLITIQUES, CODES ET CERTIFICATIONS -Politiques internationales et CND Nationally Determined Contributions</vt:lpstr>
      <vt:lpstr>POLITIQUES, CODES ET CERTIFICATIONS -Codes du bâtiment vert</vt:lpstr>
      <vt:lpstr>POLITIQUES, CODES ET CERTIFICATIONS -Certifications de bâtiments verts</vt:lpstr>
      <vt:lpstr>POLITIQUES, CODES ET CERTIFICATIONS -MEPS, normes et labels</vt:lpstr>
      <vt:lpstr>ACTIVITÉS D'ÉVALUATION DES BÂTIMENTS VERTS DANS LA RÉGION  SUD-MED</vt:lpstr>
      <vt:lpstr>ACTIVITÉS D'ÉVALUATION DES BÂTIMENTS VERTS DANS LA RÉGION  SUD-MED</vt:lpstr>
      <vt:lpstr>MEPS ET LABELS</vt:lpstr>
      <vt:lpstr>Nous Contacter!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dc:creator>
  <cp:lastModifiedBy>adnan</cp:lastModifiedBy>
  <cp:revision>145</cp:revision>
  <dcterms:created xsi:type="dcterms:W3CDTF">2018-09-19T13:21:33Z</dcterms:created>
  <dcterms:modified xsi:type="dcterms:W3CDTF">2024-02-05T10:39:48Z</dcterms:modified>
</cp:coreProperties>
</file>