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6"/>
  </p:notesMasterIdLst>
  <p:handoutMasterIdLst>
    <p:handoutMasterId r:id="rId27"/>
  </p:handoutMasterIdLst>
  <p:sldIdLst>
    <p:sldId id="260" r:id="rId3"/>
    <p:sldId id="266" r:id="rId4"/>
    <p:sldId id="261" r:id="rId5"/>
    <p:sldId id="265" r:id="rId6"/>
    <p:sldId id="272" r:id="rId7"/>
    <p:sldId id="273" r:id="rId8"/>
    <p:sldId id="274" r:id="rId9"/>
    <p:sldId id="282" r:id="rId10"/>
    <p:sldId id="283" r:id="rId11"/>
    <p:sldId id="284" r:id="rId12"/>
    <p:sldId id="285" r:id="rId13"/>
    <p:sldId id="286" r:id="rId14"/>
    <p:sldId id="287" r:id="rId15"/>
    <p:sldId id="294" r:id="rId16"/>
    <p:sldId id="288" r:id="rId17"/>
    <p:sldId id="289" r:id="rId18"/>
    <p:sldId id="290" r:id="rId19"/>
    <p:sldId id="295" r:id="rId20"/>
    <p:sldId id="296" r:id="rId21"/>
    <p:sldId id="291" r:id="rId22"/>
    <p:sldId id="292" r:id="rId23"/>
    <p:sldId id="293" r:id="rId24"/>
    <p:sldId id="271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ce Giallombardo" initials="AG" lastIdx="3" clrIdx="0"/>
  <p:cmAuthor id="2" name="yasmeen.oraby@rcreee.org" initials="y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9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774" autoAdjust="0"/>
  </p:normalViewPr>
  <p:slideViewPr>
    <p:cSldViewPr snapToGrid="0" snapToObjects="1">
      <p:cViewPr varScale="1">
        <p:scale>
          <a:sx n="81" d="100"/>
          <a:sy n="81" d="100"/>
        </p:scale>
        <p:origin x="1987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75A83-B0A0-F941-9E84-37C674E8AF5E}" type="datetimeFigureOut">
              <a:rPr lang="en-US" smtClean="0"/>
              <a:t>06-Feb-24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C75D0-4E5A-B147-9DD3-9A65C28A7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64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1F39B-BE8A-F84A-9EC6-B803D69CDF81}" type="datetimeFigureOut">
              <a:rPr lang="en-US" smtClean="0"/>
              <a:t>06-Feb-24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E55C-1D1D-4F47-9F17-CF18EB29C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65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E55C-1D1D-4F47-9F17-CF18EB29C2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8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E55C-1D1D-4F47-9F17-CF18EB29C2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95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E55C-1D1D-4F47-9F17-CF18EB29C2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92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Ajouter</a:t>
            </a:r>
            <a:r>
              <a:rPr lang="en-US" dirty="0" smtClean="0"/>
              <a:t> </a:t>
            </a:r>
            <a:r>
              <a:rPr lang="en-US" dirty="0" err="1" smtClean="0"/>
              <a:t>peut-etre</a:t>
            </a:r>
            <a:r>
              <a:rPr lang="en-US" dirty="0" smtClean="0"/>
              <a:t> le </a:t>
            </a:r>
            <a:r>
              <a:rPr lang="en-US" dirty="0" err="1" smtClean="0"/>
              <a:t>chauffe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efficace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E55C-1D1D-4F47-9F17-CF18EB29C2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2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0E55C-1D1D-4F47-9F17-CF18EB29C2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73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Trop </a:t>
            </a:r>
            <a:r>
              <a:rPr lang="en-US" dirty="0" err="1" smtClean="0"/>
              <a:t>faible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E55C-1D1D-4F47-9F17-CF18EB29C2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44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cfm = 1,7 m3/h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E55C-1D1D-4F47-9F17-CF18EB29C2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22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 &amp; ETL: These standards ensure that electrical products are safe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E55C-1D1D-4F47-9F17-CF18EB29C2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9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958394"/>
            <a:ext cx="7772400" cy="1470025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16811"/>
            <a:ext cx="6400800" cy="15359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Click to edit Master subtitle style</a:t>
            </a:r>
            <a:endParaRPr lang="en-US" dirty="0"/>
          </a:p>
        </p:txBody>
      </p:sp>
      <p:sp>
        <p:nvSpPr>
          <p:cNvPr id="2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8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8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48847"/>
            <a:ext cx="2057400" cy="5277316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48847"/>
            <a:ext cx="6019800" cy="5277316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378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067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19946"/>
            <a:ext cx="6400800" cy="136085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Click to edit Master subtitle style</a:t>
            </a:r>
            <a:endParaRPr lang="en-US" dirty="0"/>
          </a:p>
        </p:txBody>
      </p:sp>
      <p:pic>
        <p:nvPicPr>
          <p:cNvPr id="7" name="Picture 6" descr="meetMED-fullcolor-WE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322" y="1013141"/>
            <a:ext cx="5863464" cy="229010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942214" y="2603435"/>
            <a:ext cx="5830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189A3A"/>
                </a:solidFill>
                <a:latin typeface="Arial"/>
                <a:cs typeface="Arial"/>
              </a:rPr>
              <a:t>Mitigation Enabling Energy Transition in the </a:t>
            </a:r>
            <a:r>
              <a:rPr lang="en-US" sz="1400" b="1" dirty="0" err="1">
                <a:solidFill>
                  <a:srgbClr val="189A3A"/>
                </a:solidFill>
                <a:latin typeface="Arial"/>
                <a:cs typeface="Arial"/>
              </a:rPr>
              <a:t>MEDiterranean</a:t>
            </a:r>
            <a:r>
              <a:rPr lang="en-US" sz="1400" b="1" dirty="0">
                <a:solidFill>
                  <a:srgbClr val="189A3A"/>
                </a:solidFill>
                <a:latin typeface="Arial"/>
                <a:cs typeface="Arial"/>
              </a:rPr>
              <a:t> region</a:t>
            </a:r>
            <a:endParaRPr lang="en-US" sz="1400" b="1" dirty="0">
              <a:solidFill>
                <a:srgbClr val="189A3A"/>
              </a:solidFill>
              <a:effectLst/>
              <a:latin typeface="Arial"/>
              <a:cs typeface="Arial"/>
            </a:endParaRPr>
          </a:p>
        </p:txBody>
      </p:sp>
      <p:pic>
        <p:nvPicPr>
          <p:cNvPr id="6" name="Picture 5" descr="meetMED_EU_fund_150dpi_3.png">
            <a:extLst>
              <a:ext uri="{FF2B5EF4-FFF2-40B4-BE49-F238E27FC236}">
                <a16:creationId xmlns:a16="http://schemas.microsoft.com/office/drawing/2014/main" id="{07DBBFB2-BF99-4E46-8DB4-5B2E8E5E4E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7" y="92645"/>
            <a:ext cx="877824" cy="9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1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tx2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tx2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tx2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tx2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046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41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18877"/>
            <a:ext cx="4038600" cy="40072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18877"/>
            <a:ext cx="4038600" cy="400728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660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73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42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8362"/>
            <a:ext cx="3008313" cy="1162050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68363"/>
            <a:ext cx="5111750" cy="5028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30412"/>
            <a:ext cx="3008313" cy="38661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/>
              <a:t>Click to edit Master text styles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3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0995"/>
            <a:ext cx="5486400" cy="36065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/>
              <a:t>Click to edit Master text styles</a:t>
            </a:r>
          </a:p>
        </p:txBody>
      </p:sp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3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6479" y="614"/>
            <a:ext cx="9150479" cy="643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229611" y="-65513"/>
            <a:ext cx="1816728" cy="7095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631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88737"/>
            <a:ext cx="8229600" cy="3863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48228" y="194111"/>
            <a:ext cx="438572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. </a:t>
            </a:r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B7AF10-288E-486E-A9D8-2C6FCAA60A34}"/>
              </a:ext>
            </a:extLst>
          </p:cNvPr>
          <p:cNvSpPr txBox="1"/>
          <p:nvPr userDrawn="1"/>
        </p:nvSpPr>
        <p:spPr>
          <a:xfrm>
            <a:off x="545504" y="376673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Proxima Nova Extra Bold"/>
              </a:rPr>
              <a:t>Phase II</a:t>
            </a:r>
          </a:p>
        </p:txBody>
      </p:sp>
    </p:spTree>
    <p:extLst>
      <p:ext uri="{BB962C8B-B14F-4D97-AF65-F5344CB8AC3E}">
        <p14:creationId xmlns:p14="http://schemas.microsoft.com/office/powerpoint/2010/main" val="299473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000" b="1" kern="120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8224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8224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8224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8224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8224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Click to edit Master text styles</a:t>
            </a:r>
          </a:p>
          <a:p>
            <a:pPr lvl="1"/>
            <a:r>
              <a:rPr lang="nl-BE" dirty="0"/>
              <a:t>Second level</a:t>
            </a:r>
          </a:p>
          <a:p>
            <a:pPr lvl="2"/>
            <a:r>
              <a:rPr lang="nl-BE" dirty="0"/>
              <a:t>Third level</a:t>
            </a:r>
          </a:p>
          <a:p>
            <a:pPr lvl="3"/>
            <a:r>
              <a:rPr lang="nl-BE" dirty="0"/>
              <a:t>Fourth level</a:t>
            </a:r>
          </a:p>
          <a:p>
            <a:pPr lvl="4"/>
            <a:r>
              <a:rPr lang="nl-BE" dirty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220589"/>
            <a:ext cx="9150479" cy="643437"/>
          </a:xfrm>
          <a:prstGeom prst="rect">
            <a:avLst/>
          </a:prstGeom>
          <a:solidFill>
            <a:srgbClr val="189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meetMED-white-WE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761" y="6118656"/>
            <a:ext cx="1816729" cy="709564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245876" y="6388418"/>
            <a:ext cx="1671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www.meetmed.org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3505200" y="6369310"/>
            <a:ext cx="2133600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4E6B386F-75EA-2347-AA44-8123F513AD2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206EC-A050-4025-83C0-1E8A304A09B2}"/>
              </a:ext>
            </a:extLst>
          </p:cNvPr>
          <p:cNvSpPr txBox="1"/>
          <p:nvPr userDrawn="1"/>
        </p:nvSpPr>
        <p:spPr>
          <a:xfrm>
            <a:off x="7716580" y="6603630"/>
            <a:ext cx="8370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Proxima Nova Extra Bold"/>
              </a:rPr>
              <a:t>Phase II</a:t>
            </a:r>
          </a:p>
        </p:txBody>
      </p:sp>
    </p:spTree>
    <p:extLst>
      <p:ext uri="{BB962C8B-B14F-4D97-AF65-F5344CB8AC3E}">
        <p14:creationId xmlns:p14="http://schemas.microsoft.com/office/powerpoint/2010/main" val="116014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000" b="1" kern="1200">
          <a:solidFill>
            <a:schemeClr val="accent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fif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hyperlink" Target="http://www.meetmed.org/" TargetMode="Externa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jp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652316"/>
            <a:ext cx="7772400" cy="1470025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53063"/>
                </a:solidFill>
                <a:latin typeface="ProximaNova-Extrabld"/>
                <a:ea typeface="+mn-ea"/>
              </a:rPr>
              <a:t>ÉQUIPEMENTS ET SYSTEMES ÉNERGÉTIQUES </a:t>
            </a:r>
            <a:r>
              <a:rPr lang="fr-FR" sz="2800" dirty="0">
                <a:solidFill>
                  <a:srgbClr val="053063"/>
                </a:solidFill>
                <a:latin typeface="ProximaNova-Extrabld"/>
                <a:ea typeface="+mn-ea"/>
              </a:rPr>
              <a:t>- INTRODUCTION</a:t>
            </a:r>
            <a:endParaRPr lang="en-US" sz="2800" dirty="0">
              <a:solidFill>
                <a:srgbClr val="053063"/>
              </a:solidFill>
              <a:latin typeface="ProximaNova-Extrabld"/>
              <a:ea typeface="+mn-e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27A6D3-BE3C-120D-DE7B-37D2441C49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64" t="25600" r="10100" b="33196"/>
          <a:stretch/>
        </p:blipFill>
        <p:spPr>
          <a:xfrm>
            <a:off x="6398836" y="215725"/>
            <a:ext cx="960241" cy="491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A5110C-28DC-E4A8-D47A-E1274A43A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675" y="149737"/>
            <a:ext cx="545421" cy="6421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0A085C-AED8-3351-7C04-AC1F44F8C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5788" y="149737"/>
            <a:ext cx="817614" cy="64211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9AF8292-9B2C-4C91-AFF2-354A0B2D51C4}"/>
              </a:ext>
            </a:extLst>
          </p:cNvPr>
          <p:cNvSpPr txBox="1">
            <a:spLocks/>
          </p:cNvSpPr>
          <p:nvPr/>
        </p:nvSpPr>
        <p:spPr>
          <a:xfrm>
            <a:off x="1185856" y="4755371"/>
            <a:ext cx="6815240" cy="1057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chemeClr val="accent2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sz="6000" dirty="0" smtClean="0">
                <a:solidFill>
                  <a:srgbClr val="053063"/>
                </a:solidFill>
                <a:latin typeface="ProximaNova-Extrabld"/>
                <a:ea typeface="+mn-ea"/>
              </a:rPr>
              <a:t>Formation sur GRASSMED </a:t>
            </a:r>
            <a:r>
              <a:rPr lang="en-GB" sz="6000" dirty="0">
                <a:solidFill>
                  <a:srgbClr val="053063"/>
                </a:solidFill>
                <a:latin typeface="ProximaNova-Extrabld"/>
                <a:ea typeface="+mn-ea"/>
              </a:rPr>
              <a:t>– </a:t>
            </a:r>
            <a:r>
              <a:rPr lang="en-GB" sz="6000" dirty="0" smtClean="0">
                <a:solidFill>
                  <a:srgbClr val="053063"/>
                </a:solidFill>
                <a:latin typeface="ProximaNova-Extrabld"/>
                <a:ea typeface="+mn-ea"/>
              </a:rPr>
              <a:t>MEETMED </a:t>
            </a:r>
            <a:r>
              <a:rPr lang="en-GB" sz="6000" dirty="0">
                <a:solidFill>
                  <a:srgbClr val="053063"/>
                </a:solidFill>
                <a:latin typeface="ProximaNova-Extrabld"/>
                <a:ea typeface="+mn-ea"/>
              </a:rPr>
              <a:t>II </a:t>
            </a:r>
          </a:p>
          <a:p>
            <a:r>
              <a:rPr lang="en-GB" sz="4200" dirty="0">
                <a:solidFill>
                  <a:srgbClr val="053063"/>
                </a:solidFill>
                <a:latin typeface="ProximaNova-Regular"/>
                <a:ea typeface="+mn-ea"/>
              </a:rPr>
              <a:t>WP3_A3.1.6</a:t>
            </a:r>
          </a:p>
          <a:p>
            <a:r>
              <a:rPr lang="en-GB" sz="4200" dirty="0" smtClean="0">
                <a:solidFill>
                  <a:srgbClr val="053063"/>
                </a:solidFill>
                <a:latin typeface="ProximaNova-Regular"/>
                <a:ea typeface="+mn-ea"/>
              </a:rPr>
              <a:t>Marrakech 6 </a:t>
            </a:r>
            <a:r>
              <a:rPr lang="fr-FR" sz="4200" dirty="0" smtClean="0">
                <a:solidFill>
                  <a:srgbClr val="053063"/>
                </a:solidFill>
                <a:latin typeface="ProximaNova-Regular"/>
                <a:ea typeface="+mn-ea"/>
              </a:rPr>
              <a:t>février</a:t>
            </a:r>
            <a:r>
              <a:rPr lang="en-GB" sz="4200" dirty="0" smtClean="0">
                <a:solidFill>
                  <a:srgbClr val="053063"/>
                </a:solidFill>
                <a:latin typeface="ProximaNova-Regular"/>
                <a:ea typeface="+mn-ea"/>
              </a:rPr>
              <a:t> 2024</a:t>
            </a:r>
            <a:endParaRPr lang="en-GB" sz="4200" dirty="0">
              <a:solidFill>
                <a:srgbClr val="053063"/>
              </a:solidFill>
              <a:latin typeface="ProximaNova-Regular"/>
              <a:ea typeface="+mn-ea"/>
            </a:endParaRPr>
          </a:p>
          <a:p>
            <a:endParaRPr lang="en-US" sz="4300" dirty="0">
              <a:solidFill>
                <a:srgbClr val="053063"/>
              </a:solidFill>
              <a:latin typeface="ProximaNova-Regular"/>
              <a:ea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476" y="4122341"/>
            <a:ext cx="7645047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Box 11"/>
          <p:cNvSpPr txBox="1">
            <a:spLocks noChangeArrowheads="1"/>
          </p:cNvSpPr>
          <p:nvPr/>
        </p:nvSpPr>
        <p:spPr bwMode="auto">
          <a:xfrm>
            <a:off x="799300" y="303662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Renewable Energy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799300" y="3776323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Natural Ventilation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808049" y="340618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Daylight Factors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87122" y="4525118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Efficient Lighting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95871" y="4154981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Mechanically Controlled Ventilation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787122" y="5264812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Boiler Effectiveness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795871" y="4894675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High Efficiency Parking Structure Lighting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795871" y="5634369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HVAC Optimization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87122" y="632798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Building Management System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795871" y="5986880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Back Up Electricity</a:t>
            </a:r>
          </a:p>
        </p:txBody>
      </p:sp>
      <p:grpSp>
        <p:nvGrpSpPr>
          <p:cNvPr id="80" name="Group 10"/>
          <p:cNvGrpSpPr/>
          <p:nvPr/>
        </p:nvGrpSpPr>
        <p:grpSpPr>
          <a:xfrm>
            <a:off x="335774" y="927043"/>
            <a:ext cx="2057936" cy="640080"/>
            <a:chOff x="905" y="546849"/>
            <a:chExt cx="2512203" cy="838200"/>
          </a:xfrm>
          <a:solidFill>
            <a:srgbClr val="00A800"/>
          </a:solidFill>
        </p:grpSpPr>
        <p:sp>
          <p:nvSpPr>
            <p:cNvPr id="82" name="Rectangle 81"/>
            <p:cNvSpPr/>
            <p:nvPr/>
          </p:nvSpPr>
          <p:spPr>
            <a:xfrm>
              <a:off x="905" y="546849"/>
              <a:ext cx="2512203" cy="799975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05" y="546849"/>
              <a:ext cx="2512203" cy="838200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Corbel"/>
                </a:rPr>
                <a:t>TOOLS</a:t>
              </a:r>
            </a:p>
          </p:txBody>
        </p:sp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9402" y="927044"/>
            <a:ext cx="1078928" cy="1264973"/>
          </a:xfrm>
          <a:prstGeom prst="rect">
            <a:avLst/>
          </a:prstGeom>
        </p:spPr>
      </p:pic>
      <p:sp>
        <p:nvSpPr>
          <p:cNvPr id="117" name="Text Box 11"/>
          <p:cNvSpPr txBox="1">
            <a:spLocks noChangeArrowheads="1"/>
          </p:cNvSpPr>
          <p:nvPr/>
        </p:nvSpPr>
        <p:spPr bwMode="auto">
          <a:xfrm>
            <a:off x="357475" y="2526850"/>
            <a:ext cx="514603" cy="4172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Energy System Design and Equipment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 Box 11"/>
          <p:cNvSpPr txBox="1">
            <a:spLocks noChangeArrowheads="1"/>
          </p:cNvSpPr>
          <p:nvPr/>
        </p:nvSpPr>
        <p:spPr bwMode="auto">
          <a:xfrm>
            <a:off x="787122" y="2701796"/>
            <a:ext cx="2625960" cy="237425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Solar Water Heating</a:t>
            </a:r>
          </a:p>
        </p:txBody>
      </p:sp>
      <p:grpSp>
        <p:nvGrpSpPr>
          <p:cNvPr id="45" name="Group 19">
            <a:extLst>
              <a:ext uri="{FF2B5EF4-FFF2-40B4-BE49-F238E27FC236}">
                <a16:creationId xmlns:a16="http://schemas.microsoft.com/office/drawing/2014/main" id="{5522C0D9-F80F-48E3-96B9-D7011F9E1008}"/>
              </a:ext>
            </a:extLst>
          </p:cNvPr>
          <p:cNvGrpSpPr/>
          <p:nvPr/>
        </p:nvGrpSpPr>
        <p:grpSpPr>
          <a:xfrm>
            <a:off x="335774" y="1689044"/>
            <a:ext cx="2057936" cy="502973"/>
            <a:chOff x="503346" y="1762725"/>
            <a:chExt cx="2352304" cy="50297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AB95588-CA27-404D-8A5E-C868498F2296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CEA192-B0B8-4C96-9B90-73148665AD7B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40404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GRASS Tool</a:t>
              </a:r>
            </a:p>
          </p:txBody>
        </p:sp>
      </p:grp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4272753A-138F-41E4-8F7F-1528F8CA2421}"/>
              </a:ext>
            </a:extLst>
          </p:cNvPr>
          <p:cNvCxnSpPr>
            <a:cxnSpLocks/>
            <a:stCxn id="123" idx="3"/>
            <a:endCxn id="71" idx="1"/>
          </p:cNvCxnSpPr>
          <p:nvPr/>
        </p:nvCxnSpPr>
        <p:spPr>
          <a:xfrm flipV="1">
            <a:off x="3413082" y="1562965"/>
            <a:ext cx="1673402" cy="1257544"/>
          </a:xfrm>
          <a:prstGeom prst="bentConnector3">
            <a:avLst>
              <a:gd name="adj1" fmla="val 20303"/>
            </a:avLst>
          </a:prstGeom>
          <a:ln w="28575">
            <a:solidFill>
              <a:srgbClr val="AA71D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1" name="Rectangle 70">
            <a:hlinkClick r:id="" action="ppaction://noaction"/>
            <a:extLst>
              <a:ext uri="{FF2B5EF4-FFF2-40B4-BE49-F238E27FC236}">
                <a16:creationId xmlns:a16="http://schemas.microsoft.com/office/drawing/2014/main" id="{B5247FCE-8F2F-46DC-9D39-6A9AB23FD51E}"/>
              </a:ext>
            </a:extLst>
          </p:cNvPr>
          <p:cNvSpPr/>
          <p:nvPr/>
        </p:nvSpPr>
        <p:spPr>
          <a:xfrm>
            <a:off x="5086484" y="1380085"/>
            <a:ext cx="3858733" cy="36576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% of Hot Water Demand Covered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372D251-9BCC-4961-85CC-C5CAA073BC68}"/>
                  </a:ext>
                </a:extLst>
              </p:cNvPr>
              <p:cNvSpPr/>
              <p:nvPr/>
            </p:nvSpPr>
            <p:spPr>
              <a:xfrm>
                <a:off x="4052367" y="2160202"/>
                <a:ext cx="5087675" cy="10509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𝑻𝒂𝒖𝒙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𝒅𝒆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𝒄𝒐𝒖𝒗𝒆𝒓𝒕𝒖𝒓𝒆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𝒔𝒐𝒍𝒂𝒊𝒓𝒆</m:t>
                      </m:r>
                    </m:oMath>
                  </m:oMathPara>
                </a14:m>
                <a:endParaRPr lang="en-US" sz="1600" b="1" i="0" dirty="0">
                  <a:latin typeface="Cambria Math" panose="02040503050406030204" pitchFamily="18" charset="0"/>
                </a:endParaRPr>
              </a:p>
              <a:p>
                <a:endParaRPr lang="en-US" sz="1600" b="1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𝑷𝒂𝒓𝒕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𝒃𝒆𝒔𝒐𝒊𝒏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𝒗𝒆𝒏𝒂𝒏𝒕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𝒔𝒐𝒍𝒂𝒊𝒓𝒆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𝐁𝐞𝐬𝐨𝐢𝐧</m:t>
                          </m:r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𝐭𝐨𝐭𝐚𝐥</m:t>
                          </m:r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𝐞𝐧</m:t>
                          </m:r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𝐞𝐚𝐮</m:t>
                          </m:r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𝐜𝐡𝐚𝐮𝐝𝐞</m:t>
                          </m:r>
                        </m:den>
                      </m:f>
                      <m:r>
                        <a:rPr lang="en-US" sz="1600" b="1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372D251-9BCC-4961-85CC-C5CAA073BC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367" y="2160202"/>
                <a:ext cx="5087675" cy="10509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FDF85F0-F3D2-4B7A-B43A-8BF967BF4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542" y="3674999"/>
            <a:ext cx="3404336" cy="29233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9EF1F-07E7-06D8-A67C-C27B4AEB8E79}"/>
              </a:ext>
            </a:extLst>
          </p:cNvPr>
          <p:cNvSpPr txBox="1">
            <a:spLocks/>
          </p:cNvSpPr>
          <p:nvPr/>
        </p:nvSpPr>
        <p:spPr>
          <a:xfrm>
            <a:off x="3538330" y="209318"/>
            <a:ext cx="49227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DESIGN AND EQUIPMENT (EDE)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165197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 Box 11"/>
          <p:cNvSpPr txBox="1">
            <a:spLocks noChangeArrowheads="1"/>
          </p:cNvSpPr>
          <p:nvPr/>
        </p:nvSpPr>
        <p:spPr bwMode="auto">
          <a:xfrm>
            <a:off x="808049" y="268296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Solar Water Heating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799300" y="3776323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Natural Ventilation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808049" y="340618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Daylight Factors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87122" y="4579710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Efficient Lighting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95871" y="4154980"/>
            <a:ext cx="2617211" cy="370137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Mechanically Controlled Ventilation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787122" y="5319404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Boiler Effectiveness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795871" y="4894674"/>
            <a:ext cx="2605033" cy="370137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High Efficiency Parking Structure Lighting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795871" y="5634369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HVAC Optimization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87122" y="632798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Building Management System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795871" y="5986880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Back Up Electricity</a:t>
            </a:r>
          </a:p>
        </p:txBody>
      </p:sp>
      <p:grpSp>
        <p:nvGrpSpPr>
          <p:cNvPr id="80" name="Group 10"/>
          <p:cNvGrpSpPr/>
          <p:nvPr/>
        </p:nvGrpSpPr>
        <p:grpSpPr>
          <a:xfrm>
            <a:off x="225602" y="952618"/>
            <a:ext cx="2057936" cy="640080"/>
            <a:chOff x="905" y="546849"/>
            <a:chExt cx="2512203" cy="838200"/>
          </a:xfrm>
          <a:solidFill>
            <a:srgbClr val="00A800"/>
          </a:solidFill>
        </p:grpSpPr>
        <p:sp>
          <p:nvSpPr>
            <p:cNvPr id="82" name="Rectangle 81"/>
            <p:cNvSpPr/>
            <p:nvPr/>
          </p:nvSpPr>
          <p:spPr>
            <a:xfrm>
              <a:off x="905" y="546849"/>
              <a:ext cx="2512203" cy="799975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05" y="546849"/>
              <a:ext cx="2512203" cy="838200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Corbel"/>
                </a:rPr>
                <a:t>TOOLS</a:t>
              </a:r>
            </a:p>
          </p:txBody>
        </p:sp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49229" y="952619"/>
            <a:ext cx="1189101" cy="1264973"/>
          </a:xfrm>
          <a:prstGeom prst="rect">
            <a:avLst/>
          </a:prstGeom>
        </p:spPr>
      </p:pic>
      <p:sp>
        <p:nvSpPr>
          <p:cNvPr id="117" name="Text Box 11"/>
          <p:cNvSpPr txBox="1">
            <a:spLocks noChangeArrowheads="1"/>
          </p:cNvSpPr>
          <p:nvPr/>
        </p:nvSpPr>
        <p:spPr bwMode="auto">
          <a:xfrm>
            <a:off x="220995" y="2526850"/>
            <a:ext cx="514603" cy="4172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Energy System Design and Equipment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 Box 11"/>
          <p:cNvSpPr txBox="1">
            <a:spLocks noChangeArrowheads="1"/>
          </p:cNvSpPr>
          <p:nvPr/>
        </p:nvSpPr>
        <p:spPr bwMode="auto">
          <a:xfrm>
            <a:off x="646043" y="3053103"/>
            <a:ext cx="2758291" cy="257846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Renewable Energy</a:t>
            </a:r>
          </a:p>
        </p:txBody>
      </p:sp>
      <p:grpSp>
        <p:nvGrpSpPr>
          <p:cNvPr id="45" name="Group 19">
            <a:extLst>
              <a:ext uri="{FF2B5EF4-FFF2-40B4-BE49-F238E27FC236}">
                <a16:creationId xmlns:a16="http://schemas.microsoft.com/office/drawing/2014/main" id="{5522C0D9-F80F-48E3-96B9-D7011F9E1008}"/>
              </a:ext>
            </a:extLst>
          </p:cNvPr>
          <p:cNvGrpSpPr/>
          <p:nvPr/>
        </p:nvGrpSpPr>
        <p:grpSpPr>
          <a:xfrm>
            <a:off x="225602" y="1714619"/>
            <a:ext cx="2057936" cy="502973"/>
            <a:chOff x="503346" y="1762725"/>
            <a:chExt cx="2352304" cy="50297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AB95588-CA27-404D-8A5E-C868498F2296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CEA192-B0B8-4C96-9B90-73148665AD7B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40404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GRASS Tool</a:t>
              </a:r>
            </a:p>
          </p:txBody>
        </p:sp>
      </p:grp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D97A1CBA-8486-49EC-864E-63CE7200BF0F}"/>
              </a:ext>
            </a:extLst>
          </p:cNvPr>
          <p:cNvCxnSpPr>
            <a:cxnSpLocks/>
            <a:stCxn id="115" idx="3"/>
            <a:endCxn id="73" idx="1"/>
          </p:cNvCxnSpPr>
          <p:nvPr/>
        </p:nvCxnSpPr>
        <p:spPr>
          <a:xfrm flipV="1">
            <a:off x="3404334" y="1483083"/>
            <a:ext cx="1636418" cy="1698943"/>
          </a:xfrm>
          <a:prstGeom prst="bentConnector3">
            <a:avLst>
              <a:gd name="adj1" fmla="val 26920"/>
            </a:avLst>
          </a:prstGeom>
          <a:ln w="28575">
            <a:solidFill>
              <a:srgbClr val="AA71D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3" name="Rectangle 72">
            <a:hlinkClick r:id="" action="ppaction://noaction"/>
            <a:extLst>
              <a:ext uri="{FF2B5EF4-FFF2-40B4-BE49-F238E27FC236}">
                <a16:creationId xmlns:a16="http://schemas.microsoft.com/office/drawing/2014/main" id="{3E522647-444E-4538-A9FF-92D1B04C0F34}"/>
              </a:ext>
            </a:extLst>
          </p:cNvPr>
          <p:cNvSpPr/>
          <p:nvPr/>
        </p:nvSpPr>
        <p:spPr>
          <a:xfrm>
            <a:off x="5040752" y="1245004"/>
            <a:ext cx="3882253" cy="476157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% of Electrical Renewable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25D303B-E1C9-4631-BC27-6D30553609F5}"/>
                  </a:ext>
                </a:extLst>
              </p:cNvPr>
              <p:cNvSpPr/>
              <p:nvPr/>
            </p:nvSpPr>
            <p:spPr>
              <a:xfrm>
                <a:off x="4222543" y="2206200"/>
                <a:ext cx="4792949" cy="105291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1" smtClean="0">
                          <a:latin typeface="Cambria Math" panose="02040503050406030204" pitchFamily="18" charset="0"/>
                        </a:rPr>
                        <m:t>%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𝐄𝐥𝐞𝐜𝐭𝐫𝐢𝐜𝐚𝐥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𝐄𝐧𝐞𝐫𝐠𝐲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𝐑𝐄</m:t>
                      </m:r>
                    </m:oMath>
                  </m:oMathPara>
                </a14:m>
                <a:endParaRPr lang="en-US" sz="1600" b="1" i="0" dirty="0">
                  <a:latin typeface="Cambria Math" panose="02040503050406030204" pitchFamily="18" charset="0"/>
                </a:endParaRPr>
              </a:p>
              <a:p>
                <a:endParaRPr lang="en-US" sz="1600" b="1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𝐀𝐧𝐧𝐮𝐚𝐥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𝐄𝐥𝐞𝐜𝐭𝐫𝐢𝐜𝐚𝐥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𝐄𝐧𝐞𝐫𝐠𝐲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𝐟𝐫𝐨𝐦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𝐑𝐄</m:t>
                          </m:r>
                        </m:num>
                        <m:den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𝐀𝐧𝐧𝐮𝐚𝐥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𝐄𝐥𝐞𝐜𝐭𝐫𝐢𝐜𝐚𝐥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0">
                              <a:latin typeface="Cambria Math" panose="02040503050406030204" pitchFamily="18" charset="0"/>
                            </a:rPr>
                            <m:t>𝐃𝐞𝐦𝐚𝐧𝐝</m:t>
                          </m:r>
                        </m:den>
                      </m:f>
                      <m:r>
                        <a:rPr lang="en-US" sz="1600" b="1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600" b="1" i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25D303B-E1C9-4631-BC27-6D30553609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543" y="2206200"/>
                <a:ext cx="4792949" cy="10529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F5F1F6A8-2918-8144-2974-2AFF838921A5}"/>
              </a:ext>
            </a:extLst>
          </p:cNvPr>
          <p:cNvSpPr txBox="1">
            <a:spLocks/>
          </p:cNvSpPr>
          <p:nvPr/>
        </p:nvSpPr>
        <p:spPr>
          <a:xfrm>
            <a:off x="3538330" y="209318"/>
            <a:ext cx="49227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DESIGN AND EQUIPMENT (EDE) - INTRODUCTION</a:t>
            </a: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4561720-E054-3A98-5490-7978E11B1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428467"/>
              </p:ext>
            </p:extLst>
          </p:nvPr>
        </p:nvGraphicFramePr>
        <p:xfrm>
          <a:off x="3538330" y="4067075"/>
          <a:ext cx="5228598" cy="205696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023382">
                  <a:extLst>
                    <a:ext uri="{9D8B030D-6E8A-4147-A177-3AD203B41FA5}">
                      <a16:colId xmlns:a16="http://schemas.microsoft.com/office/drawing/2014/main" val="1491739899"/>
                    </a:ext>
                  </a:extLst>
                </a:gridCol>
                <a:gridCol w="1205216">
                  <a:extLst>
                    <a:ext uri="{9D8B030D-6E8A-4147-A177-3AD203B41FA5}">
                      <a16:colId xmlns:a16="http://schemas.microsoft.com/office/drawing/2014/main" val="3922625168"/>
                    </a:ext>
                  </a:extLst>
                </a:gridCol>
              </a:tblGrid>
              <a:tr h="327251">
                <a:tc>
                  <a:txBody>
                    <a:bodyPr/>
                    <a:lstStyle/>
                    <a:p>
                      <a:pPr marL="457200" marR="387350" lvl="1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pc="5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Maximum Scoring for Residential Buildings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9A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035386"/>
                  </a:ext>
                </a:extLst>
              </a:tr>
              <a:tr h="327251">
                <a:tc>
                  <a:txBody>
                    <a:bodyPr/>
                    <a:lstStyle/>
                    <a:p>
                      <a:pPr marL="457200" marR="387350" lvl="1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pc="5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Maximum Scoring for Commercial Buildings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9A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30303"/>
                  </a:ext>
                </a:extLst>
              </a:tr>
              <a:tr h="327251">
                <a:tc>
                  <a:txBody>
                    <a:bodyPr/>
                    <a:lstStyle/>
                    <a:p>
                      <a:pPr marL="457200" marR="387350" lvl="1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pc="5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Commercial </a:t>
                      </a:r>
                      <a:r>
                        <a:rPr lang="en-US" sz="1100" b="0" spc="5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and Residential BUILDING percentage of usage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9A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spc="5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Scoring Points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89A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599997"/>
                  </a:ext>
                </a:extLst>
              </a:tr>
              <a:tr h="221983">
                <a:tc>
                  <a:txBody>
                    <a:bodyPr/>
                    <a:lstStyle/>
                    <a:p>
                      <a:pPr marL="457200" marR="387350" lvl="1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4%-10</a:t>
                      </a:r>
                      <a:r>
                        <a:rPr lang="en-US" sz="1600" spc="5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6076230"/>
                  </a:ext>
                </a:extLst>
              </a:tr>
              <a:tr h="221983">
                <a:tc>
                  <a:txBody>
                    <a:bodyPr/>
                    <a:lstStyle/>
                    <a:p>
                      <a:pPr marL="457200" marR="387350" lvl="1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11 </a:t>
                      </a:r>
                      <a:r>
                        <a:rPr lang="en-US" sz="16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%-</a:t>
                      </a:r>
                      <a:r>
                        <a:rPr lang="en-US" sz="1600" spc="5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20 </a:t>
                      </a:r>
                      <a:r>
                        <a:rPr lang="en-US" sz="16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702283"/>
                  </a:ext>
                </a:extLst>
              </a:tr>
              <a:tr h="221983">
                <a:tc>
                  <a:txBody>
                    <a:bodyPr/>
                    <a:lstStyle/>
                    <a:p>
                      <a:pPr marL="457200" marR="387350" lvl="1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21 </a:t>
                      </a:r>
                      <a:r>
                        <a:rPr lang="en-US" sz="16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%-</a:t>
                      </a:r>
                      <a:r>
                        <a:rPr lang="en-US" sz="1600" spc="5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354118"/>
                  </a:ext>
                </a:extLst>
              </a:tr>
              <a:tr h="221983">
                <a:tc>
                  <a:txBody>
                    <a:bodyPr/>
                    <a:lstStyle/>
                    <a:p>
                      <a:pPr marL="457200" marR="387350" lvl="1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≥ </a:t>
                      </a:r>
                      <a:r>
                        <a:rPr lang="en-US" sz="1600" spc="5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31 </a:t>
                      </a:r>
                      <a:r>
                        <a:rPr lang="en-US" sz="16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4723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52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Box 11"/>
          <p:cNvSpPr txBox="1">
            <a:spLocks noChangeArrowheads="1"/>
          </p:cNvSpPr>
          <p:nvPr/>
        </p:nvSpPr>
        <p:spPr bwMode="auto">
          <a:xfrm>
            <a:off x="799300" y="303662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Renewable Energy</a:t>
            </a:r>
          </a:p>
        </p:txBody>
      </p:sp>
      <p:sp>
        <p:nvSpPr>
          <p:cNvPr id="123" name="Text Box 11"/>
          <p:cNvSpPr txBox="1">
            <a:spLocks noChangeArrowheads="1"/>
          </p:cNvSpPr>
          <p:nvPr/>
        </p:nvSpPr>
        <p:spPr bwMode="auto">
          <a:xfrm>
            <a:off x="808049" y="268296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Solar Water Heating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799300" y="3776323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Natural Ventilation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87122" y="4579710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Efficient Lighting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95871" y="4154980"/>
            <a:ext cx="2605033" cy="370137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Mechanically Controlled Ventilation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787122" y="5333052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Boiler Effectiveness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795871" y="4894674"/>
            <a:ext cx="2605033" cy="370137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High Efficiency Parking Structure Lighting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795871" y="5634369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HVAC Optimization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87122" y="632798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Building Management System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795871" y="5986880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Back Up Electricity</a:t>
            </a:r>
          </a:p>
        </p:txBody>
      </p:sp>
      <p:grpSp>
        <p:nvGrpSpPr>
          <p:cNvPr id="80" name="Group 10"/>
          <p:cNvGrpSpPr/>
          <p:nvPr/>
        </p:nvGrpSpPr>
        <p:grpSpPr>
          <a:xfrm>
            <a:off x="379120" y="828644"/>
            <a:ext cx="2057936" cy="640080"/>
            <a:chOff x="905" y="546849"/>
            <a:chExt cx="2512203" cy="838200"/>
          </a:xfrm>
          <a:solidFill>
            <a:srgbClr val="00A800"/>
          </a:solidFill>
        </p:grpSpPr>
        <p:sp>
          <p:nvSpPr>
            <p:cNvPr id="82" name="Rectangle 81"/>
            <p:cNvSpPr/>
            <p:nvPr/>
          </p:nvSpPr>
          <p:spPr>
            <a:xfrm>
              <a:off x="905" y="546849"/>
              <a:ext cx="2512203" cy="799975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05" y="546849"/>
              <a:ext cx="2512203" cy="838200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Corbel"/>
                </a:rPr>
                <a:t>TOOLS</a:t>
              </a:r>
            </a:p>
          </p:txBody>
        </p:sp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2748" y="828645"/>
            <a:ext cx="1035582" cy="1264973"/>
          </a:xfrm>
          <a:prstGeom prst="rect">
            <a:avLst/>
          </a:prstGeom>
        </p:spPr>
      </p:pic>
      <p:sp>
        <p:nvSpPr>
          <p:cNvPr id="117" name="Text Box 11"/>
          <p:cNvSpPr txBox="1">
            <a:spLocks noChangeArrowheads="1"/>
          </p:cNvSpPr>
          <p:nvPr/>
        </p:nvSpPr>
        <p:spPr bwMode="auto">
          <a:xfrm>
            <a:off x="357475" y="2526850"/>
            <a:ext cx="514603" cy="4172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Energy System Design and Equipment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808049" y="340618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Daylight Factors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A3F31473-23EB-4724-8B59-FE6D21D89FA4}" type="slidenum">
              <a:rPr lang="en-US" sz="1800"/>
              <a:pPr/>
              <a:t>12</a:t>
            </a:fld>
            <a:endParaRPr lang="en-US" sz="1800" dirty="0"/>
          </a:p>
        </p:txBody>
      </p:sp>
      <p:grpSp>
        <p:nvGrpSpPr>
          <p:cNvPr id="45" name="Group 19">
            <a:extLst>
              <a:ext uri="{FF2B5EF4-FFF2-40B4-BE49-F238E27FC236}">
                <a16:creationId xmlns:a16="http://schemas.microsoft.com/office/drawing/2014/main" id="{5522C0D9-F80F-48E3-96B9-D7011F9E1008}"/>
              </a:ext>
            </a:extLst>
          </p:cNvPr>
          <p:cNvGrpSpPr/>
          <p:nvPr/>
        </p:nvGrpSpPr>
        <p:grpSpPr>
          <a:xfrm>
            <a:off x="379120" y="1590645"/>
            <a:ext cx="2057936" cy="502973"/>
            <a:chOff x="503346" y="1762725"/>
            <a:chExt cx="2352304" cy="50297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AB95588-CA27-404D-8A5E-C868498F2296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CEA192-B0B8-4C96-9B90-73148665AD7B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40404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GRASS Tool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FBADE004-4F01-42D9-872A-6F9350CC0249}"/>
              </a:ext>
            </a:extLst>
          </p:cNvPr>
          <p:cNvSpPr/>
          <p:nvPr/>
        </p:nvSpPr>
        <p:spPr>
          <a:xfrm>
            <a:off x="4957966" y="1017917"/>
            <a:ext cx="3880464" cy="450807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 Average Daylight &amp; Compliance Factor</a:t>
            </a:r>
          </a:p>
        </p:txBody>
      </p: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FDE23530-B210-4A37-8075-89E8D0C49F36}"/>
              </a:ext>
            </a:extLst>
          </p:cNvPr>
          <p:cNvCxnSpPr>
            <a:cxnSpLocks/>
            <a:stCxn id="35" idx="3"/>
            <a:endCxn id="74" idx="1"/>
          </p:cNvCxnSpPr>
          <p:nvPr/>
        </p:nvCxnSpPr>
        <p:spPr>
          <a:xfrm flipV="1">
            <a:off x="3413082" y="1243321"/>
            <a:ext cx="1544884" cy="2300025"/>
          </a:xfrm>
          <a:prstGeom prst="bentConnector3">
            <a:avLst>
              <a:gd name="adj1" fmla="val 21692"/>
            </a:avLst>
          </a:prstGeom>
          <a:ln w="28575">
            <a:solidFill>
              <a:srgbClr val="AA71D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C8463D3-44CC-4208-B8A1-42B5BBD041D2}"/>
                  </a:ext>
                </a:extLst>
              </p:cNvPr>
              <p:cNvSpPr/>
              <p:nvPr/>
            </p:nvSpPr>
            <p:spPr>
              <a:xfrm>
                <a:off x="4223751" y="1872078"/>
                <a:ext cx="4614679" cy="67659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𝐃𝐅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(%) 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𝐭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 panose="02040503050406030204" pitchFamily="18" charset="0"/>
                                </a:rPr>
                                <m:t>𝐆𝐥𝐚𝐳𝐢𝐧𝐠</m:t>
                              </m:r>
                            </m:sub>
                          </m:sSub>
                          <m:r>
                            <a:rPr lang="en-US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1" i="0">
                              <a:latin typeface="Cambria Math" panose="02040503050406030204" pitchFamily="18" charset="0"/>
                            </a:rPr>
                            <m:t>𝛉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𝐀</m:t>
                                  </m:r>
                                </m:e>
                                <m:sub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𝐒</m:t>
                                  </m:r>
                                </m:sub>
                              </m:sSub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×(</m:t>
                              </m:r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>
                                      <a:latin typeface="Cambria Math" panose="02040503050406030204" pitchFamily="18" charset="0"/>
                                    </a:rPr>
                                    <m:t>𝐑</m:t>
                                  </m:r>
                                </m:e>
                                <m:sup>
                                  <m:r>
                                    <a:rPr lang="en-US" b="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C8463D3-44CC-4208-B8A1-42B5BBD04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751" y="1872078"/>
                <a:ext cx="4614679" cy="6765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E1C1EA5D-4FB0-4C21-AD5B-48B3317DDA09}"/>
              </a:ext>
            </a:extLst>
          </p:cNvPr>
          <p:cNvSpPr/>
          <p:nvPr/>
        </p:nvSpPr>
        <p:spPr>
          <a:xfrm>
            <a:off x="4171845" y="2969676"/>
            <a:ext cx="4614680" cy="184215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 fontScale="92500" lnSpcReduction="20000"/>
          </a:bodyPr>
          <a:lstStyle/>
          <a:p>
            <a:pPr algn="just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𝐕𝐭: transmittance of glass including dirt effect. </a:t>
            </a: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𝐀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𝐆𝐥𝐚𝐳𝐢𝐧𝐠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 glazing area. </a:t>
            </a: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𝛉: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sky exposure angle, in degrees, the portion of the sky visible from the center of the window. </a:t>
            </a: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total area of internal surfaces (i.e. the sum of the total surface area of walls including windows, ceiling, and floor). </a:t>
            </a:r>
          </a:p>
          <a:p>
            <a:pPr algn="just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R: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equivalent reflectance of surfaces of walls, ceiling, floors.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157E0D-1706-4199-94CF-8DF1889F8F4F}"/>
                  </a:ext>
                </a:extLst>
              </p:cNvPr>
              <p:cNvSpPr/>
              <p:nvPr/>
            </p:nvSpPr>
            <p:spPr>
              <a:xfrm>
                <a:off x="3538331" y="5264811"/>
                <a:ext cx="5261874" cy="53816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1400" b="1" i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1400" b="1" i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𝐓𝐨𝐭𝐚𝐥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𝐅𝐥𝐨𝐨𝐫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𝐀𝐫𝐞𝐚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𝐨𝐟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𝐬𝐩𝐚𝐜𝐞𝐬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𝐡𝐚𝐯𝐢𝐧𝐠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𝐀𝐃𝐅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%</m:t>
                          </m:r>
                        </m:num>
                        <m:den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𝐓𝐨𝐭𝐚𝐥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𝐅𝐥𝐨𝐨𝐫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𝐀𝐫𝐞𝐚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𝐨𝐟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𝐨𝐜𝐜𝐮𝐩𝐢𝐞𝐝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400" b="1" i="0">
                              <a:latin typeface="Cambria Math" panose="02040503050406030204" pitchFamily="18" charset="0"/>
                            </a:rPr>
                            <m:t>𝐬𝐩𝐚𝐜𝐞𝐬</m:t>
                          </m:r>
                        </m:den>
                      </m:f>
                      <m:r>
                        <a:rPr lang="en-US" sz="1400" b="1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400" b="1" i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1157E0D-1706-4199-94CF-8DF1889F8F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331" y="5264811"/>
                <a:ext cx="5261874" cy="5381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1640951-98FD-827E-C8AD-00DF5A2B8139}"/>
              </a:ext>
            </a:extLst>
          </p:cNvPr>
          <p:cNvSpPr txBox="1">
            <a:spLocks/>
          </p:cNvSpPr>
          <p:nvPr/>
        </p:nvSpPr>
        <p:spPr>
          <a:xfrm>
            <a:off x="3538330" y="209318"/>
            <a:ext cx="49227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DESIGN AND EQUIPMENT (EDE)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303581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Box 11"/>
          <p:cNvSpPr txBox="1">
            <a:spLocks noChangeArrowheads="1"/>
          </p:cNvSpPr>
          <p:nvPr/>
        </p:nvSpPr>
        <p:spPr bwMode="auto">
          <a:xfrm>
            <a:off x="799300" y="303662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Renewable Energy</a:t>
            </a:r>
          </a:p>
        </p:txBody>
      </p:sp>
      <p:sp>
        <p:nvSpPr>
          <p:cNvPr id="123" name="Text Box 11"/>
          <p:cNvSpPr txBox="1">
            <a:spLocks noChangeArrowheads="1"/>
          </p:cNvSpPr>
          <p:nvPr/>
        </p:nvSpPr>
        <p:spPr bwMode="auto">
          <a:xfrm>
            <a:off x="808049" y="268296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Solar Water Heating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799300" y="3776323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Natural Ventilation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87122" y="4566062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Efficient Lighting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95871" y="4154980"/>
            <a:ext cx="2605033" cy="370137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Mechanically Controlled Ventilation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787122" y="5305756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Boiler Effectiveness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795871" y="4894674"/>
            <a:ext cx="2605033" cy="370137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High Efficiency Parking Structure Lighting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795871" y="5634369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HVAC Optimization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87122" y="632798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Building Management System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795871" y="5986880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Back Up Electricity</a:t>
            </a:r>
          </a:p>
        </p:txBody>
      </p:sp>
      <p:grpSp>
        <p:nvGrpSpPr>
          <p:cNvPr id="80" name="Group 10"/>
          <p:cNvGrpSpPr/>
          <p:nvPr/>
        </p:nvGrpSpPr>
        <p:grpSpPr>
          <a:xfrm>
            <a:off x="356629" y="1004166"/>
            <a:ext cx="2057936" cy="640080"/>
            <a:chOff x="905" y="546849"/>
            <a:chExt cx="2512203" cy="838200"/>
          </a:xfrm>
          <a:solidFill>
            <a:srgbClr val="00A800"/>
          </a:solidFill>
        </p:grpSpPr>
        <p:sp>
          <p:nvSpPr>
            <p:cNvPr id="82" name="Rectangle 81"/>
            <p:cNvSpPr/>
            <p:nvPr/>
          </p:nvSpPr>
          <p:spPr>
            <a:xfrm>
              <a:off x="905" y="546849"/>
              <a:ext cx="2512203" cy="799975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05" y="546849"/>
              <a:ext cx="2512203" cy="838200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Corbel"/>
                </a:rPr>
                <a:t>TOOLS</a:t>
              </a:r>
            </a:p>
          </p:txBody>
        </p:sp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0256" y="1004167"/>
            <a:ext cx="1058073" cy="1264973"/>
          </a:xfrm>
          <a:prstGeom prst="rect">
            <a:avLst/>
          </a:prstGeom>
        </p:spPr>
      </p:pic>
      <p:sp>
        <p:nvSpPr>
          <p:cNvPr id="117" name="Text Box 11"/>
          <p:cNvSpPr txBox="1">
            <a:spLocks noChangeArrowheads="1"/>
          </p:cNvSpPr>
          <p:nvPr/>
        </p:nvSpPr>
        <p:spPr bwMode="auto">
          <a:xfrm>
            <a:off x="357475" y="2526850"/>
            <a:ext cx="514603" cy="4172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Energy System Design and Equipment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808049" y="340618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Daylight Factors</a:t>
            </a:r>
          </a:p>
        </p:txBody>
      </p:sp>
      <p:grpSp>
        <p:nvGrpSpPr>
          <p:cNvPr id="45" name="Group 19">
            <a:extLst>
              <a:ext uri="{FF2B5EF4-FFF2-40B4-BE49-F238E27FC236}">
                <a16:creationId xmlns:a16="http://schemas.microsoft.com/office/drawing/2014/main" id="{5522C0D9-F80F-48E3-96B9-D7011F9E1008}"/>
              </a:ext>
            </a:extLst>
          </p:cNvPr>
          <p:cNvGrpSpPr/>
          <p:nvPr/>
        </p:nvGrpSpPr>
        <p:grpSpPr>
          <a:xfrm>
            <a:off x="356629" y="1766167"/>
            <a:ext cx="2057936" cy="502973"/>
            <a:chOff x="503346" y="1762725"/>
            <a:chExt cx="2352304" cy="50297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AB95588-CA27-404D-8A5E-C868498F2296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CEA192-B0B8-4C96-9B90-73148665AD7B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40404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GRASS Tool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FBADE004-4F01-42D9-872A-6F9350CC0249}"/>
              </a:ext>
            </a:extLst>
          </p:cNvPr>
          <p:cNvSpPr/>
          <p:nvPr/>
        </p:nvSpPr>
        <p:spPr>
          <a:xfrm>
            <a:off x="4990514" y="1004166"/>
            <a:ext cx="3930159" cy="450807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 Average Daylight &amp; Compliance Factor</a:t>
            </a:r>
          </a:p>
        </p:txBody>
      </p: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FDE23530-B210-4A37-8075-89E8D0C49F36}"/>
              </a:ext>
            </a:extLst>
          </p:cNvPr>
          <p:cNvCxnSpPr>
            <a:cxnSpLocks/>
            <a:stCxn id="35" idx="3"/>
            <a:endCxn id="74" idx="1"/>
          </p:cNvCxnSpPr>
          <p:nvPr/>
        </p:nvCxnSpPr>
        <p:spPr>
          <a:xfrm flipV="1">
            <a:off x="3413082" y="1229570"/>
            <a:ext cx="1577432" cy="2313776"/>
          </a:xfrm>
          <a:prstGeom prst="bentConnector3">
            <a:avLst>
              <a:gd name="adj1" fmla="val 50000"/>
            </a:avLst>
          </a:prstGeom>
          <a:ln w="28575">
            <a:solidFill>
              <a:srgbClr val="AA71D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3B6EFDDF-5B53-44D0-A1C9-7664E1199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569" y="1790146"/>
            <a:ext cx="3965104" cy="47832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F42C60F-1740-B609-3A5F-C3AECD0270C3}"/>
              </a:ext>
            </a:extLst>
          </p:cNvPr>
          <p:cNvSpPr txBox="1">
            <a:spLocks/>
          </p:cNvSpPr>
          <p:nvPr/>
        </p:nvSpPr>
        <p:spPr>
          <a:xfrm>
            <a:off x="3538330" y="209318"/>
            <a:ext cx="49227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DESIGN AND EQUIPMENT (EDE)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40934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Box 11"/>
          <p:cNvSpPr txBox="1">
            <a:spLocks noChangeArrowheads="1"/>
          </p:cNvSpPr>
          <p:nvPr/>
        </p:nvSpPr>
        <p:spPr bwMode="auto">
          <a:xfrm>
            <a:off x="799300" y="303662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Renewable Energy</a:t>
            </a:r>
          </a:p>
        </p:txBody>
      </p:sp>
      <p:sp>
        <p:nvSpPr>
          <p:cNvPr id="123" name="Text Box 11"/>
          <p:cNvSpPr txBox="1">
            <a:spLocks noChangeArrowheads="1"/>
          </p:cNvSpPr>
          <p:nvPr/>
        </p:nvSpPr>
        <p:spPr bwMode="auto">
          <a:xfrm>
            <a:off x="808049" y="268296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Solar Water Heating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87122" y="4566062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Efficient Lighting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95871" y="4154980"/>
            <a:ext cx="2605033" cy="370137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Mechanically Controlled Ventilation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787122" y="5305756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Boiler Effectiveness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795871" y="4894674"/>
            <a:ext cx="2605033" cy="370137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High Efficiency Parking Structure Lighting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795871" y="5634369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HVAC Optimization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87122" y="632798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Building Management System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795871" y="5986880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Back Up Electricity</a:t>
            </a:r>
          </a:p>
        </p:txBody>
      </p:sp>
      <p:grpSp>
        <p:nvGrpSpPr>
          <p:cNvPr id="80" name="Group 10"/>
          <p:cNvGrpSpPr/>
          <p:nvPr/>
        </p:nvGrpSpPr>
        <p:grpSpPr>
          <a:xfrm>
            <a:off x="356629" y="910673"/>
            <a:ext cx="2057936" cy="640080"/>
            <a:chOff x="905" y="546849"/>
            <a:chExt cx="2512203" cy="838200"/>
          </a:xfrm>
          <a:solidFill>
            <a:srgbClr val="00A800"/>
          </a:solidFill>
        </p:grpSpPr>
        <p:sp>
          <p:nvSpPr>
            <p:cNvPr id="82" name="Rectangle 81"/>
            <p:cNvSpPr/>
            <p:nvPr/>
          </p:nvSpPr>
          <p:spPr>
            <a:xfrm>
              <a:off x="905" y="546849"/>
              <a:ext cx="2512203" cy="799975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05" y="546849"/>
              <a:ext cx="2512203" cy="838200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Corbel"/>
                </a:rPr>
                <a:t>TOOLS</a:t>
              </a:r>
            </a:p>
          </p:txBody>
        </p:sp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0256" y="910674"/>
            <a:ext cx="1058073" cy="1264973"/>
          </a:xfrm>
          <a:prstGeom prst="rect">
            <a:avLst/>
          </a:prstGeom>
        </p:spPr>
      </p:pic>
      <p:sp>
        <p:nvSpPr>
          <p:cNvPr id="117" name="Text Box 11"/>
          <p:cNvSpPr txBox="1">
            <a:spLocks noChangeArrowheads="1"/>
          </p:cNvSpPr>
          <p:nvPr/>
        </p:nvSpPr>
        <p:spPr bwMode="auto">
          <a:xfrm>
            <a:off x="357475" y="2526850"/>
            <a:ext cx="514603" cy="4172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Energy System Design and Equipment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872078" y="3406186"/>
            <a:ext cx="254100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Daylight Factors</a:t>
            </a:r>
          </a:p>
        </p:txBody>
      </p:sp>
      <p:grpSp>
        <p:nvGrpSpPr>
          <p:cNvPr id="45" name="Group 19">
            <a:extLst>
              <a:ext uri="{FF2B5EF4-FFF2-40B4-BE49-F238E27FC236}">
                <a16:creationId xmlns:a16="http://schemas.microsoft.com/office/drawing/2014/main" id="{5522C0D9-F80F-48E3-96B9-D7011F9E1008}"/>
              </a:ext>
            </a:extLst>
          </p:cNvPr>
          <p:cNvGrpSpPr/>
          <p:nvPr/>
        </p:nvGrpSpPr>
        <p:grpSpPr>
          <a:xfrm>
            <a:off x="356629" y="1672674"/>
            <a:ext cx="2057936" cy="502973"/>
            <a:chOff x="503346" y="1762725"/>
            <a:chExt cx="2352304" cy="50297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AB95588-CA27-404D-8A5E-C868498F2296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CEA192-B0B8-4C96-9B90-73148665AD7B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40404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GRASS Tool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D82A2C8-872F-A959-6B32-D19701F23C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545589"/>
              </p:ext>
            </p:extLst>
          </p:nvPr>
        </p:nvGraphicFramePr>
        <p:xfrm>
          <a:off x="4411599" y="1870804"/>
          <a:ext cx="4485114" cy="301783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72470">
                  <a:extLst>
                    <a:ext uri="{9D8B030D-6E8A-4147-A177-3AD203B41FA5}">
                      <a16:colId xmlns:a16="http://schemas.microsoft.com/office/drawing/2014/main" val="674983781"/>
                    </a:ext>
                  </a:extLst>
                </a:gridCol>
                <a:gridCol w="1112644">
                  <a:extLst>
                    <a:ext uri="{9D8B030D-6E8A-4147-A177-3AD203B41FA5}">
                      <a16:colId xmlns:a16="http://schemas.microsoft.com/office/drawing/2014/main" val="1637253610"/>
                    </a:ext>
                  </a:extLst>
                </a:gridCol>
              </a:tblGrid>
              <a:tr h="166370">
                <a:tc>
                  <a:txBody>
                    <a:bodyPr/>
                    <a:lstStyle/>
                    <a:p>
                      <a:pPr marL="0" marR="3873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5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 Design recommendation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spc="5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Scoring Points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79964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3873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Maximize wind-induced ventilation by siting the ridge of a building perpendicular to the summer winds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949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3873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Each room should have two separated supply and exhaust openings: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3873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1.Locate exhaust high above inlet to maximize stack effect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6682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3873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2.Locate openings away from outdoor sources of pollutants and noise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37613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3873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Provide ridge vents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991313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3873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Allow for adequate internal airflow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5900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3873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Consider the use of clerestories or vented skylights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05806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38735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Apply Ventilation Configuration properly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3328275"/>
                  </a:ext>
                </a:extLst>
              </a:tr>
            </a:tbl>
          </a:graphicData>
        </a:graphic>
      </p:graphicFrame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787122" y="3776323"/>
            <a:ext cx="2625960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Natural Ventilation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DB72E5A-9347-BD60-8C06-FA2940A6EC3E}"/>
              </a:ext>
            </a:extLst>
          </p:cNvPr>
          <p:cNvSpPr txBox="1">
            <a:spLocks/>
          </p:cNvSpPr>
          <p:nvPr/>
        </p:nvSpPr>
        <p:spPr>
          <a:xfrm>
            <a:off x="3538330" y="209318"/>
            <a:ext cx="49227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DESIGN AND EQUIPMENT (EDE) - INTRODUCTION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4B7867BA-6CBB-CCDB-574C-018FAE432E2D}"/>
              </a:ext>
            </a:extLst>
          </p:cNvPr>
          <p:cNvCxnSpPr>
            <a:cxnSpLocks/>
            <a:stCxn id="34" idx="3"/>
            <a:endCxn id="12" idx="1"/>
          </p:cNvCxnSpPr>
          <p:nvPr/>
        </p:nvCxnSpPr>
        <p:spPr>
          <a:xfrm flipV="1">
            <a:off x="3413082" y="1176623"/>
            <a:ext cx="1423086" cy="2736860"/>
          </a:xfrm>
          <a:prstGeom prst="bentConnector3">
            <a:avLst>
              <a:gd name="adj1" fmla="val 50000"/>
            </a:avLst>
          </a:prstGeom>
          <a:ln w="28575">
            <a:solidFill>
              <a:srgbClr val="AA71D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ectangle 11">
            <a:hlinkClick r:id="" action="ppaction://noaction"/>
            <a:extLst>
              <a:ext uri="{FF2B5EF4-FFF2-40B4-BE49-F238E27FC236}">
                <a16:creationId xmlns:a16="http://schemas.microsoft.com/office/drawing/2014/main" id="{FB144210-7BA3-796E-381B-0B00DE20F7A5}"/>
              </a:ext>
            </a:extLst>
          </p:cNvPr>
          <p:cNvSpPr/>
          <p:nvPr/>
        </p:nvSpPr>
        <p:spPr>
          <a:xfrm>
            <a:off x="4836168" y="993743"/>
            <a:ext cx="4029535" cy="36576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Design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370517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Box 11"/>
          <p:cNvSpPr txBox="1">
            <a:spLocks noChangeArrowheads="1"/>
          </p:cNvSpPr>
          <p:nvPr/>
        </p:nvSpPr>
        <p:spPr bwMode="auto">
          <a:xfrm>
            <a:off x="799300" y="303662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Renewable Energy</a:t>
            </a:r>
          </a:p>
        </p:txBody>
      </p:sp>
      <p:sp>
        <p:nvSpPr>
          <p:cNvPr id="123" name="Text Box 11"/>
          <p:cNvSpPr txBox="1">
            <a:spLocks noChangeArrowheads="1"/>
          </p:cNvSpPr>
          <p:nvPr/>
        </p:nvSpPr>
        <p:spPr bwMode="auto">
          <a:xfrm>
            <a:off x="808049" y="268296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Solar Water Heating</a:t>
            </a:r>
          </a:p>
        </p:txBody>
      </p:sp>
      <p:sp>
        <p:nvSpPr>
          <p:cNvPr id="34" name="Text 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99300" y="3776323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Natural Ventilation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808049" y="340618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Daylight Factors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87122" y="4566062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Efficient Lighting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787122" y="5305756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Boiler Effectiveness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795871" y="4894674"/>
            <a:ext cx="2605033" cy="370137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High Efficiency Parking Structure Lighting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795871" y="5634369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HVAC Optimization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87122" y="632798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Building Management System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795871" y="5986880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Back Up Electricity</a:t>
            </a:r>
          </a:p>
        </p:txBody>
      </p:sp>
      <p:grpSp>
        <p:nvGrpSpPr>
          <p:cNvPr id="80" name="Group 10"/>
          <p:cNvGrpSpPr/>
          <p:nvPr/>
        </p:nvGrpSpPr>
        <p:grpSpPr>
          <a:xfrm>
            <a:off x="356629" y="995976"/>
            <a:ext cx="2057936" cy="640080"/>
            <a:chOff x="905" y="546849"/>
            <a:chExt cx="2512203" cy="838200"/>
          </a:xfrm>
          <a:solidFill>
            <a:srgbClr val="00A800"/>
          </a:solidFill>
        </p:grpSpPr>
        <p:sp>
          <p:nvSpPr>
            <p:cNvPr id="82" name="Rectangle 81"/>
            <p:cNvSpPr/>
            <p:nvPr/>
          </p:nvSpPr>
          <p:spPr>
            <a:xfrm>
              <a:off x="905" y="546849"/>
              <a:ext cx="2512203" cy="799975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05" y="546849"/>
              <a:ext cx="2512203" cy="838200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Corbel"/>
                </a:rPr>
                <a:t>TOOLS</a:t>
              </a:r>
            </a:p>
          </p:txBody>
        </p:sp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0256" y="995977"/>
            <a:ext cx="1058073" cy="1264973"/>
          </a:xfrm>
          <a:prstGeom prst="rect">
            <a:avLst/>
          </a:prstGeom>
        </p:spPr>
      </p:pic>
      <p:sp>
        <p:nvSpPr>
          <p:cNvPr id="117" name="Text Box 11"/>
          <p:cNvSpPr txBox="1">
            <a:spLocks noChangeArrowheads="1"/>
          </p:cNvSpPr>
          <p:nvPr/>
        </p:nvSpPr>
        <p:spPr bwMode="auto">
          <a:xfrm>
            <a:off x="357475" y="2526850"/>
            <a:ext cx="514603" cy="4172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Energy System Design and Equipment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95871" y="4154980"/>
            <a:ext cx="2605033" cy="370137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Mechanically Controlled Ventilation</a:t>
            </a:r>
          </a:p>
        </p:txBody>
      </p:sp>
      <p:grpSp>
        <p:nvGrpSpPr>
          <p:cNvPr id="45" name="Group 19">
            <a:extLst>
              <a:ext uri="{FF2B5EF4-FFF2-40B4-BE49-F238E27FC236}">
                <a16:creationId xmlns:a16="http://schemas.microsoft.com/office/drawing/2014/main" id="{5522C0D9-F80F-48E3-96B9-D7011F9E1008}"/>
              </a:ext>
            </a:extLst>
          </p:cNvPr>
          <p:cNvGrpSpPr/>
          <p:nvPr/>
        </p:nvGrpSpPr>
        <p:grpSpPr>
          <a:xfrm>
            <a:off x="356629" y="1757977"/>
            <a:ext cx="2057936" cy="502973"/>
            <a:chOff x="503346" y="1762725"/>
            <a:chExt cx="2352304" cy="50297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AB95588-CA27-404D-8A5E-C868498F2296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CEA192-B0B8-4C96-9B90-73148665AD7B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40404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GRASS Tool</a:t>
              </a:r>
            </a:p>
          </p:txBody>
        </p:sp>
      </p:grp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4A83CFAD-71E5-43C8-BADF-6730924E421B}"/>
              </a:ext>
            </a:extLst>
          </p:cNvPr>
          <p:cNvCxnSpPr>
            <a:cxnSpLocks/>
            <a:stCxn id="37" idx="3"/>
            <a:endCxn id="85" idx="1"/>
          </p:cNvCxnSpPr>
          <p:nvPr/>
        </p:nvCxnSpPr>
        <p:spPr>
          <a:xfrm flipV="1">
            <a:off x="3400904" y="1425008"/>
            <a:ext cx="1742743" cy="2915041"/>
          </a:xfrm>
          <a:prstGeom prst="bentConnector3">
            <a:avLst>
              <a:gd name="adj1" fmla="val 50000"/>
            </a:avLst>
          </a:prstGeom>
          <a:ln w="28575">
            <a:solidFill>
              <a:srgbClr val="AA71D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5" name="Rectangle 84">
            <a:hlinkClick r:id="" action="ppaction://noaction"/>
            <a:extLst>
              <a:ext uri="{FF2B5EF4-FFF2-40B4-BE49-F238E27FC236}">
                <a16:creationId xmlns:a16="http://schemas.microsoft.com/office/drawing/2014/main" id="{138123E9-2FDB-415D-98B4-3CC732BAB617}"/>
              </a:ext>
            </a:extLst>
          </p:cNvPr>
          <p:cNvSpPr/>
          <p:nvPr/>
        </p:nvSpPr>
        <p:spPr>
          <a:xfrm>
            <a:off x="5143647" y="1196045"/>
            <a:ext cx="3771753" cy="457926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Mechanical Ventilation Requirement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39F7C9-19A0-4EDD-BB05-D5F194107D6F}"/>
              </a:ext>
            </a:extLst>
          </p:cNvPr>
          <p:cNvSpPr/>
          <p:nvPr/>
        </p:nvSpPr>
        <p:spPr>
          <a:xfrm>
            <a:off x="5143647" y="2300124"/>
            <a:ext cx="3771753" cy="1139802"/>
          </a:xfrm>
          <a:prstGeom prst="rect">
            <a:avLst/>
          </a:prstGeom>
          <a:solidFill>
            <a:srgbClr val="5BD6EF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US" b="1" dirty="0"/>
              <a:t>Meet the minimum requirements of ventilation rate in </a:t>
            </a:r>
          </a:p>
          <a:p>
            <a:pPr algn="ctr" fontAlgn="base"/>
            <a:r>
              <a:rPr lang="en-US" b="1" dirty="0"/>
              <a:t>ASHRAE 62.2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0BA490-54C4-48D5-901F-97DE3168BFB1}"/>
              </a:ext>
            </a:extLst>
          </p:cNvPr>
          <p:cNvSpPr/>
          <p:nvPr/>
        </p:nvSpPr>
        <p:spPr>
          <a:xfrm>
            <a:off x="5143647" y="3973773"/>
            <a:ext cx="3771752" cy="45647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 Math" panose="02040503050406030204" pitchFamily="18" charset="0"/>
              </a:rPr>
              <a:t>𝐂𝐅𝐌 =𝟎.𝟎𝟏(𝐀𝐒𝐅)+𝟕.𝟓(𝐍𝐁𝐑+𝟏)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0B9132-CAB5-4A17-9FB8-A95C0283454F}"/>
              </a:ext>
            </a:extLst>
          </p:cNvPr>
          <p:cNvSpPr/>
          <p:nvPr/>
        </p:nvSpPr>
        <p:spPr>
          <a:xfrm>
            <a:off x="5143648" y="5027637"/>
            <a:ext cx="3771752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Asf: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area of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room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Nbr: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number of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rooms 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EDEE974-C739-3B6B-CD13-8F51BD94DD2A}"/>
              </a:ext>
            </a:extLst>
          </p:cNvPr>
          <p:cNvSpPr txBox="1">
            <a:spLocks/>
          </p:cNvSpPr>
          <p:nvPr/>
        </p:nvSpPr>
        <p:spPr>
          <a:xfrm>
            <a:off x="3538330" y="209318"/>
            <a:ext cx="49227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DESIGN AND EQUIPMENT (EDE)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23533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Box 11"/>
          <p:cNvSpPr txBox="1">
            <a:spLocks noChangeArrowheads="1"/>
          </p:cNvSpPr>
          <p:nvPr/>
        </p:nvSpPr>
        <p:spPr bwMode="auto">
          <a:xfrm>
            <a:off x="799300" y="303662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Renewable Energy</a:t>
            </a:r>
          </a:p>
        </p:txBody>
      </p:sp>
      <p:sp>
        <p:nvSpPr>
          <p:cNvPr id="123" name="Text Box 11"/>
          <p:cNvSpPr txBox="1">
            <a:spLocks noChangeArrowheads="1"/>
          </p:cNvSpPr>
          <p:nvPr/>
        </p:nvSpPr>
        <p:spPr bwMode="auto">
          <a:xfrm>
            <a:off x="808049" y="268296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Solar Water Heating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799300" y="3776323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Natural Ventilation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808049" y="340618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Daylight Factors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87122" y="4566062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Efficient Lighting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787122" y="5305756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Boiler Effectiveness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795871" y="4894674"/>
            <a:ext cx="2605033" cy="370137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High Efficiency Parking Structure Lighting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795871" y="5634369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HVAC Optimization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87122" y="632798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Building Management System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795871" y="5986880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Back Up Electricity</a:t>
            </a:r>
          </a:p>
        </p:txBody>
      </p:sp>
      <p:grpSp>
        <p:nvGrpSpPr>
          <p:cNvPr id="80" name="Group 10"/>
          <p:cNvGrpSpPr/>
          <p:nvPr/>
        </p:nvGrpSpPr>
        <p:grpSpPr>
          <a:xfrm>
            <a:off x="356629" y="1139957"/>
            <a:ext cx="2057936" cy="640080"/>
            <a:chOff x="905" y="546849"/>
            <a:chExt cx="2512203" cy="838200"/>
          </a:xfrm>
          <a:solidFill>
            <a:srgbClr val="00A800"/>
          </a:solidFill>
        </p:grpSpPr>
        <p:sp>
          <p:nvSpPr>
            <p:cNvPr id="82" name="Rectangle 81"/>
            <p:cNvSpPr/>
            <p:nvPr/>
          </p:nvSpPr>
          <p:spPr>
            <a:xfrm>
              <a:off x="905" y="546849"/>
              <a:ext cx="2512203" cy="799975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05" y="546849"/>
              <a:ext cx="2512203" cy="838200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Corbel"/>
                </a:rPr>
                <a:t>TOOLS</a:t>
              </a:r>
            </a:p>
          </p:txBody>
        </p:sp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0257" y="1139958"/>
            <a:ext cx="910334" cy="1264973"/>
          </a:xfrm>
          <a:prstGeom prst="rect">
            <a:avLst/>
          </a:prstGeom>
        </p:spPr>
      </p:pic>
      <p:sp>
        <p:nvSpPr>
          <p:cNvPr id="117" name="Text Box 11"/>
          <p:cNvSpPr txBox="1">
            <a:spLocks noChangeArrowheads="1"/>
          </p:cNvSpPr>
          <p:nvPr/>
        </p:nvSpPr>
        <p:spPr bwMode="auto">
          <a:xfrm>
            <a:off x="207347" y="2526850"/>
            <a:ext cx="514603" cy="4172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Energy System Design and Equipment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95871" y="4154980"/>
            <a:ext cx="2605033" cy="370137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Mechanically Controlled Ventilation</a:t>
            </a:r>
          </a:p>
        </p:txBody>
      </p:sp>
      <p:grpSp>
        <p:nvGrpSpPr>
          <p:cNvPr id="45" name="Group 19">
            <a:extLst>
              <a:ext uri="{FF2B5EF4-FFF2-40B4-BE49-F238E27FC236}">
                <a16:creationId xmlns:a16="http://schemas.microsoft.com/office/drawing/2014/main" id="{5522C0D9-F80F-48E3-96B9-D7011F9E1008}"/>
              </a:ext>
            </a:extLst>
          </p:cNvPr>
          <p:cNvGrpSpPr/>
          <p:nvPr/>
        </p:nvGrpSpPr>
        <p:grpSpPr>
          <a:xfrm>
            <a:off x="356629" y="1901958"/>
            <a:ext cx="2057936" cy="502973"/>
            <a:chOff x="503346" y="1762725"/>
            <a:chExt cx="2352304" cy="50297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AB95588-CA27-404D-8A5E-C868498F2296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CEA192-B0B8-4C96-9B90-73148665AD7B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40404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GRASS Tool</a:t>
              </a:r>
            </a:p>
          </p:txBody>
        </p:sp>
      </p:grp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4A83CFAD-71E5-43C8-BADF-6730924E421B}"/>
              </a:ext>
            </a:extLst>
          </p:cNvPr>
          <p:cNvCxnSpPr>
            <a:cxnSpLocks/>
            <a:stCxn id="37" idx="3"/>
            <a:endCxn id="85" idx="1"/>
          </p:cNvCxnSpPr>
          <p:nvPr/>
        </p:nvCxnSpPr>
        <p:spPr>
          <a:xfrm flipV="1">
            <a:off x="3400904" y="1459997"/>
            <a:ext cx="1742744" cy="2880052"/>
          </a:xfrm>
          <a:prstGeom prst="bentConnector3">
            <a:avLst>
              <a:gd name="adj1" fmla="val 50000"/>
            </a:avLst>
          </a:prstGeom>
          <a:ln w="28575">
            <a:solidFill>
              <a:srgbClr val="AA71D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5" name="Rectangle 84">
            <a:hlinkClick r:id="" action="ppaction://noaction"/>
            <a:extLst>
              <a:ext uri="{FF2B5EF4-FFF2-40B4-BE49-F238E27FC236}">
                <a16:creationId xmlns:a16="http://schemas.microsoft.com/office/drawing/2014/main" id="{138123E9-2FDB-415D-98B4-3CC732BAB617}"/>
              </a:ext>
            </a:extLst>
          </p:cNvPr>
          <p:cNvSpPr/>
          <p:nvPr/>
        </p:nvSpPr>
        <p:spPr>
          <a:xfrm>
            <a:off x="5143648" y="1231034"/>
            <a:ext cx="3819229" cy="457926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Mechanical Ventilation Requirement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9F4C0-6A7B-4105-B7E7-0DDFEDBBC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45551"/>
            <a:ext cx="4364653" cy="268560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7C551E9-86BF-690D-625B-A660066DB8E8}"/>
              </a:ext>
            </a:extLst>
          </p:cNvPr>
          <p:cNvSpPr txBox="1">
            <a:spLocks/>
          </p:cNvSpPr>
          <p:nvPr/>
        </p:nvSpPr>
        <p:spPr>
          <a:xfrm>
            <a:off x="3538330" y="209318"/>
            <a:ext cx="49227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DESIGN AND EQUIPMENT (EDE)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215983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Box 11"/>
          <p:cNvSpPr txBox="1">
            <a:spLocks noChangeArrowheads="1"/>
          </p:cNvSpPr>
          <p:nvPr/>
        </p:nvSpPr>
        <p:spPr bwMode="auto">
          <a:xfrm>
            <a:off x="799300" y="303662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Renewable Energy</a:t>
            </a:r>
          </a:p>
        </p:txBody>
      </p:sp>
      <p:sp>
        <p:nvSpPr>
          <p:cNvPr id="123" name="Text Box 11"/>
          <p:cNvSpPr txBox="1">
            <a:spLocks noChangeArrowheads="1"/>
          </p:cNvSpPr>
          <p:nvPr/>
        </p:nvSpPr>
        <p:spPr bwMode="auto">
          <a:xfrm>
            <a:off x="808049" y="268296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Solar Water Heating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799300" y="3776323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Natural Ventilation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808049" y="340618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Daylight Factors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95871" y="4154980"/>
            <a:ext cx="2605033" cy="370137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Mechanically Controlled Ventilation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787122" y="5305756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Boiler Effectiveness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795871" y="4894674"/>
            <a:ext cx="2605033" cy="370137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High Efficiency Parking Structure Lighting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795871" y="5634369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HVAC Optimization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87122" y="632798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Building Management System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795871" y="5986880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Back Up Electricity</a:t>
            </a:r>
          </a:p>
        </p:txBody>
      </p:sp>
      <p:grpSp>
        <p:nvGrpSpPr>
          <p:cNvPr id="80" name="Group 10"/>
          <p:cNvGrpSpPr/>
          <p:nvPr/>
        </p:nvGrpSpPr>
        <p:grpSpPr>
          <a:xfrm>
            <a:off x="356629" y="1000869"/>
            <a:ext cx="2057936" cy="640080"/>
            <a:chOff x="905" y="546849"/>
            <a:chExt cx="2512203" cy="838200"/>
          </a:xfrm>
          <a:solidFill>
            <a:srgbClr val="00A800"/>
          </a:solidFill>
        </p:grpSpPr>
        <p:sp>
          <p:nvSpPr>
            <p:cNvPr id="82" name="Rectangle 81"/>
            <p:cNvSpPr/>
            <p:nvPr/>
          </p:nvSpPr>
          <p:spPr>
            <a:xfrm>
              <a:off x="905" y="546849"/>
              <a:ext cx="2512203" cy="799975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05" y="546849"/>
              <a:ext cx="2512203" cy="838200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Corbel"/>
                </a:rPr>
                <a:t>TOOLS</a:t>
              </a:r>
            </a:p>
          </p:txBody>
        </p:sp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0256" y="1000870"/>
            <a:ext cx="1088379" cy="1264973"/>
          </a:xfrm>
          <a:prstGeom prst="rect">
            <a:avLst/>
          </a:prstGeom>
        </p:spPr>
      </p:pic>
      <p:sp>
        <p:nvSpPr>
          <p:cNvPr id="117" name="Text Box 11"/>
          <p:cNvSpPr txBox="1">
            <a:spLocks noChangeArrowheads="1"/>
          </p:cNvSpPr>
          <p:nvPr/>
        </p:nvSpPr>
        <p:spPr bwMode="auto">
          <a:xfrm>
            <a:off x="357475" y="2526850"/>
            <a:ext cx="514603" cy="4172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Energy System Design and Equipment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87122" y="4552414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Efficient Lighting</a:t>
            </a:r>
          </a:p>
        </p:txBody>
      </p:sp>
      <p:grpSp>
        <p:nvGrpSpPr>
          <p:cNvPr id="45" name="Group 19">
            <a:extLst>
              <a:ext uri="{FF2B5EF4-FFF2-40B4-BE49-F238E27FC236}">
                <a16:creationId xmlns:a16="http://schemas.microsoft.com/office/drawing/2014/main" id="{5522C0D9-F80F-48E3-96B9-D7011F9E1008}"/>
              </a:ext>
            </a:extLst>
          </p:cNvPr>
          <p:cNvGrpSpPr/>
          <p:nvPr/>
        </p:nvGrpSpPr>
        <p:grpSpPr>
          <a:xfrm>
            <a:off x="356629" y="1762870"/>
            <a:ext cx="2057936" cy="502973"/>
            <a:chOff x="503346" y="1762725"/>
            <a:chExt cx="2352304" cy="50297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AB95588-CA27-404D-8A5E-C868498F2296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CEA192-B0B8-4C96-9B90-73148665AD7B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40404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GRASS Tool</a:t>
              </a:r>
            </a:p>
          </p:txBody>
        </p:sp>
      </p:grpSp>
      <p:cxnSp>
        <p:nvCxnSpPr>
          <p:cNvPr id="70" name="Connector: Elbow 83">
            <a:extLst>
              <a:ext uri="{FF2B5EF4-FFF2-40B4-BE49-F238E27FC236}">
                <a16:creationId xmlns:a16="http://schemas.microsoft.com/office/drawing/2014/main" id="{78F6F686-84C1-4E8C-94DF-421303C5C463}"/>
              </a:ext>
            </a:extLst>
          </p:cNvPr>
          <p:cNvCxnSpPr>
            <a:cxnSpLocks/>
            <a:stCxn id="36" idx="3"/>
            <a:endCxn id="72" idx="1"/>
          </p:cNvCxnSpPr>
          <p:nvPr/>
        </p:nvCxnSpPr>
        <p:spPr>
          <a:xfrm flipV="1">
            <a:off x="3392156" y="1306314"/>
            <a:ext cx="1088380" cy="3383260"/>
          </a:xfrm>
          <a:prstGeom prst="bentConnector3">
            <a:avLst>
              <a:gd name="adj1" fmla="val 50000"/>
            </a:avLst>
          </a:prstGeom>
          <a:ln w="28575">
            <a:solidFill>
              <a:srgbClr val="AA71D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2" name="Rectangle 71">
            <a:hlinkClick r:id="" action="ppaction://noaction"/>
            <a:extLst>
              <a:ext uri="{FF2B5EF4-FFF2-40B4-BE49-F238E27FC236}">
                <a16:creationId xmlns:a16="http://schemas.microsoft.com/office/drawing/2014/main" id="{05A98BA8-2302-4976-87FC-CA47464FB018}"/>
              </a:ext>
            </a:extLst>
          </p:cNvPr>
          <p:cNvSpPr/>
          <p:nvPr/>
        </p:nvSpPr>
        <p:spPr>
          <a:xfrm>
            <a:off x="4480536" y="1123434"/>
            <a:ext cx="4434864" cy="36576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fr-FR" sz="1600" b="1" dirty="0">
                <a:latin typeface="Calibri" pitchFamily="34" charset="0"/>
                <a:cs typeface="Arial" pitchFamily="34" charset="0"/>
              </a:rPr>
              <a:t>Luminaire </a:t>
            </a:r>
            <a:r>
              <a:rPr lang="en-US" sz="1600" b="1" dirty="0">
                <a:latin typeface="Calibri" pitchFamily="34" charset="0"/>
                <a:cs typeface="Arial" pitchFamily="34" charset="0"/>
              </a:rPr>
              <a:t>Efficacy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D6F1B9E-102A-4560-AEDF-8B3B444BF9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573572"/>
              </p:ext>
            </p:extLst>
          </p:nvPr>
        </p:nvGraphicFramePr>
        <p:xfrm>
          <a:off x="4485486" y="1851650"/>
          <a:ext cx="3534460" cy="3628072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767230">
                  <a:extLst>
                    <a:ext uri="{9D8B030D-6E8A-4147-A177-3AD203B41FA5}">
                      <a16:colId xmlns:a16="http://schemas.microsoft.com/office/drawing/2014/main" val="3196307388"/>
                    </a:ext>
                  </a:extLst>
                </a:gridCol>
                <a:gridCol w="1767230">
                  <a:extLst>
                    <a:ext uri="{9D8B030D-6E8A-4147-A177-3AD203B41FA5}">
                      <a16:colId xmlns:a16="http://schemas.microsoft.com/office/drawing/2014/main" val="2657896856"/>
                    </a:ext>
                  </a:extLst>
                </a:gridCol>
              </a:tblGrid>
              <a:tr h="368443">
                <a:tc>
                  <a:txBody>
                    <a:bodyPr/>
                    <a:lstStyle/>
                    <a:p>
                      <a:pPr marL="0" marR="47625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9568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Requirements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7625"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99568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Scoring points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738451"/>
                  </a:ext>
                </a:extLst>
              </a:tr>
              <a:tr h="560237">
                <a:tc>
                  <a:txBody>
                    <a:bodyPr/>
                    <a:lstStyle/>
                    <a:p>
                      <a:pPr marL="0" marR="101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5680" algn="l"/>
                        </a:tabLs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Power installed ≤ 2.5 W/m</a:t>
                      </a:r>
                      <a:r>
                        <a:rPr lang="en-US" sz="1200" b="1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/100 lux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101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568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15- residential</a:t>
                      </a:r>
                    </a:p>
                    <a:p>
                      <a:pPr marL="0" marR="101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5680" algn="l"/>
                        </a:tabLs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25- commercial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465898"/>
                  </a:ext>
                </a:extLst>
              </a:tr>
              <a:tr h="400169">
                <a:tc>
                  <a:txBody>
                    <a:bodyPr/>
                    <a:lstStyle/>
                    <a:p>
                      <a:pPr marL="0" marR="101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5680" algn="l"/>
                        </a:tabLs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 Incandescent lamps are installed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101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5680" algn="l"/>
                        </a:tabLst>
                      </a:pP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685452"/>
                  </a:ext>
                </a:extLst>
              </a:tr>
              <a:tr h="746982">
                <a:tc>
                  <a:txBody>
                    <a:bodyPr/>
                    <a:lstStyle/>
                    <a:p>
                      <a:pPr marL="0" marR="101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5680" algn="l"/>
                        </a:tabLs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Install lamps to be efficient within their typical applications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101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5680" algn="l"/>
                        </a:tabLst>
                      </a:pP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055134"/>
                  </a:ext>
                </a:extLst>
              </a:tr>
              <a:tr h="746982">
                <a:tc>
                  <a:txBody>
                    <a:bodyPr/>
                    <a:lstStyle/>
                    <a:p>
                      <a:pPr marL="0" marR="101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5680" algn="l"/>
                        </a:tabLs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Proposed equipment must be UL, ETL or equivalent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101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5680" algn="l"/>
                        </a:tabLst>
                      </a:pP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122875"/>
                  </a:ext>
                </a:extLst>
              </a:tr>
              <a:tr h="746982">
                <a:tc>
                  <a:txBody>
                    <a:bodyPr/>
                    <a:lstStyle/>
                    <a:p>
                      <a:pPr marL="0" marR="1016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5680" algn="l"/>
                        </a:tabLs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Replace electromagnetic ballast by electronic ballast</a:t>
                      </a:r>
                    </a:p>
                  </a:txBody>
                  <a:tcPr marL="18288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10160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95680" algn="l"/>
                        </a:tabLst>
                      </a:pP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8594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93DBD73-1989-42B5-84F1-86B24BE8F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459" y="5669818"/>
            <a:ext cx="812160" cy="716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D7D45B-D044-4603-A3D7-3BA2F3A497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9078" y="5669818"/>
            <a:ext cx="806633" cy="991678"/>
          </a:xfrm>
          <a:prstGeom prst="rect">
            <a:avLst/>
          </a:prstGeom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12CE634-AF03-6753-0B3B-BFADA1502381}"/>
              </a:ext>
            </a:extLst>
          </p:cNvPr>
          <p:cNvSpPr txBox="1">
            <a:spLocks/>
          </p:cNvSpPr>
          <p:nvPr/>
        </p:nvSpPr>
        <p:spPr>
          <a:xfrm>
            <a:off x="3538330" y="209318"/>
            <a:ext cx="49227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DESIGN AND EQUIPMENT (EDE)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70348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Box 11"/>
          <p:cNvSpPr txBox="1">
            <a:spLocks noChangeArrowheads="1"/>
          </p:cNvSpPr>
          <p:nvPr/>
        </p:nvSpPr>
        <p:spPr bwMode="auto">
          <a:xfrm>
            <a:off x="799300" y="303662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Renewable Energy</a:t>
            </a:r>
          </a:p>
        </p:txBody>
      </p:sp>
      <p:sp>
        <p:nvSpPr>
          <p:cNvPr id="123" name="Text Box 11"/>
          <p:cNvSpPr txBox="1">
            <a:spLocks noChangeArrowheads="1"/>
          </p:cNvSpPr>
          <p:nvPr/>
        </p:nvSpPr>
        <p:spPr bwMode="auto">
          <a:xfrm>
            <a:off x="808049" y="268296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Solar Water Heating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799300" y="3776323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Natural Ventilation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808049" y="340618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Daylight Factors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95871" y="4154980"/>
            <a:ext cx="2605033" cy="370137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Mechanically Controlled Ventilation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787122" y="5305756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Boiler Effectiveness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795871" y="4894674"/>
            <a:ext cx="2605033" cy="370137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High Efficiency Parking Structure Lighting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795871" y="5634369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HVAC Optimization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87122" y="632798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Building Management System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795871" y="5986880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Back Up Electricity</a:t>
            </a:r>
          </a:p>
        </p:txBody>
      </p:sp>
      <p:grpSp>
        <p:nvGrpSpPr>
          <p:cNvPr id="80" name="Group 10"/>
          <p:cNvGrpSpPr/>
          <p:nvPr/>
        </p:nvGrpSpPr>
        <p:grpSpPr>
          <a:xfrm>
            <a:off x="356629" y="970025"/>
            <a:ext cx="2057936" cy="640080"/>
            <a:chOff x="905" y="546849"/>
            <a:chExt cx="2512203" cy="838200"/>
          </a:xfrm>
          <a:solidFill>
            <a:srgbClr val="00A800"/>
          </a:solidFill>
        </p:grpSpPr>
        <p:sp>
          <p:nvSpPr>
            <p:cNvPr id="82" name="Rectangle 81"/>
            <p:cNvSpPr/>
            <p:nvPr/>
          </p:nvSpPr>
          <p:spPr>
            <a:xfrm>
              <a:off x="905" y="546849"/>
              <a:ext cx="2512203" cy="799975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05" y="546849"/>
              <a:ext cx="2512203" cy="838200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Corbel"/>
                </a:rPr>
                <a:t>TOOLS</a:t>
              </a:r>
            </a:p>
          </p:txBody>
        </p:sp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0256" y="970026"/>
            <a:ext cx="1058073" cy="1264973"/>
          </a:xfrm>
          <a:prstGeom prst="rect">
            <a:avLst/>
          </a:prstGeom>
        </p:spPr>
      </p:pic>
      <p:sp>
        <p:nvSpPr>
          <p:cNvPr id="117" name="Text Box 11"/>
          <p:cNvSpPr txBox="1">
            <a:spLocks noChangeArrowheads="1"/>
          </p:cNvSpPr>
          <p:nvPr/>
        </p:nvSpPr>
        <p:spPr bwMode="auto">
          <a:xfrm>
            <a:off x="357475" y="2526850"/>
            <a:ext cx="514603" cy="4172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Energy System Design and Equipment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87122" y="4552414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Efficient Lighting</a:t>
            </a:r>
          </a:p>
        </p:txBody>
      </p:sp>
      <p:grpSp>
        <p:nvGrpSpPr>
          <p:cNvPr id="45" name="Group 19">
            <a:extLst>
              <a:ext uri="{FF2B5EF4-FFF2-40B4-BE49-F238E27FC236}">
                <a16:creationId xmlns:a16="http://schemas.microsoft.com/office/drawing/2014/main" id="{5522C0D9-F80F-48E3-96B9-D7011F9E1008}"/>
              </a:ext>
            </a:extLst>
          </p:cNvPr>
          <p:cNvGrpSpPr/>
          <p:nvPr/>
        </p:nvGrpSpPr>
        <p:grpSpPr>
          <a:xfrm>
            <a:off x="356629" y="1732026"/>
            <a:ext cx="2057936" cy="502973"/>
            <a:chOff x="503346" y="1762725"/>
            <a:chExt cx="2352304" cy="50297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AB95588-CA27-404D-8A5E-C868498F2296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CEA192-B0B8-4C96-9B90-73148665AD7B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40404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GRASS Tool</a:t>
              </a:r>
            </a:p>
          </p:txBody>
        </p:sp>
      </p:grpSp>
      <p:cxnSp>
        <p:nvCxnSpPr>
          <p:cNvPr id="70" name="Connector: Elbow 83">
            <a:extLst>
              <a:ext uri="{FF2B5EF4-FFF2-40B4-BE49-F238E27FC236}">
                <a16:creationId xmlns:a16="http://schemas.microsoft.com/office/drawing/2014/main" id="{78F6F686-84C1-4E8C-94DF-421303C5C463}"/>
              </a:ext>
            </a:extLst>
          </p:cNvPr>
          <p:cNvCxnSpPr>
            <a:cxnSpLocks/>
            <a:stCxn id="39" idx="3"/>
            <a:endCxn id="72" idx="1"/>
          </p:cNvCxnSpPr>
          <p:nvPr/>
        </p:nvCxnSpPr>
        <p:spPr>
          <a:xfrm flipV="1">
            <a:off x="3400904" y="1144048"/>
            <a:ext cx="1255072" cy="3935695"/>
          </a:xfrm>
          <a:prstGeom prst="bentConnector3">
            <a:avLst>
              <a:gd name="adj1" fmla="val 50000"/>
            </a:avLst>
          </a:prstGeom>
          <a:ln w="28575">
            <a:solidFill>
              <a:srgbClr val="AA71D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2" name="Rectangle 71">
            <a:hlinkClick r:id="" action="ppaction://noaction"/>
            <a:extLst>
              <a:ext uri="{FF2B5EF4-FFF2-40B4-BE49-F238E27FC236}">
                <a16:creationId xmlns:a16="http://schemas.microsoft.com/office/drawing/2014/main" id="{05A98BA8-2302-4976-87FC-CA47464FB018}"/>
              </a:ext>
            </a:extLst>
          </p:cNvPr>
          <p:cNvSpPr/>
          <p:nvPr/>
        </p:nvSpPr>
        <p:spPr>
          <a:xfrm>
            <a:off x="4655976" y="961168"/>
            <a:ext cx="4229607" cy="36576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fr-FR" sz="1600" b="1" dirty="0">
                <a:latin typeface="Calibri" pitchFamily="34" charset="0"/>
                <a:cs typeface="Arial" pitchFamily="34" charset="0"/>
              </a:rPr>
              <a:t>Parking Luminaire </a:t>
            </a:r>
            <a:r>
              <a:rPr lang="en-US" sz="1600" b="1" dirty="0">
                <a:latin typeface="Calibri" pitchFamily="34" charset="0"/>
                <a:cs typeface="Arial" pitchFamily="34" charset="0"/>
              </a:rPr>
              <a:t>Efficacy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9984277-2D0C-2155-00B4-5BE6D5655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69203"/>
              </p:ext>
            </p:extLst>
          </p:nvPr>
        </p:nvGraphicFramePr>
        <p:xfrm>
          <a:off x="4664724" y="1544107"/>
          <a:ext cx="4229607" cy="509042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88273">
                  <a:extLst>
                    <a:ext uri="{9D8B030D-6E8A-4147-A177-3AD203B41FA5}">
                      <a16:colId xmlns:a16="http://schemas.microsoft.com/office/drawing/2014/main" val="2619573027"/>
                    </a:ext>
                  </a:extLst>
                </a:gridCol>
                <a:gridCol w="1341334">
                  <a:extLst>
                    <a:ext uri="{9D8B030D-6E8A-4147-A177-3AD203B41FA5}">
                      <a16:colId xmlns:a16="http://schemas.microsoft.com/office/drawing/2014/main" val="1790618026"/>
                    </a:ext>
                  </a:extLst>
                </a:gridCol>
              </a:tblGrid>
              <a:tr h="525495">
                <a:tc>
                  <a:txBody>
                    <a:bodyPr/>
                    <a:lstStyle/>
                    <a:p>
                      <a:pPr marL="0" marR="387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5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Case 1: all the parking lots are underground or covered.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7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5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Scoring Points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385282"/>
                  </a:ext>
                </a:extLst>
              </a:tr>
              <a:tr h="186695">
                <a:tc>
                  <a:txBody>
                    <a:bodyPr/>
                    <a:lstStyle/>
                    <a:p>
                      <a:pPr marL="0" marR="387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LE &gt; 60 </a:t>
                      </a:r>
                      <a:r>
                        <a:rPr lang="en-US" sz="1000" spc="5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lm</a:t>
                      </a:r>
                      <a:r>
                        <a:rPr lang="en-US" sz="10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/W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143389"/>
                  </a:ext>
                </a:extLst>
              </a:tr>
              <a:tr h="392319">
                <a:tc>
                  <a:txBody>
                    <a:bodyPr/>
                    <a:lstStyle/>
                    <a:p>
                      <a:pPr marL="0" marR="387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5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Case 2: all the parking lots are uncovered.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7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5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Scoring Points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020031"/>
                  </a:ext>
                </a:extLst>
              </a:tr>
              <a:tr h="186695">
                <a:tc>
                  <a:txBody>
                    <a:bodyPr/>
                    <a:lstStyle/>
                    <a:p>
                      <a:pPr marL="0" marR="387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LE &gt; 50 </a:t>
                      </a:r>
                      <a:r>
                        <a:rPr lang="en-US" sz="1000" spc="5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lm</a:t>
                      </a:r>
                      <a:r>
                        <a:rPr lang="en-US" sz="10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/W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746106"/>
                  </a:ext>
                </a:extLst>
              </a:tr>
              <a:tr h="457358">
                <a:tc>
                  <a:txBody>
                    <a:bodyPr/>
                    <a:lstStyle/>
                    <a:p>
                      <a:pPr marL="0" marR="387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5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Case 3: parking area is divided into covered and uncovered lots.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387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7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5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Scoring    Points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504598"/>
                  </a:ext>
                </a:extLst>
              </a:tr>
              <a:tr h="259143">
                <a:tc>
                  <a:txBody>
                    <a:bodyPr/>
                    <a:lstStyle/>
                    <a:p>
                      <a:pPr marL="0" marR="387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Covered: LE &gt; 60 </a:t>
                      </a:r>
                      <a:r>
                        <a:rPr lang="en-US" sz="1000" spc="5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lm</a:t>
                      </a:r>
                      <a:r>
                        <a:rPr lang="en-US" sz="10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/W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59834"/>
                  </a:ext>
                </a:extLst>
              </a:tr>
              <a:tr h="259143">
                <a:tc>
                  <a:txBody>
                    <a:bodyPr/>
                    <a:lstStyle/>
                    <a:p>
                      <a:pPr marL="0" marR="387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Uncovered: LE &gt; 50 lm/W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974623"/>
                  </a:ext>
                </a:extLst>
              </a:tr>
              <a:tr h="466652">
                <a:tc>
                  <a:txBody>
                    <a:bodyPr/>
                    <a:lstStyle/>
                    <a:p>
                      <a:pPr marL="0" marR="387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5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Parking Structure Luminaire General Secondary Requirements for both covered and uncovered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5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Scoring Points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654241"/>
                  </a:ext>
                </a:extLst>
              </a:tr>
              <a:tr h="666262">
                <a:tc>
                  <a:txBody>
                    <a:bodyPr/>
                    <a:lstStyle/>
                    <a:p>
                      <a:pPr marL="0" marR="387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Replace traditional high-intensity discharge (HID) lighting sources with fluorescent, induction, and light-emitting diode (LED) lighting sources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976638"/>
                  </a:ext>
                </a:extLst>
              </a:tr>
              <a:tr h="302104">
                <a:tc>
                  <a:txBody>
                    <a:bodyPr/>
                    <a:lstStyle/>
                    <a:p>
                      <a:pPr marL="0" marR="387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Achieve Minimum Horizontal lux value w.r.t parking area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451675"/>
                  </a:ext>
                </a:extLst>
              </a:tr>
              <a:tr h="392319">
                <a:tc>
                  <a:txBody>
                    <a:bodyPr/>
                    <a:lstStyle/>
                    <a:p>
                      <a:pPr marL="0" marR="387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Achieve Minimum Vertical lux value w.r.t parking area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799277"/>
                  </a:ext>
                </a:extLst>
              </a:tr>
              <a:tr h="259143">
                <a:tc>
                  <a:txBody>
                    <a:bodyPr/>
                    <a:lstStyle/>
                    <a:p>
                      <a:pPr marL="0" marR="387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Stain the ceilings white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050470"/>
                  </a:ext>
                </a:extLst>
              </a:tr>
              <a:tr h="658671">
                <a:tc>
                  <a:txBody>
                    <a:bodyPr/>
                    <a:lstStyle/>
                    <a:p>
                      <a:pPr marL="0" marR="3873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80% of the luminaire material by weight should be recyclable at end of life.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8288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7161868"/>
                  </a:ext>
                </a:extLst>
              </a:tr>
            </a:tbl>
          </a:graphicData>
        </a:graphic>
      </p:graphicFrame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77B3EA0-714E-F4D5-EF7A-00764B9DFD87}"/>
              </a:ext>
            </a:extLst>
          </p:cNvPr>
          <p:cNvSpPr txBox="1">
            <a:spLocks/>
          </p:cNvSpPr>
          <p:nvPr/>
        </p:nvSpPr>
        <p:spPr>
          <a:xfrm>
            <a:off x="3538330" y="209318"/>
            <a:ext cx="49227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DESIGN AND EQUIPMENT (EDE) - INTRODUCTION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086C6F-9A45-DEB1-8CA8-FF89560CA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6872" y="6054962"/>
            <a:ext cx="812160" cy="7163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417B4B-23F4-9DAE-780A-7D8FF3277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644" y="5218113"/>
            <a:ext cx="680695" cy="83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4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807117" y="5986880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Back Up Electricity</a:t>
            </a:r>
          </a:p>
        </p:txBody>
      </p:sp>
      <p:sp>
        <p:nvSpPr>
          <p:cNvPr id="115" name="Text Box 11"/>
          <p:cNvSpPr txBox="1">
            <a:spLocks noChangeArrowheads="1"/>
          </p:cNvSpPr>
          <p:nvPr/>
        </p:nvSpPr>
        <p:spPr bwMode="auto">
          <a:xfrm>
            <a:off x="810546" y="303662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Renewable Energy</a:t>
            </a:r>
          </a:p>
        </p:txBody>
      </p:sp>
      <p:sp>
        <p:nvSpPr>
          <p:cNvPr id="123" name="Text Box 11"/>
          <p:cNvSpPr txBox="1">
            <a:spLocks noChangeArrowheads="1"/>
          </p:cNvSpPr>
          <p:nvPr/>
        </p:nvSpPr>
        <p:spPr bwMode="auto">
          <a:xfrm>
            <a:off x="819295" y="268296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Solar Water Heating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810546" y="3776323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Natural Ventilation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819295" y="340618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Daylight Factors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98368" y="4525118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Efficient Lighting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807117" y="4154981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Mechanically Controlled Ventilation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807117" y="4894675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200" b="1" dirty="0">
                <a:solidFill>
                  <a:schemeClr val="bg1"/>
                </a:solidFill>
              </a:rPr>
              <a:t>High Efficiency Parking Structure Lighting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807117" y="5634369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HVAC Optimization</a:t>
            </a:r>
          </a:p>
        </p:txBody>
      </p:sp>
      <p:grpSp>
        <p:nvGrpSpPr>
          <p:cNvPr id="80" name="Group 10"/>
          <p:cNvGrpSpPr/>
          <p:nvPr/>
        </p:nvGrpSpPr>
        <p:grpSpPr>
          <a:xfrm>
            <a:off x="369438" y="960713"/>
            <a:ext cx="2057936" cy="640080"/>
            <a:chOff x="905" y="546849"/>
            <a:chExt cx="2512203" cy="838200"/>
          </a:xfrm>
          <a:solidFill>
            <a:srgbClr val="00A800"/>
          </a:solidFill>
        </p:grpSpPr>
        <p:sp>
          <p:nvSpPr>
            <p:cNvPr id="82" name="Rectangle 81"/>
            <p:cNvSpPr/>
            <p:nvPr/>
          </p:nvSpPr>
          <p:spPr>
            <a:xfrm>
              <a:off x="905" y="546849"/>
              <a:ext cx="2512203" cy="799975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05" y="546849"/>
              <a:ext cx="2512203" cy="838200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Corbel"/>
                </a:rPr>
                <a:t>TOOLS</a:t>
              </a:r>
            </a:p>
          </p:txBody>
        </p:sp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3066" y="960714"/>
            <a:ext cx="1045264" cy="1264973"/>
          </a:xfrm>
          <a:prstGeom prst="rect">
            <a:avLst/>
          </a:prstGeom>
        </p:spPr>
      </p:pic>
      <p:sp>
        <p:nvSpPr>
          <p:cNvPr id="117" name="Text Box 11"/>
          <p:cNvSpPr txBox="1">
            <a:spLocks noChangeArrowheads="1"/>
          </p:cNvSpPr>
          <p:nvPr/>
        </p:nvSpPr>
        <p:spPr bwMode="auto">
          <a:xfrm>
            <a:off x="357475" y="2526850"/>
            <a:ext cx="514603" cy="4172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Energy System Design and Equipment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A3F31473-23EB-4724-8B59-FE6D21D89FA4}" type="slidenum">
              <a:rPr lang="en-US" sz="1800"/>
              <a:pPr/>
              <a:t>19</a:t>
            </a:fld>
            <a:endParaRPr lang="en-US" sz="1800" dirty="0"/>
          </a:p>
        </p:txBody>
      </p:sp>
      <p:grpSp>
        <p:nvGrpSpPr>
          <p:cNvPr id="45" name="Group 19">
            <a:extLst>
              <a:ext uri="{FF2B5EF4-FFF2-40B4-BE49-F238E27FC236}">
                <a16:creationId xmlns:a16="http://schemas.microsoft.com/office/drawing/2014/main" id="{5522C0D9-F80F-48E3-96B9-D7011F9E1008}"/>
              </a:ext>
            </a:extLst>
          </p:cNvPr>
          <p:cNvGrpSpPr/>
          <p:nvPr/>
        </p:nvGrpSpPr>
        <p:grpSpPr>
          <a:xfrm>
            <a:off x="369438" y="1722714"/>
            <a:ext cx="2057936" cy="502973"/>
            <a:chOff x="503346" y="1762725"/>
            <a:chExt cx="2352304" cy="50297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AB95588-CA27-404D-8A5E-C868498F2296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CEA192-B0B8-4C96-9B90-73148665AD7B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40404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GRASS Tool</a:t>
              </a:r>
            </a:p>
          </p:txBody>
        </p:sp>
      </p:grpSp>
      <p:sp>
        <p:nvSpPr>
          <p:cNvPr id="119" name="Rectangle 118">
            <a:hlinkClick r:id="" action="ppaction://noaction"/>
            <a:extLst>
              <a:ext uri="{FF2B5EF4-FFF2-40B4-BE49-F238E27FC236}">
                <a16:creationId xmlns:a16="http://schemas.microsoft.com/office/drawing/2014/main" id="{05A98BA8-2302-4976-87FC-CA47464FB018}"/>
              </a:ext>
            </a:extLst>
          </p:cNvPr>
          <p:cNvSpPr/>
          <p:nvPr/>
        </p:nvSpPr>
        <p:spPr>
          <a:xfrm>
            <a:off x="5026998" y="913930"/>
            <a:ext cx="3977853" cy="452054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Boiler/Furnace Requirements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872078" y="6327989"/>
            <a:ext cx="253132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Building Management System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709127" y="5264812"/>
            <a:ext cx="2694275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Boiler Effectiveness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ECD329-25DA-970C-5660-D7CCB94901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918720"/>
              </p:ext>
            </p:extLst>
          </p:nvPr>
        </p:nvGraphicFramePr>
        <p:xfrm>
          <a:off x="5026998" y="1592010"/>
          <a:ext cx="3977853" cy="5010821"/>
        </p:xfrm>
        <a:graphic>
          <a:graphicData uri="http://schemas.openxmlformats.org/drawingml/2006/table">
            <a:tbl>
              <a:tblPr/>
              <a:tblGrid>
                <a:gridCol w="2820186">
                  <a:extLst>
                    <a:ext uri="{9D8B030D-6E8A-4147-A177-3AD203B41FA5}">
                      <a16:colId xmlns:a16="http://schemas.microsoft.com/office/drawing/2014/main" val="4137791059"/>
                    </a:ext>
                  </a:extLst>
                </a:gridCol>
                <a:gridCol w="1157667">
                  <a:extLst>
                    <a:ext uri="{9D8B030D-6E8A-4147-A177-3AD203B41FA5}">
                      <a16:colId xmlns:a16="http://schemas.microsoft.com/office/drawing/2014/main" val="2308836863"/>
                    </a:ext>
                  </a:extLst>
                </a:gridCol>
              </a:tblGrid>
              <a:tr h="626194">
                <a:tc>
                  <a:txBody>
                    <a:bodyPr/>
                    <a:lstStyle/>
                    <a:p>
                      <a:pPr marL="0" marR="387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i="0" u="none" strike="noStrike" kern="1200" cap="none" spc="5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Design Requirements</a:t>
                      </a:r>
                    </a:p>
                  </a:txBody>
                  <a:tcPr marL="274320" marR="65372" marT="9079" marB="0" anchor="ctr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7350" lvl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pc="5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Scoring Points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387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en-US" sz="1400" b="1" i="0" u="none" strike="noStrike" kern="1200" cap="none" spc="5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R="0" marT="0" marB="0" anchorCtr="1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30731"/>
                  </a:ext>
                </a:extLst>
              </a:tr>
              <a:tr h="327998">
                <a:tc>
                  <a:txBody>
                    <a:bodyPr/>
                    <a:lstStyle/>
                    <a:p>
                      <a:pPr marL="0" marR="38735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5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Boiler/Furnace AFUE</a:t>
                      </a:r>
                    </a:p>
                  </a:txBody>
                  <a:tcPr marL="274320" marR="65372" marT="9079" marB="0" anchor="ctr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735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spc="5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  Scoring   </a:t>
                      </a:r>
                    </a:p>
                    <a:p>
                      <a:pPr marL="0" marR="387350" algn="l" defTabSz="4572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000" b="1" i="0" u="none" strike="noStrike" kern="1200" cap="none" spc="5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   Points</a:t>
                      </a:r>
                    </a:p>
                  </a:txBody>
                  <a:tcPr marR="0" marT="2383" marB="0" anchor="ctr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808360"/>
                  </a:ext>
                </a:extLst>
              </a:tr>
              <a:tr h="319701">
                <a:tc>
                  <a:txBody>
                    <a:bodyPr/>
                    <a:lstStyle/>
                    <a:p>
                      <a:pPr marL="0" marR="387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Mid-efficiency: 80%–85%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65372" marT="0" marB="0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3</a:t>
                      </a:r>
                    </a:p>
                  </a:txBody>
                  <a:tcPr marL="365760" marR="22878" marT="11439" marB="11439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830337"/>
                  </a:ext>
                </a:extLst>
              </a:tr>
              <a:tr h="483997">
                <a:tc>
                  <a:txBody>
                    <a:bodyPr/>
                    <a:lstStyle/>
                    <a:p>
                      <a:pPr marL="0" marR="387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Intermediate-efficiency: 85.1%–89.9%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65372" marT="0" marB="0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5</a:t>
                      </a:r>
                    </a:p>
                  </a:txBody>
                  <a:tcPr marL="365760" marR="22878" marT="11439" marB="11439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929443"/>
                  </a:ext>
                </a:extLst>
              </a:tr>
              <a:tr h="319701">
                <a:tc>
                  <a:txBody>
                    <a:bodyPr/>
                    <a:lstStyle/>
                    <a:p>
                      <a:pPr marL="0" marR="387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High-efficiency: ≥ 90%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65372" marT="0" marB="0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7</a:t>
                      </a:r>
                    </a:p>
                  </a:txBody>
                  <a:tcPr marL="365760" marR="17158" marT="2383" marB="0" anchor="ctr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196545"/>
                  </a:ext>
                </a:extLst>
              </a:tr>
              <a:tr h="408490">
                <a:tc>
                  <a:txBody>
                    <a:bodyPr/>
                    <a:lstStyle/>
                    <a:p>
                      <a:pPr marL="0" marR="387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5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Boiler/Furnace Exhaust Stack criteria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65372" marT="9079" marB="0" anchor="ctr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7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spc="5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Scoring Points</a:t>
                      </a:r>
                    </a:p>
                  </a:txBody>
                  <a:tcPr marL="182880" marR="0" marT="2383" marB="0" anchor="ctr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358027"/>
                  </a:ext>
                </a:extLst>
              </a:tr>
              <a:tr h="331612">
                <a:tc>
                  <a:txBody>
                    <a:bodyPr/>
                    <a:lstStyle/>
                    <a:p>
                      <a:pPr marL="0" marR="387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Far from air intakes of other buildings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65372" marT="0" marB="0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1</a:t>
                      </a:r>
                    </a:p>
                  </a:txBody>
                  <a:tcPr marL="365760" marR="22878" marT="11439" marB="11439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1405352"/>
                  </a:ext>
                </a:extLst>
              </a:tr>
              <a:tr h="319701">
                <a:tc>
                  <a:txBody>
                    <a:bodyPr/>
                    <a:lstStyle/>
                    <a:p>
                      <a:pPr marL="0" marR="387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Mid-efficient Air Filters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65372" marT="0" marB="0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1</a:t>
                      </a:r>
                    </a:p>
                  </a:txBody>
                  <a:tcPr marL="365760" marR="22878" marT="11439" marB="11439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779661"/>
                  </a:ext>
                </a:extLst>
              </a:tr>
              <a:tr h="319701">
                <a:tc>
                  <a:txBody>
                    <a:bodyPr/>
                    <a:lstStyle/>
                    <a:p>
                      <a:pPr marL="0" marR="387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High-efficient Air Filters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65372" marT="0" marB="0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2</a:t>
                      </a:r>
                    </a:p>
                  </a:txBody>
                  <a:tcPr marL="365760" marR="17158" marT="2383" marB="0" anchor="ctr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815713"/>
                  </a:ext>
                </a:extLst>
              </a:tr>
              <a:tr h="423404">
                <a:tc>
                  <a:txBody>
                    <a:bodyPr/>
                    <a:lstStyle/>
                    <a:p>
                      <a:pPr marL="0" marR="387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5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Boiler/Furnace Innovation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65372" marT="9079" marB="0" anchor="ctr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5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   Scoring</a:t>
                      </a:r>
                    </a:p>
                    <a:p>
                      <a:pPr marL="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pc="5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    Points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383" marB="0" anchor="ctr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226521"/>
                  </a:ext>
                </a:extLst>
              </a:tr>
              <a:tr h="215032">
                <a:tc>
                  <a:txBody>
                    <a:bodyPr/>
                    <a:lstStyle/>
                    <a:p>
                      <a:pPr marL="0" marR="387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Condensing unit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65372" marT="0" marB="0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1</a:t>
                      </a:r>
                    </a:p>
                  </a:txBody>
                  <a:tcPr marL="365760" marR="22878" marT="11439" marB="11439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113638"/>
                  </a:ext>
                </a:extLst>
              </a:tr>
              <a:tr h="319701">
                <a:tc>
                  <a:txBody>
                    <a:bodyPr/>
                    <a:lstStyle/>
                    <a:p>
                      <a:pPr marL="0" marR="387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Heat Recovery Application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65372" marT="0" marB="0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2</a:t>
                      </a:r>
                    </a:p>
                  </a:txBody>
                  <a:tcPr marL="365760" marR="22878" marT="11439" marB="11439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68521"/>
                  </a:ext>
                </a:extLst>
              </a:tr>
              <a:tr h="331612">
                <a:tc>
                  <a:txBody>
                    <a:bodyPr/>
                    <a:lstStyle/>
                    <a:p>
                      <a:pPr marL="0" marR="387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Energy Star label or equivalent label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65372" marT="0" marB="0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1</a:t>
                      </a:r>
                    </a:p>
                  </a:txBody>
                  <a:tcPr marL="365760" marR="22878" marT="11439" marB="11439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303331"/>
                  </a:ext>
                </a:extLst>
              </a:tr>
              <a:tr h="263456">
                <a:tc>
                  <a:txBody>
                    <a:bodyPr/>
                    <a:lstStyle/>
                    <a:p>
                      <a:pPr marL="0" marR="38735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spc="5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Install CO detector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74320" marR="65372" marT="0" marB="0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1</a:t>
                      </a:r>
                    </a:p>
                  </a:txBody>
                  <a:tcPr marL="365760" marR="17158" marT="2383" marB="0" anchor="ctr">
                    <a:lnL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CC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C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645547"/>
                  </a:ext>
                </a:extLst>
              </a:tr>
            </a:tbl>
          </a:graphicData>
        </a:graphic>
      </p:graphicFrame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D48DA030-DD44-AA37-1FBA-8C2012B42A0B}"/>
              </a:ext>
            </a:extLst>
          </p:cNvPr>
          <p:cNvCxnSpPr>
            <a:cxnSpLocks/>
            <a:stCxn id="119" idx="1"/>
            <a:endCxn id="38" idx="3"/>
          </p:cNvCxnSpPr>
          <p:nvPr/>
        </p:nvCxnSpPr>
        <p:spPr>
          <a:xfrm rot="10800000" flipV="1">
            <a:off x="3403402" y="1139956"/>
            <a:ext cx="1623596" cy="4262015"/>
          </a:xfrm>
          <a:prstGeom prst="bentConnector3">
            <a:avLst/>
          </a:prstGeom>
          <a:ln w="28575">
            <a:solidFill>
              <a:srgbClr val="AA71D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17EB77F-B418-C52B-4B66-F6E162E7B1AA}"/>
              </a:ext>
            </a:extLst>
          </p:cNvPr>
          <p:cNvSpPr txBox="1">
            <a:spLocks/>
          </p:cNvSpPr>
          <p:nvPr/>
        </p:nvSpPr>
        <p:spPr>
          <a:xfrm>
            <a:off x="3538330" y="209318"/>
            <a:ext cx="49227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DESIGN AND EQUIPMENT (EDE)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426055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771D-C610-4AAA-8060-B70B03651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1231"/>
            <a:ext cx="8229600" cy="1143000"/>
          </a:xfrm>
        </p:spPr>
        <p:txBody>
          <a:bodyPr>
            <a:noAutofit/>
          </a:bodyPr>
          <a:lstStyle/>
          <a:p>
            <a:r>
              <a:rPr lang="en-GB" sz="3500" dirty="0">
                <a:solidFill>
                  <a:srgbClr val="053063"/>
                </a:solidFill>
                <a:latin typeface="Proxima Nova Extra Bold"/>
                <a:ea typeface="+mn-ea"/>
              </a:rPr>
              <a:t/>
            </a:r>
            <a:br>
              <a:rPr lang="en-GB" sz="3500" dirty="0">
                <a:solidFill>
                  <a:srgbClr val="053063"/>
                </a:solidFill>
                <a:latin typeface="Proxima Nova Extra Bold"/>
                <a:ea typeface="+mn-ea"/>
              </a:rPr>
            </a:br>
            <a:r>
              <a:rPr lang="fr-FR" sz="3500" dirty="0" smtClean="0">
                <a:solidFill>
                  <a:srgbClr val="053063"/>
                </a:solidFill>
                <a:latin typeface="Proxima Nova Extra Bold"/>
                <a:ea typeface="+mn-ea"/>
              </a:rPr>
              <a:t>Grandes</a:t>
            </a:r>
            <a:r>
              <a:rPr lang="en-GB" sz="3500" dirty="0" smtClean="0">
                <a:solidFill>
                  <a:srgbClr val="053063"/>
                </a:solidFill>
                <a:latin typeface="Proxima Nova Extra Bold"/>
                <a:ea typeface="+mn-ea"/>
              </a:rPr>
              <a:t> </a:t>
            </a:r>
            <a:r>
              <a:rPr lang="fr-FR" sz="3500" dirty="0" smtClean="0">
                <a:solidFill>
                  <a:srgbClr val="053063"/>
                </a:solidFill>
                <a:latin typeface="Proxima Nova Extra Bold"/>
                <a:ea typeface="+mn-ea"/>
              </a:rPr>
              <a:t>Lignes</a:t>
            </a:r>
            <a:r>
              <a:rPr lang="en-GB" sz="3500" dirty="0">
                <a:solidFill>
                  <a:srgbClr val="053063"/>
                </a:solidFill>
                <a:latin typeface="Proxima Nova Extra Bold"/>
                <a:ea typeface="+mn-ea"/>
              </a:rPr>
              <a:t/>
            </a:r>
            <a:br>
              <a:rPr lang="en-GB" sz="3500" dirty="0">
                <a:solidFill>
                  <a:srgbClr val="053063"/>
                </a:solidFill>
                <a:latin typeface="Proxima Nova Extra Bold"/>
                <a:ea typeface="+mn-ea"/>
              </a:rPr>
            </a:br>
            <a:endParaRPr lang="x-none" sz="3500" dirty="0">
              <a:solidFill>
                <a:srgbClr val="053063"/>
              </a:solidFill>
              <a:latin typeface="Proxima Nova Extra Bold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251B-6B8D-4C41-859F-99DEAB2D3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26"/>
            <a:ext cx="8229600" cy="386334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fr-FR" sz="2000" dirty="0">
                <a:latin typeface="ProximaNova-Semibold"/>
              </a:rPr>
              <a:t>Conception et équipements des système énergétiques des bâtiments verts </a:t>
            </a:r>
            <a:r>
              <a:rPr lang="fr-FR" sz="2000" dirty="0" smtClean="0">
                <a:latin typeface="ProximaNova-Semibold"/>
              </a:rPr>
              <a:t>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ProximaNova-Semibold"/>
              </a:rPr>
              <a:t>Quels </a:t>
            </a:r>
            <a:r>
              <a:rPr lang="fr-FR" sz="2000" dirty="0">
                <a:latin typeface="ProximaNova-Semibold"/>
              </a:rPr>
              <a:t>sont les principaux objectifs d’une </a:t>
            </a:r>
            <a:r>
              <a:rPr lang="fr-FR" sz="2000" dirty="0" smtClean="0">
                <a:latin typeface="ProximaNova-Semibold"/>
              </a:rPr>
              <a:t>conception </a:t>
            </a:r>
            <a:r>
              <a:rPr lang="fr-FR" sz="2000" dirty="0">
                <a:latin typeface="ProximaNova-Semibold"/>
              </a:rPr>
              <a:t>et d’un équipement </a:t>
            </a:r>
            <a:r>
              <a:rPr lang="fr-FR" sz="2000" dirty="0" smtClean="0">
                <a:latin typeface="ProximaNova-Semibold"/>
              </a:rPr>
              <a:t>énergétiques appropriés?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ProximaNova-Semibold"/>
              </a:rPr>
              <a:t>Quels </a:t>
            </a:r>
            <a:r>
              <a:rPr lang="fr-FR" sz="2000" dirty="0">
                <a:latin typeface="ProximaNova-Semibold"/>
              </a:rPr>
              <a:t>sont les facteurs en </a:t>
            </a:r>
            <a:r>
              <a:rPr lang="fr-FR" sz="2000" dirty="0" smtClean="0">
                <a:latin typeface="ProximaNova-Semibold"/>
              </a:rPr>
              <a:t>jeu?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ProximaNova-Semibold"/>
              </a:rPr>
              <a:t>Quels </a:t>
            </a:r>
            <a:r>
              <a:rPr lang="fr-FR" sz="2000" dirty="0">
                <a:latin typeface="ProximaNova-Semibold"/>
              </a:rPr>
              <a:t>sont les différents </a:t>
            </a:r>
            <a:r>
              <a:rPr lang="fr-FR" sz="2000" dirty="0" smtClean="0">
                <a:latin typeface="ProximaNova-Semibold"/>
              </a:rPr>
              <a:t>points </a:t>
            </a:r>
            <a:r>
              <a:rPr lang="fr-FR" sz="2000" dirty="0">
                <a:latin typeface="ProximaNova-Semibold"/>
              </a:rPr>
              <a:t>à </a:t>
            </a:r>
            <a:r>
              <a:rPr lang="fr-FR" sz="2000" dirty="0" smtClean="0">
                <a:latin typeface="ProximaNova-Semibold"/>
              </a:rPr>
              <a:t>évaluer?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000" dirty="0" smtClean="0">
                <a:latin typeface="ProximaNova-Semibold"/>
              </a:rPr>
              <a:t>Principes </a:t>
            </a:r>
            <a:r>
              <a:rPr lang="fr-FR" sz="2000" dirty="0">
                <a:latin typeface="ProximaNova-Semibold"/>
              </a:rPr>
              <a:t>directeurs pour la conception et l'équipement énergétiques</a:t>
            </a:r>
            <a:endParaRPr lang="fr-FR" sz="2000" dirty="0" smtClean="0">
              <a:latin typeface="ProximaNova-Semibold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ProximaNova-Semibold"/>
              </a:rPr>
              <a:t>Choisir </a:t>
            </a:r>
            <a:r>
              <a:rPr lang="fr-FR" sz="1600" dirty="0">
                <a:latin typeface="ProximaNova-Semibold"/>
              </a:rPr>
              <a:t>un chauffe-eau </a:t>
            </a:r>
            <a:r>
              <a:rPr lang="fr-FR" sz="1600" dirty="0" smtClean="0">
                <a:latin typeface="ProximaNova-Semibold"/>
              </a:rPr>
              <a:t>solaire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ProximaNova-Semibold"/>
              </a:rPr>
              <a:t>Utiliser </a:t>
            </a:r>
            <a:r>
              <a:rPr lang="fr-FR" sz="1600" dirty="0">
                <a:latin typeface="ProximaNova-Semibold"/>
              </a:rPr>
              <a:t>les technologies des énergies </a:t>
            </a:r>
            <a:r>
              <a:rPr lang="fr-FR" sz="1600" dirty="0" smtClean="0">
                <a:latin typeface="ProximaNova-Semibold"/>
              </a:rPr>
              <a:t>renouvelables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ProximaNova-Semibold"/>
              </a:rPr>
              <a:t>Utiliser la </a:t>
            </a:r>
            <a:r>
              <a:rPr lang="fr-FR" sz="1600" dirty="0">
                <a:latin typeface="ProximaNova-Semibold"/>
              </a:rPr>
              <a:t>lumière du </a:t>
            </a:r>
            <a:r>
              <a:rPr lang="fr-FR" sz="1600" dirty="0" smtClean="0">
                <a:latin typeface="ProximaNova-Semibold"/>
              </a:rPr>
              <a:t>jour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ProximaNova-Semibold"/>
              </a:rPr>
              <a:t>Utiliser </a:t>
            </a:r>
            <a:r>
              <a:rPr lang="fr-FR" sz="1600" dirty="0">
                <a:latin typeface="ProximaNova-Semibold"/>
              </a:rPr>
              <a:t>la ventilation naturelle et </a:t>
            </a:r>
            <a:r>
              <a:rPr lang="fr-FR" sz="1600" dirty="0" smtClean="0">
                <a:latin typeface="ProximaNova-Semibold"/>
              </a:rPr>
              <a:t>mécanique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ProximaNova-Semibold"/>
              </a:rPr>
              <a:t>Prendre </a:t>
            </a:r>
            <a:r>
              <a:rPr lang="fr-FR" sz="1600" dirty="0">
                <a:latin typeface="ProximaNova-Semibold"/>
              </a:rPr>
              <a:t>en compte l’efficacité de l’éclairage des bâtiments et des </a:t>
            </a:r>
            <a:r>
              <a:rPr lang="fr-FR" sz="1600" dirty="0" smtClean="0">
                <a:latin typeface="ProximaNova-Semibold"/>
              </a:rPr>
              <a:t>parkings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ProximaNova-Semibold"/>
              </a:rPr>
              <a:t>Concevoir </a:t>
            </a:r>
            <a:r>
              <a:rPr lang="fr-FR" sz="1600" dirty="0">
                <a:latin typeface="ProximaNova-Semibold"/>
              </a:rPr>
              <a:t>et </a:t>
            </a:r>
            <a:r>
              <a:rPr lang="fr-FR" sz="1600" dirty="0" smtClean="0">
                <a:latin typeface="ProximaNova-Semibold"/>
              </a:rPr>
              <a:t>sélectionner </a:t>
            </a:r>
            <a:r>
              <a:rPr lang="fr-FR" sz="1600" dirty="0">
                <a:latin typeface="ProximaNova-Semibold"/>
              </a:rPr>
              <a:t>de systèmes (CVC, chaudières…) et rideaux </a:t>
            </a:r>
            <a:r>
              <a:rPr lang="fr-FR" sz="1600" dirty="0" smtClean="0">
                <a:latin typeface="ProximaNova-Semibold"/>
              </a:rPr>
              <a:t>d'air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ProximaNova-Semibold"/>
              </a:rPr>
              <a:t>Avoir un groupe électrogène </a:t>
            </a:r>
            <a:r>
              <a:rPr lang="fr-FR" sz="1600" dirty="0">
                <a:latin typeface="ProximaNova-Semibold"/>
              </a:rPr>
              <a:t>de </a:t>
            </a:r>
            <a:r>
              <a:rPr lang="fr-FR" sz="1600" dirty="0" smtClean="0">
                <a:latin typeface="ProximaNova-Semibold"/>
              </a:rPr>
              <a:t>secours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ProximaNova-Semibold"/>
              </a:rPr>
              <a:t>Promouvoir </a:t>
            </a:r>
            <a:r>
              <a:rPr lang="fr-FR" sz="1600" dirty="0">
                <a:latin typeface="ProximaNova-Semibold"/>
              </a:rPr>
              <a:t>les systèmes de gestion des bâtiments.</a:t>
            </a:r>
            <a:r>
              <a:rPr lang="en-US" sz="1200" dirty="0">
                <a:latin typeface="ProximaNova-Semibold"/>
              </a:rPr>
              <a:t>	</a:t>
            </a:r>
          </a:p>
          <a:p>
            <a:pPr marL="0" indent="0" algn="just">
              <a:buNone/>
            </a:pPr>
            <a:endParaRPr lang="x-none" sz="2000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2EB4B289-5AF4-09E8-282F-085D3D197068}"/>
              </a:ext>
            </a:extLst>
          </p:cNvPr>
          <p:cNvSpPr txBox="1">
            <a:spLocks/>
          </p:cNvSpPr>
          <p:nvPr/>
        </p:nvSpPr>
        <p:spPr>
          <a:xfrm>
            <a:off x="3538330" y="209318"/>
            <a:ext cx="49227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DESIGN AND EQUIPMENT (EDE)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285858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7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Box 11"/>
          <p:cNvSpPr txBox="1">
            <a:spLocks noChangeArrowheads="1"/>
          </p:cNvSpPr>
          <p:nvPr/>
        </p:nvSpPr>
        <p:spPr bwMode="auto">
          <a:xfrm>
            <a:off x="810546" y="303662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Renewable Energy</a:t>
            </a:r>
          </a:p>
        </p:txBody>
      </p:sp>
      <p:sp>
        <p:nvSpPr>
          <p:cNvPr id="123" name="Text Box 11"/>
          <p:cNvSpPr txBox="1">
            <a:spLocks noChangeArrowheads="1"/>
          </p:cNvSpPr>
          <p:nvPr/>
        </p:nvSpPr>
        <p:spPr bwMode="auto">
          <a:xfrm>
            <a:off x="819295" y="268296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Solar Water Heating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810546" y="3776323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Natural Ventilation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819295" y="340618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Daylight Factors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98368" y="4566062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Efficient Lighting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807117" y="4154980"/>
            <a:ext cx="2605033" cy="370137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Mechanically Controlled Ventilation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798368" y="5292108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Boiler Effectiveness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807117" y="4894674"/>
            <a:ext cx="2605033" cy="370137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High Efficiency Parking Structure Lighting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98368" y="632798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Building Management System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807117" y="5986880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Back Up Electricity</a:t>
            </a:r>
          </a:p>
        </p:txBody>
      </p:sp>
      <p:grpSp>
        <p:nvGrpSpPr>
          <p:cNvPr id="80" name="Group 10"/>
          <p:cNvGrpSpPr/>
          <p:nvPr/>
        </p:nvGrpSpPr>
        <p:grpSpPr>
          <a:xfrm>
            <a:off x="356629" y="927044"/>
            <a:ext cx="2057936" cy="640080"/>
            <a:chOff x="905" y="546849"/>
            <a:chExt cx="2512203" cy="838200"/>
          </a:xfrm>
          <a:solidFill>
            <a:srgbClr val="00A800"/>
          </a:solidFill>
        </p:grpSpPr>
        <p:sp>
          <p:nvSpPr>
            <p:cNvPr id="82" name="Rectangle 81"/>
            <p:cNvSpPr/>
            <p:nvPr/>
          </p:nvSpPr>
          <p:spPr>
            <a:xfrm>
              <a:off x="905" y="546849"/>
              <a:ext cx="2512203" cy="799975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05" y="546849"/>
              <a:ext cx="2512203" cy="838200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Corbel"/>
                </a:rPr>
                <a:t>TOOLS</a:t>
              </a:r>
            </a:p>
          </p:txBody>
        </p:sp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0256" y="927045"/>
            <a:ext cx="1058073" cy="1264973"/>
          </a:xfrm>
          <a:prstGeom prst="rect">
            <a:avLst/>
          </a:prstGeom>
        </p:spPr>
      </p:pic>
      <p:sp>
        <p:nvSpPr>
          <p:cNvPr id="117" name="Text Box 11"/>
          <p:cNvSpPr txBox="1">
            <a:spLocks noChangeArrowheads="1"/>
          </p:cNvSpPr>
          <p:nvPr/>
        </p:nvSpPr>
        <p:spPr bwMode="auto">
          <a:xfrm>
            <a:off x="357475" y="2526850"/>
            <a:ext cx="514603" cy="4172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Energy System Design and Equipment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807117" y="5634369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HVAC Optimization</a:t>
            </a:r>
          </a:p>
        </p:txBody>
      </p:sp>
      <p:grpSp>
        <p:nvGrpSpPr>
          <p:cNvPr id="45" name="Group 19">
            <a:extLst>
              <a:ext uri="{FF2B5EF4-FFF2-40B4-BE49-F238E27FC236}">
                <a16:creationId xmlns:a16="http://schemas.microsoft.com/office/drawing/2014/main" id="{5522C0D9-F80F-48E3-96B9-D7011F9E1008}"/>
              </a:ext>
            </a:extLst>
          </p:cNvPr>
          <p:cNvGrpSpPr/>
          <p:nvPr/>
        </p:nvGrpSpPr>
        <p:grpSpPr>
          <a:xfrm>
            <a:off x="356629" y="1689045"/>
            <a:ext cx="2057936" cy="502973"/>
            <a:chOff x="503346" y="1762725"/>
            <a:chExt cx="2352304" cy="50297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AB95588-CA27-404D-8A5E-C868498F2296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CEA192-B0B8-4C96-9B90-73148665AD7B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40404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GRASS Tool</a:t>
              </a:r>
            </a:p>
          </p:txBody>
        </p:sp>
      </p:grpSp>
      <p:cxnSp>
        <p:nvCxnSpPr>
          <p:cNvPr id="103" name="Connector: Elbow 78">
            <a:extLst>
              <a:ext uri="{FF2B5EF4-FFF2-40B4-BE49-F238E27FC236}">
                <a16:creationId xmlns:a16="http://schemas.microsoft.com/office/drawing/2014/main" id="{4A83CFAD-71E5-43C8-BADF-6730924E421B}"/>
              </a:ext>
            </a:extLst>
          </p:cNvPr>
          <p:cNvCxnSpPr>
            <a:cxnSpLocks/>
            <a:stCxn id="41" idx="3"/>
            <a:endCxn id="118" idx="1"/>
          </p:cNvCxnSpPr>
          <p:nvPr/>
        </p:nvCxnSpPr>
        <p:spPr>
          <a:xfrm flipV="1">
            <a:off x="3412150" y="1824398"/>
            <a:ext cx="549259" cy="3947131"/>
          </a:xfrm>
          <a:prstGeom prst="bentConnector3">
            <a:avLst>
              <a:gd name="adj1" fmla="val 50000"/>
            </a:avLst>
          </a:prstGeom>
          <a:ln w="28575">
            <a:solidFill>
              <a:srgbClr val="AA71D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8" name="Rectangle 117">
            <a:hlinkClick r:id="" action="ppaction://noaction"/>
            <a:extLst>
              <a:ext uri="{FF2B5EF4-FFF2-40B4-BE49-F238E27FC236}">
                <a16:creationId xmlns:a16="http://schemas.microsoft.com/office/drawing/2014/main" id="{05A98BA8-2302-4976-87FC-CA47464FB018}"/>
              </a:ext>
            </a:extLst>
          </p:cNvPr>
          <p:cNvSpPr/>
          <p:nvPr/>
        </p:nvSpPr>
        <p:spPr>
          <a:xfrm>
            <a:off x="3961409" y="1574432"/>
            <a:ext cx="4884448" cy="499931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Increase in Efficiency Factor IEF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690F5B0-F16C-4C64-AAFB-50447B372331}"/>
                  </a:ext>
                </a:extLst>
              </p:cNvPr>
              <p:cNvSpPr/>
              <p:nvPr/>
            </p:nvSpPr>
            <p:spPr>
              <a:xfrm>
                <a:off x="3717235" y="2656093"/>
                <a:ext cx="5128622" cy="57009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500">
                          <a:latin typeface="Cambria Math" panose="02040503050406030204" pitchFamily="18" charset="0"/>
                        </a:rPr>
                        <m:t>I</m:t>
                      </m:r>
                      <m:r>
                        <m:rPr>
                          <m:sty m:val="p"/>
                        </m:rPr>
                        <a:rPr lang="en-US" sz="1500" i="0">
                          <a:latin typeface="Cambria Math" panose="02040503050406030204" pitchFamily="18" charset="0"/>
                        </a:rPr>
                        <m:t>EF</m:t>
                      </m:r>
                      <m:r>
                        <a:rPr lang="en-US" sz="15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500" i="0">
                              <a:latin typeface="Cambria Math" panose="02040503050406030204" pitchFamily="18" charset="0"/>
                            </a:rPr>
                            <m:t>Installed</m:t>
                          </m:r>
                          <m:r>
                            <a:rPr lang="en-US" sz="15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500" i="0">
                              <a:latin typeface="Cambria Math" panose="02040503050406030204" pitchFamily="18" charset="0"/>
                            </a:rPr>
                            <m:t>Efficiency</m:t>
                          </m:r>
                          <m:r>
                            <a:rPr lang="en-US" sz="15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1500" i="0">
                              <a:latin typeface="Cambria Math" panose="02040503050406030204" pitchFamily="18" charset="0"/>
                            </a:rPr>
                            <m:t>Minimum</m:t>
                          </m:r>
                          <m:r>
                            <a:rPr lang="en-US" sz="15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500" i="0">
                              <a:latin typeface="Cambria Math" panose="02040503050406030204" pitchFamily="18" charset="0"/>
                            </a:rPr>
                            <m:t>Requirement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500" i="0">
                              <a:latin typeface="Cambria Math" panose="02040503050406030204" pitchFamily="18" charset="0"/>
                            </a:rPr>
                            <m:t>Minimum</m:t>
                          </m:r>
                          <m:r>
                            <a:rPr lang="en-US" sz="1500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500" i="0">
                              <a:latin typeface="Cambria Math" panose="02040503050406030204" pitchFamily="18" charset="0"/>
                            </a:rPr>
                            <m:t>Requirement</m:t>
                          </m:r>
                        </m:den>
                      </m:f>
                      <m:r>
                        <a:rPr lang="en-US" sz="1500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500" i="0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690F5B0-F16C-4C64-AAFB-50447B3723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235" y="2656093"/>
                <a:ext cx="5128622" cy="5700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049DB1C-3CE0-4D76-A02E-63940B567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3679" y="3579889"/>
            <a:ext cx="3671164" cy="21023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A2B509-559A-3A33-DBC9-75D987DC51EB}"/>
              </a:ext>
            </a:extLst>
          </p:cNvPr>
          <p:cNvSpPr txBox="1">
            <a:spLocks/>
          </p:cNvSpPr>
          <p:nvPr/>
        </p:nvSpPr>
        <p:spPr>
          <a:xfrm>
            <a:off x="3538330" y="209318"/>
            <a:ext cx="49227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DESIGN AND EQUIPMENT (EDE)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31495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Box 11"/>
          <p:cNvSpPr txBox="1">
            <a:spLocks noChangeArrowheads="1"/>
          </p:cNvSpPr>
          <p:nvPr/>
        </p:nvSpPr>
        <p:spPr bwMode="auto">
          <a:xfrm>
            <a:off x="810546" y="303662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Renewable Energy</a:t>
            </a:r>
          </a:p>
        </p:txBody>
      </p:sp>
      <p:sp>
        <p:nvSpPr>
          <p:cNvPr id="123" name="Text Box 11"/>
          <p:cNvSpPr txBox="1">
            <a:spLocks noChangeArrowheads="1"/>
          </p:cNvSpPr>
          <p:nvPr/>
        </p:nvSpPr>
        <p:spPr bwMode="auto">
          <a:xfrm>
            <a:off x="819295" y="268296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Solar Water Heating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810546" y="3776323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Natural Ventilation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819295" y="340618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Daylight Factors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98368" y="4552414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Efficient Lighting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807117" y="4154980"/>
            <a:ext cx="2605033" cy="370137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Mechanically Controlled Ventilation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798368" y="5305755"/>
            <a:ext cx="2605034" cy="296981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Boiler Effectiveness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807117" y="4894674"/>
            <a:ext cx="2605033" cy="370137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High Efficiency Parking Structure Lighting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807117" y="5634369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HVAC Optimization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98368" y="632798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Building Management System</a:t>
            </a:r>
          </a:p>
        </p:txBody>
      </p:sp>
      <p:grpSp>
        <p:nvGrpSpPr>
          <p:cNvPr id="80" name="Group 10"/>
          <p:cNvGrpSpPr/>
          <p:nvPr/>
        </p:nvGrpSpPr>
        <p:grpSpPr>
          <a:xfrm>
            <a:off x="180051" y="919511"/>
            <a:ext cx="2057936" cy="640080"/>
            <a:chOff x="905" y="546849"/>
            <a:chExt cx="2512203" cy="838200"/>
          </a:xfrm>
          <a:solidFill>
            <a:srgbClr val="00A800"/>
          </a:solidFill>
        </p:grpSpPr>
        <p:sp>
          <p:nvSpPr>
            <p:cNvPr id="82" name="Rectangle 81"/>
            <p:cNvSpPr/>
            <p:nvPr/>
          </p:nvSpPr>
          <p:spPr>
            <a:xfrm>
              <a:off x="905" y="546849"/>
              <a:ext cx="2512203" cy="799975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05" y="546849"/>
              <a:ext cx="2512203" cy="838200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Corbel"/>
                </a:rPr>
                <a:t>TOOLS</a:t>
              </a:r>
            </a:p>
          </p:txBody>
        </p:sp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3678" y="919512"/>
            <a:ext cx="1234651" cy="1264973"/>
          </a:xfrm>
          <a:prstGeom prst="rect">
            <a:avLst/>
          </a:prstGeom>
        </p:spPr>
      </p:pic>
      <p:sp>
        <p:nvSpPr>
          <p:cNvPr id="117" name="Text Box 11"/>
          <p:cNvSpPr txBox="1">
            <a:spLocks noChangeArrowheads="1"/>
          </p:cNvSpPr>
          <p:nvPr/>
        </p:nvSpPr>
        <p:spPr bwMode="auto">
          <a:xfrm>
            <a:off x="180051" y="2526850"/>
            <a:ext cx="514603" cy="4172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Energy System Design and Equipment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694655" y="5986880"/>
            <a:ext cx="2717496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Back Up Electricity</a:t>
            </a:r>
          </a:p>
        </p:txBody>
      </p:sp>
      <p:grpSp>
        <p:nvGrpSpPr>
          <p:cNvPr id="45" name="Group 19">
            <a:extLst>
              <a:ext uri="{FF2B5EF4-FFF2-40B4-BE49-F238E27FC236}">
                <a16:creationId xmlns:a16="http://schemas.microsoft.com/office/drawing/2014/main" id="{5522C0D9-F80F-48E3-96B9-D7011F9E1008}"/>
              </a:ext>
            </a:extLst>
          </p:cNvPr>
          <p:cNvGrpSpPr/>
          <p:nvPr/>
        </p:nvGrpSpPr>
        <p:grpSpPr>
          <a:xfrm>
            <a:off x="180051" y="1681512"/>
            <a:ext cx="2057936" cy="502973"/>
            <a:chOff x="503346" y="1762725"/>
            <a:chExt cx="2352304" cy="50297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AB95588-CA27-404D-8A5E-C868498F2296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CEA192-B0B8-4C96-9B90-73148665AD7B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40404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GRASS Tool</a:t>
              </a:r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5A98BA8-2302-4976-87FC-CA47464FB018}"/>
              </a:ext>
            </a:extLst>
          </p:cNvPr>
          <p:cNvSpPr/>
          <p:nvPr/>
        </p:nvSpPr>
        <p:spPr>
          <a:xfrm>
            <a:off x="4410757" y="919511"/>
            <a:ext cx="4376614" cy="452054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Back-up Energy Requirements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9895F6-A429-41B6-9954-C06C0C5155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884305"/>
              </p:ext>
            </p:extLst>
          </p:nvPr>
        </p:nvGraphicFramePr>
        <p:xfrm>
          <a:off x="4410757" y="1901572"/>
          <a:ext cx="4376614" cy="422823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801806">
                  <a:extLst>
                    <a:ext uri="{9D8B030D-6E8A-4147-A177-3AD203B41FA5}">
                      <a16:colId xmlns:a16="http://schemas.microsoft.com/office/drawing/2014/main" val="3936542854"/>
                    </a:ext>
                  </a:extLst>
                </a:gridCol>
                <a:gridCol w="1574808">
                  <a:extLst>
                    <a:ext uri="{9D8B030D-6E8A-4147-A177-3AD203B41FA5}">
                      <a16:colId xmlns:a16="http://schemas.microsoft.com/office/drawing/2014/main" val="666620416"/>
                    </a:ext>
                  </a:extLst>
                </a:gridCol>
              </a:tblGrid>
              <a:tr h="255512">
                <a:tc>
                  <a:txBody>
                    <a:bodyPr/>
                    <a:lstStyle/>
                    <a:p>
                      <a:pPr marL="0" marR="47625" algn="l" defTabSz="914400" rtl="0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95680" algn="l"/>
                        </a:tabLs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Requirement Applied</a:t>
                      </a:r>
                    </a:p>
                  </a:txBody>
                  <a:tcPr marR="0" marT="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7625" lvl="0" indent="0" algn="ctr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995680" algn="l"/>
                        </a:tabLst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Scoring points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371618"/>
                  </a:ext>
                </a:extLst>
              </a:tr>
              <a:tr h="292775">
                <a:tc>
                  <a:txBody>
                    <a:bodyPr/>
                    <a:lstStyle/>
                    <a:p>
                      <a:pPr marL="57150" marR="45085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Install Sound Attenuators and Vibration Dampers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12529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Prerequisite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671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648572"/>
                  </a:ext>
                </a:extLst>
              </a:tr>
              <a:tr h="369462">
                <a:tc>
                  <a:txBody>
                    <a:bodyPr/>
                    <a:lstStyle/>
                    <a:p>
                      <a:pPr marL="57150" marR="45085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Install catalyzers for air filtration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12529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67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656891"/>
                  </a:ext>
                </a:extLst>
              </a:tr>
              <a:tr h="176530">
                <a:tc>
                  <a:txBody>
                    <a:bodyPr/>
                    <a:lstStyle/>
                    <a:p>
                      <a:pPr marL="0" marR="47625" algn="l" defTabSz="914400" rtl="0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95680" algn="l"/>
                        </a:tabLs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Exhaust Stack’s Specifications</a:t>
                      </a:r>
                    </a:p>
                  </a:txBody>
                  <a:tcPr marR="0" marT="0" marB="9144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Scoring points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67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66045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57150" marR="45085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Install Effective optimal exhaust stacks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12529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Prerequisite 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67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9907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57150" marR="45085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Install away from air intakes of other building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12529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67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167699"/>
                  </a:ext>
                </a:extLst>
              </a:tr>
              <a:tr h="205458">
                <a:tc>
                  <a:txBody>
                    <a:bodyPr/>
                    <a:lstStyle/>
                    <a:p>
                      <a:pPr marL="0" marR="47625" algn="l" defTabSz="914400" rtl="0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95680" algn="l"/>
                        </a:tabLst>
                      </a:pP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Innovation</a:t>
                      </a:r>
                    </a:p>
                  </a:txBody>
                  <a:tcPr marR="0" marT="0" marB="9144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Scoring points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67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353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57150" marR="45085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Install Heat Recovery unit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12529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67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8744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57150" marR="45085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 2% - 5% Biodiesel fuel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12529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67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75487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57150" marR="45085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 5.1% - 10% Biodiesel fuel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12529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67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4352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57150" marR="45085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 10.1% - 15% Biodiesel fuel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12529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67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90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57150" marR="45085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 15.1% - 20% Biodiesel fuel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12529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67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497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57150" marR="45085" algn="l">
                        <a:lnSpc>
                          <a:spcPct val="10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Use ≥ 20.1% Biodiesel fuel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5760" marR="38735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212529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671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536998"/>
                  </a:ext>
                </a:extLst>
              </a:tr>
            </a:tbl>
          </a:graphicData>
        </a:graphic>
      </p:graphicFrame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DB5349B1-31F8-F6AC-9DA7-45166EA2752B}"/>
              </a:ext>
            </a:extLst>
          </p:cNvPr>
          <p:cNvCxnSpPr>
            <a:cxnSpLocks/>
            <a:stCxn id="119" idx="1"/>
            <a:endCxn id="43" idx="3"/>
          </p:cNvCxnSpPr>
          <p:nvPr/>
        </p:nvCxnSpPr>
        <p:spPr>
          <a:xfrm rot="10800000" flipV="1">
            <a:off x="3412151" y="1145538"/>
            <a:ext cx="998606" cy="4978502"/>
          </a:xfrm>
          <a:prstGeom prst="bentConnector3">
            <a:avLst/>
          </a:prstGeom>
          <a:ln w="28575">
            <a:solidFill>
              <a:srgbClr val="AA71D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0A4945FF-4568-FC3C-37EE-417EF399506C}"/>
              </a:ext>
            </a:extLst>
          </p:cNvPr>
          <p:cNvSpPr txBox="1">
            <a:spLocks/>
          </p:cNvSpPr>
          <p:nvPr/>
        </p:nvSpPr>
        <p:spPr>
          <a:xfrm>
            <a:off x="3538330" y="209318"/>
            <a:ext cx="49227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DESIGN AND EQUIPMENT (EDE)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428388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807117" y="5986880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Back Up Electricity</a:t>
            </a:r>
          </a:p>
        </p:txBody>
      </p:sp>
      <p:sp>
        <p:nvSpPr>
          <p:cNvPr id="115" name="Text Box 11"/>
          <p:cNvSpPr txBox="1">
            <a:spLocks noChangeArrowheads="1"/>
          </p:cNvSpPr>
          <p:nvPr/>
        </p:nvSpPr>
        <p:spPr bwMode="auto">
          <a:xfrm>
            <a:off x="810546" y="303662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Renewable Energy</a:t>
            </a:r>
          </a:p>
        </p:txBody>
      </p:sp>
      <p:sp>
        <p:nvSpPr>
          <p:cNvPr id="123" name="Text Box 11"/>
          <p:cNvSpPr txBox="1">
            <a:spLocks noChangeArrowheads="1"/>
          </p:cNvSpPr>
          <p:nvPr/>
        </p:nvSpPr>
        <p:spPr bwMode="auto">
          <a:xfrm>
            <a:off x="819295" y="268296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Solar Water Heating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810546" y="3776323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Natural Ventilation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819295" y="340618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Daylight Factors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98368" y="4525118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Efficient Lighting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807117" y="4154981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Mechanically Controlled Ventilation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798368" y="5264812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Boiler Effectiveness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807117" y="4894675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High Efficiency Parking Structure Lighting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807117" y="5634369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HVAC Optimization</a:t>
            </a:r>
          </a:p>
        </p:txBody>
      </p:sp>
      <p:grpSp>
        <p:nvGrpSpPr>
          <p:cNvPr id="80" name="Group 10"/>
          <p:cNvGrpSpPr/>
          <p:nvPr/>
        </p:nvGrpSpPr>
        <p:grpSpPr>
          <a:xfrm>
            <a:off x="390366" y="928079"/>
            <a:ext cx="2057936" cy="640080"/>
            <a:chOff x="905" y="546849"/>
            <a:chExt cx="2512203" cy="838200"/>
          </a:xfrm>
          <a:solidFill>
            <a:srgbClr val="00A800"/>
          </a:solidFill>
        </p:grpSpPr>
        <p:sp>
          <p:nvSpPr>
            <p:cNvPr id="82" name="Rectangle 81"/>
            <p:cNvSpPr/>
            <p:nvPr/>
          </p:nvSpPr>
          <p:spPr>
            <a:xfrm>
              <a:off x="905" y="546849"/>
              <a:ext cx="2512203" cy="799975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05" y="546849"/>
              <a:ext cx="2512203" cy="838200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Corbel"/>
                </a:rPr>
                <a:t>TOOLS</a:t>
              </a:r>
            </a:p>
          </p:txBody>
        </p:sp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3994" y="928080"/>
            <a:ext cx="1093910" cy="1264973"/>
          </a:xfrm>
          <a:prstGeom prst="rect">
            <a:avLst/>
          </a:prstGeom>
        </p:spPr>
      </p:pic>
      <p:sp>
        <p:nvSpPr>
          <p:cNvPr id="117" name="Text Box 11"/>
          <p:cNvSpPr txBox="1">
            <a:spLocks noChangeArrowheads="1"/>
          </p:cNvSpPr>
          <p:nvPr/>
        </p:nvSpPr>
        <p:spPr bwMode="auto">
          <a:xfrm>
            <a:off x="357475" y="2526850"/>
            <a:ext cx="514603" cy="4172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Energy System Design and Equipment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1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A3F31473-23EB-4724-8B59-FE6D21D89FA4}" type="slidenum">
              <a:rPr lang="en-US" sz="1800"/>
              <a:pPr/>
              <a:t>22</a:t>
            </a:fld>
            <a:endParaRPr lang="en-US" sz="1800" dirty="0"/>
          </a:p>
        </p:txBody>
      </p:sp>
      <p:grpSp>
        <p:nvGrpSpPr>
          <p:cNvPr id="45" name="Group 19">
            <a:extLst>
              <a:ext uri="{FF2B5EF4-FFF2-40B4-BE49-F238E27FC236}">
                <a16:creationId xmlns:a16="http://schemas.microsoft.com/office/drawing/2014/main" id="{5522C0D9-F80F-48E3-96B9-D7011F9E1008}"/>
              </a:ext>
            </a:extLst>
          </p:cNvPr>
          <p:cNvGrpSpPr/>
          <p:nvPr/>
        </p:nvGrpSpPr>
        <p:grpSpPr>
          <a:xfrm>
            <a:off x="390366" y="1690080"/>
            <a:ext cx="2057936" cy="502973"/>
            <a:chOff x="503346" y="1762725"/>
            <a:chExt cx="2352304" cy="50297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AB95588-CA27-404D-8A5E-C868498F2296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CEA192-B0B8-4C96-9B90-73148665AD7B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40404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GRASS Tool</a:t>
              </a:r>
            </a:p>
          </p:txBody>
        </p:sp>
      </p:grpSp>
      <p:cxnSp>
        <p:nvCxnSpPr>
          <p:cNvPr id="104" name="Connector: Elbow 83">
            <a:extLst>
              <a:ext uri="{FF2B5EF4-FFF2-40B4-BE49-F238E27FC236}">
                <a16:creationId xmlns:a16="http://schemas.microsoft.com/office/drawing/2014/main" id="{78F6F686-84C1-4E8C-94DF-421303C5C463}"/>
              </a:ext>
            </a:extLst>
          </p:cNvPr>
          <p:cNvCxnSpPr>
            <a:cxnSpLocks/>
            <a:stCxn id="42" idx="3"/>
            <a:endCxn id="119" idx="1"/>
          </p:cNvCxnSpPr>
          <p:nvPr/>
        </p:nvCxnSpPr>
        <p:spPr>
          <a:xfrm flipV="1">
            <a:off x="3403402" y="1154106"/>
            <a:ext cx="1504764" cy="5311043"/>
          </a:xfrm>
          <a:prstGeom prst="bentConnector3">
            <a:avLst>
              <a:gd name="adj1" fmla="val 50000"/>
            </a:avLst>
          </a:prstGeom>
          <a:ln w="28575">
            <a:solidFill>
              <a:srgbClr val="AA71D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9" name="Rectangle 118">
            <a:hlinkClick r:id="" action="ppaction://noaction"/>
            <a:extLst>
              <a:ext uri="{FF2B5EF4-FFF2-40B4-BE49-F238E27FC236}">
                <a16:creationId xmlns:a16="http://schemas.microsoft.com/office/drawing/2014/main" id="{05A98BA8-2302-4976-87FC-CA47464FB018}"/>
              </a:ext>
            </a:extLst>
          </p:cNvPr>
          <p:cNvSpPr/>
          <p:nvPr/>
        </p:nvSpPr>
        <p:spPr>
          <a:xfrm>
            <a:off x="4908166" y="928079"/>
            <a:ext cx="3778636" cy="452054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BMS Requirements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62ADF69-5117-4CC4-B7E3-27CE254BA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836330"/>
              </p:ext>
            </p:extLst>
          </p:nvPr>
        </p:nvGraphicFramePr>
        <p:xfrm>
          <a:off x="4893420" y="2048318"/>
          <a:ext cx="3778636" cy="3069394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83102">
                  <a:extLst>
                    <a:ext uri="{9D8B030D-6E8A-4147-A177-3AD203B41FA5}">
                      <a16:colId xmlns:a16="http://schemas.microsoft.com/office/drawing/2014/main" val="3702957700"/>
                    </a:ext>
                  </a:extLst>
                </a:gridCol>
                <a:gridCol w="1595534">
                  <a:extLst>
                    <a:ext uri="{9D8B030D-6E8A-4147-A177-3AD203B41FA5}">
                      <a16:colId xmlns:a16="http://schemas.microsoft.com/office/drawing/2014/main" val="378399824"/>
                    </a:ext>
                  </a:extLst>
                </a:gridCol>
              </a:tblGrid>
              <a:tr h="660822">
                <a:tc>
                  <a:txBody>
                    <a:bodyPr/>
                    <a:lstStyle/>
                    <a:p>
                      <a:pPr marL="0" marR="47625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95680" algn="l"/>
                        </a:tabLst>
                      </a:pPr>
                      <a:r>
                        <a:rPr lang="en-US" sz="1400" b="1" kern="1200" spc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BMS comprises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7625" algn="ctr" defTabSz="914400" rtl="0" eaLnBrk="1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995680" algn="l"/>
                        </a:tabLst>
                      </a:pPr>
                      <a:r>
                        <a:rPr lang="en-US" sz="1400" b="1" kern="1200" spc="1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Scoring Points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989269"/>
                  </a:ext>
                </a:extLst>
              </a:tr>
              <a:tr h="404186">
                <a:tc>
                  <a:txBody>
                    <a:bodyPr/>
                    <a:lstStyle/>
                    <a:p>
                      <a:pPr marL="57150" marR="4508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Power Systems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4508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280954"/>
                  </a:ext>
                </a:extLst>
              </a:tr>
              <a:tr h="404186">
                <a:tc>
                  <a:txBody>
                    <a:bodyPr/>
                    <a:lstStyle/>
                    <a:p>
                      <a:pPr marL="57150" marR="4508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Illumination System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4508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2091"/>
                  </a:ext>
                </a:extLst>
              </a:tr>
              <a:tr h="404186">
                <a:tc>
                  <a:txBody>
                    <a:bodyPr/>
                    <a:lstStyle/>
                    <a:p>
                      <a:pPr marL="57150" marR="4508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Electric Power Control System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4508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437108"/>
                  </a:ext>
                </a:extLst>
              </a:tr>
              <a:tr h="724361">
                <a:tc>
                  <a:txBody>
                    <a:bodyPr/>
                    <a:lstStyle/>
                    <a:p>
                      <a:pPr marL="57150" marR="4508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HVAC System/CO</a:t>
                      </a:r>
                      <a:r>
                        <a:rPr lang="en-US" sz="1200" b="1" kern="1200" cap="small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sensors for Mechanical Ventilation.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45085" lvl="0" indent="0" algn="ctr" defTabSz="4572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212529"/>
                          </a:solidFill>
                          <a:effectLst/>
                          <a:latin typeface="Tahoma" panose="020B060403050404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Refer to credit EDE-5A - lighting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57150" marR="4508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398158"/>
                  </a:ext>
                </a:extLst>
              </a:tr>
            </a:tbl>
          </a:graphicData>
        </a:graphic>
      </p:graphicFrame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98368" y="632798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Building Management System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F33B3E18-8A6D-AD40-3C4B-D7FE0567691D}"/>
              </a:ext>
            </a:extLst>
          </p:cNvPr>
          <p:cNvSpPr txBox="1">
            <a:spLocks/>
          </p:cNvSpPr>
          <p:nvPr/>
        </p:nvSpPr>
        <p:spPr>
          <a:xfrm>
            <a:off x="3538330" y="209318"/>
            <a:ext cx="49227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DESIGN AND EQUIPMENT (EDE)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279695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A3F54-5C5B-4BAD-B102-A17369416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1951"/>
            <a:ext cx="8229600" cy="934599"/>
          </a:xfrm>
        </p:spPr>
        <p:txBody>
          <a:bodyPr>
            <a:normAutofit/>
          </a:bodyPr>
          <a:lstStyle/>
          <a:p>
            <a:r>
              <a:rPr lang="fr-FR" sz="4800" dirty="0" smtClean="0">
                <a:solidFill>
                  <a:srgbClr val="053063"/>
                </a:solidFill>
                <a:latin typeface="ProximaNova-Regular"/>
              </a:rPr>
              <a:t>Nous contacter</a:t>
            </a:r>
            <a:r>
              <a:rPr lang="en-GB" sz="4800" spc="300" dirty="0" smtClean="0">
                <a:solidFill>
                  <a:srgbClr val="053062"/>
                </a:solidFill>
                <a:latin typeface="ProximaNova-Extrabld"/>
              </a:rPr>
              <a:t>!</a:t>
            </a:r>
            <a:endParaRPr lang="en-GB" sz="4800" spc="300" dirty="0">
              <a:solidFill>
                <a:srgbClr val="053062"/>
              </a:solidFill>
              <a:latin typeface="ProximaNova-Extrabld"/>
            </a:endParaRP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B21C4CAD-5F3A-99CB-F630-0F5DD1AD1761}"/>
              </a:ext>
            </a:extLst>
          </p:cNvPr>
          <p:cNvSpPr txBox="1">
            <a:spLocks/>
          </p:cNvSpPr>
          <p:nvPr/>
        </p:nvSpPr>
        <p:spPr>
          <a:xfrm>
            <a:off x="3538330" y="209318"/>
            <a:ext cx="49227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DESIGN AND EQUIPMENT (EDE) - INTRODUCTION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155E9A9B-20B5-8A82-4D9C-4EB49C96B8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54215" y="5486267"/>
            <a:ext cx="2133600" cy="365125"/>
          </a:xfrm>
        </p:spPr>
        <p:txBody>
          <a:bodyPr/>
          <a:lstStyle/>
          <a:p>
            <a:fld id="{4E6B386F-75EA-2347-AA44-8123F513AD2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AD215-D96C-A60B-89F2-995A221E6BEB}"/>
              </a:ext>
            </a:extLst>
          </p:cNvPr>
          <p:cNvSpPr txBox="1"/>
          <p:nvPr/>
        </p:nvSpPr>
        <p:spPr>
          <a:xfrm>
            <a:off x="2171437" y="4426401"/>
            <a:ext cx="2471841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053062"/>
                </a:solidFill>
                <a:latin typeface="ProximaNova-Regular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www.meetmed.org</a:t>
            </a:r>
            <a:r>
              <a:rPr lang="fr-BE" dirty="0">
                <a:solidFill>
                  <a:srgbClr val="053062"/>
                </a:solidFill>
                <a:latin typeface="ProximaNova-Regular"/>
              </a:rPr>
              <a:t/>
            </a:r>
            <a:br>
              <a:rPr lang="fr-BE" dirty="0">
                <a:solidFill>
                  <a:srgbClr val="053062"/>
                </a:solidFill>
                <a:latin typeface="ProximaNova-Regular"/>
              </a:rPr>
            </a:br>
            <a:endParaRPr lang="fr-BE" dirty="0">
              <a:solidFill>
                <a:srgbClr val="053062"/>
              </a:solidFill>
              <a:latin typeface="ProximaNova-Regular"/>
            </a:endParaRPr>
          </a:p>
          <a:p>
            <a:r>
              <a:rPr lang="en-HK" dirty="0" err="1">
                <a:solidFill>
                  <a:srgbClr val="053062"/>
                </a:solidFill>
                <a:latin typeface="ProximaNova-Regular"/>
              </a:rPr>
              <a:t>meetMED</a:t>
            </a:r>
            <a:r>
              <a:rPr lang="fr-BE" dirty="0">
                <a:solidFill>
                  <a:srgbClr val="053062"/>
                </a:solidFill>
                <a:latin typeface="ProximaNova-Regular"/>
              </a:rPr>
              <a:t> Project</a:t>
            </a:r>
          </a:p>
          <a:p>
            <a:pPr>
              <a:lnSpc>
                <a:spcPct val="150000"/>
              </a:lnSpc>
            </a:pPr>
            <a:r>
              <a:rPr lang="fr-BE" dirty="0">
                <a:solidFill>
                  <a:srgbClr val="053062"/>
                </a:solidFill>
              </a:rPr>
              <a:t>@meetmed1</a:t>
            </a:r>
          </a:p>
        </p:txBody>
      </p:sp>
      <p:pic>
        <p:nvPicPr>
          <p:cNvPr id="15" name="Picture 2" descr="Risultati immagini per twitter icon">
            <a:extLst>
              <a:ext uri="{FF2B5EF4-FFF2-40B4-BE49-F238E27FC236}">
                <a16:creationId xmlns:a16="http://schemas.microsoft.com/office/drawing/2014/main" id="{71D9EFD5-9011-411A-AC95-A6678C16B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480" y="5454599"/>
            <a:ext cx="261092" cy="26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">
            <a:extLst>
              <a:ext uri="{FF2B5EF4-FFF2-40B4-BE49-F238E27FC236}">
                <a16:creationId xmlns:a16="http://schemas.microsoft.com/office/drawing/2014/main" id="{F93DF79B-F4CD-A8D5-B0C8-78868619988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49480" y="5020240"/>
            <a:ext cx="221957" cy="2312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A6F9649-E7E1-C88F-6890-2C44BD7E04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25" b="93213" l="9211" r="92544">
                        <a14:foregroundMark x1="67982" y1="70136" x2="67982" y2="70136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8563" y="4494713"/>
            <a:ext cx="332603" cy="32239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681CB8C-5D34-7EBF-C726-95039B745960}"/>
              </a:ext>
            </a:extLst>
          </p:cNvPr>
          <p:cNvSpPr txBox="1"/>
          <p:nvPr/>
        </p:nvSpPr>
        <p:spPr>
          <a:xfrm>
            <a:off x="2327336" y="3266184"/>
            <a:ext cx="463188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dirty="0">
                <a:solidFill>
                  <a:srgbClr val="053063"/>
                </a:solidFill>
                <a:latin typeface="ProximaNova-Regular"/>
                <a:cs typeface="Arial"/>
              </a:rPr>
              <a:t>Pour toute demande ou commentaire, n'hésitez pas à nous contacter</a:t>
            </a:r>
            <a:endParaRPr lang="en-US" sz="2500" dirty="0">
              <a:solidFill>
                <a:srgbClr val="053063"/>
              </a:solidFill>
              <a:latin typeface="ProximaNova-Regular"/>
              <a:cs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EB36E82-AC90-3945-39BA-B02B8B2304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931" y="5736410"/>
            <a:ext cx="3409016" cy="8002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080EAF-86D3-42BC-7D54-92BC376FAF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5384" y="1953102"/>
            <a:ext cx="4631884" cy="109997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32AF81E-B453-9C81-FCFB-60D3B67BBBF8}"/>
              </a:ext>
            </a:extLst>
          </p:cNvPr>
          <p:cNvSpPr txBox="1"/>
          <p:nvPr/>
        </p:nvSpPr>
        <p:spPr>
          <a:xfrm>
            <a:off x="5263231" y="4494713"/>
            <a:ext cx="2879283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u="sng" dirty="0" err="1">
                <a:solidFill>
                  <a:srgbClr val="053062"/>
                </a:solidFill>
                <a:latin typeface="ProximaNova-Regular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</a:t>
            </a:r>
            <a:r>
              <a:rPr lang="fr-BE" u="sng" dirty="0" err="1">
                <a:solidFill>
                  <a:srgbClr val="053062"/>
                </a:solidFill>
                <a:latin typeface="ProximaNova-Regular"/>
              </a:rPr>
              <a:t>almeelebanon.com</a:t>
            </a:r>
            <a:r>
              <a:rPr lang="fr-BE" dirty="0">
                <a:solidFill>
                  <a:srgbClr val="053062"/>
                </a:solidFill>
                <a:latin typeface="ProximaNova-Regular"/>
              </a:rPr>
              <a:t/>
            </a:r>
            <a:br>
              <a:rPr lang="fr-BE" dirty="0">
                <a:solidFill>
                  <a:srgbClr val="053062"/>
                </a:solidFill>
                <a:latin typeface="ProximaNova-Regular"/>
              </a:rPr>
            </a:br>
            <a:endParaRPr lang="fr-BE" dirty="0">
              <a:solidFill>
                <a:srgbClr val="053062"/>
              </a:solidFill>
              <a:latin typeface="ProximaNova-Regular"/>
            </a:endParaRPr>
          </a:p>
          <a:p>
            <a:r>
              <a:rPr lang="en-HK" dirty="0" err="1">
                <a:solidFill>
                  <a:srgbClr val="053062"/>
                </a:solidFill>
                <a:latin typeface="ProximaNova-Regular"/>
              </a:rPr>
              <a:t>almeelb</a:t>
            </a:r>
            <a:endParaRPr lang="fr-BE" dirty="0">
              <a:solidFill>
                <a:srgbClr val="053062"/>
              </a:solidFill>
              <a:latin typeface="ProximaNova-Regular"/>
            </a:endParaRPr>
          </a:p>
          <a:p>
            <a:pPr>
              <a:lnSpc>
                <a:spcPct val="150000"/>
              </a:lnSpc>
            </a:pPr>
            <a:r>
              <a:rPr lang="fr-BE" dirty="0" err="1">
                <a:solidFill>
                  <a:srgbClr val="053062"/>
                </a:solidFill>
              </a:rPr>
              <a:t>AlmeeLB</a:t>
            </a:r>
            <a:endParaRPr lang="fr-BE" dirty="0">
              <a:solidFill>
                <a:srgbClr val="053062"/>
              </a:solidFill>
            </a:endParaRPr>
          </a:p>
          <a:p>
            <a:pPr>
              <a:lnSpc>
                <a:spcPct val="150000"/>
              </a:lnSpc>
            </a:pPr>
            <a:r>
              <a:rPr lang="fr-BE" dirty="0" err="1">
                <a:solidFill>
                  <a:srgbClr val="053062"/>
                </a:solidFill>
              </a:rPr>
              <a:t>AlmeeLB</a:t>
            </a:r>
            <a:endParaRPr lang="fr-BE" dirty="0">
              <a:solidFill>
                <a:srgbClr val="053062"/>
              </a:solidFill>
            </a:endParaRPr>
          </a:p>
          <a:p>
            <a:pPr>
              <a:lnSpc>
                <a:spcPct val="150000"/>
              </a:lnSpc>
            </a:pPr>
            <a:r>
              <a:rPr lang="fr-BE" dirty="0" err="1">
                <a:solidFill>
                  <a:srgbClr val="053062"/>
                </a:solidFill>
              </a:rPr>
              <a:t>almeelb</a:t>
            </a:r>
            <a:endParaRPr lang="fr-BE" dirty="0">
              <a:solidFill>
                <a:srgbClr val="053062"/>
              </a:solidFill>
            </a:endParaRPr>
          </a:p>
        </p:txBody>
      </p:sp>
      <p:pic>
        <p:nvPicPr>
          <p:cNvPr id="22" name="Picture 2" descr="Risultati immagini per twitter icon">
            <a:extLst>
              <a:ext uri="{FF2B5EF4-FFF2-40B4-BE49-F238E27FC236}">
                <a16:creationId xmlns:a16="http://schemas.microsoft.com/office/drawing/2014/main" id="{3E9F262A-10BA-D1C9-07C6-1229F077A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1274" y="5522911"/>
            <a:ext cx="261092" cy="26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magine 1">
            <a:extLst>
              <a:ext uri="{FF2B5EF4-FFF2-40B4-BE49-F238E27FC236}">
                <a16:creationId xmlns:a16="http://schemas.microsoft.com/office/drawing/2014/main" id="{4996768A-7E40-3C14-9B5B-32E3029B13F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41274" y="5088552"/>
            <a:ext cx="221957" cy="2312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F80D0ED-3656-876A-B752-5E71A2F07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25" b="93213" l="9211" r="92544">
                        <a14:foregroundMark x1="67982" y1="70136" x2="67982" y2="70136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80357" y="4563025"/>
            <a:ext cx="332603" cy="32239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A1966A8-F787-E383-6365-2EABA3CBC1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8669" y="5903538"/>
            <a:ext cx="242182" cy="2421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0CC2722-159E-921B-0204-B8D4F18273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9678" y="6342011"/>
            <a:ext cx="220165" cy="22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9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153CA21-7AE6-8AB4-79ED-3F188A305007}"/>
              </a:ext>
            </a:extLst>
          </p:cNvPr>
          <p:cNvSpPr/>
          <p:nvPr/>
        </p:nvSpPr>
        <p:spPr>
          <a:xfrm>
            <a:off x="0" y="2180511"/>
            <a:ext cx="9144000" cy="1209685"/>
          </a:xfrm>
          <a:prstGeom prst="rect">
            <a:avLst/>
          </a:prstGeom>
          <a:solidFill>
            <a:srgbClr val="189A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89A3A"/>
              </a:highligh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2095"/>
            <a:ext cx="8927175" cy="1143000"/>
          </a:xfrm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rgbClr val="053063"/>
                </a:solidFill>
                <a:latin typeface="Proxima Nova Extra Bold"/>
                <a:ea typeface="+mn-ea"/>
              </a:rPr>
              <a:t>Conception et équipements des </a:t>
            </a:r>
            <a:r>
              <a:rPr lang="fr-FR" sz="2400" dirty="0">
                <a:solidFill>
                  <a:srgbClr val="053063"/>
                </a:solidFill>
                <a:latin typeface="Proxima Nova Extra Bold"/>
                <a:ea typeface="+mn-ea"/>
              </a:rPr>
              <a:t>système </a:t>
            </a:r>
            <a:r>
              <a:rPr lang="fr-FR" sz="2400" dirty="0" smtClean="0">
                <a:solidFill>
                  <a:srgbClr val="053063"/>
                </a:solidFill>
                <a:latin typeface="Proxima Nova Extra Bold"/>
                <a:ea typeface="+mn-ea"/>
              </a:rPr>
              <a:t>énergétiques des </a:t>
            </a:r>
            <a:r>
              <a:rPr lang="fr-FR" sz="2400" dirty="0">
                <a:solidFill>
                  <a:srgbClr val="053063"/>
                </a:solidFill>
                <a:latin typeface="Proxima Nova Extra Bold"/>
                <a:ea typeface="+mn-ea"/>
              </a:rPr>
              <a:t>bâtiments </a:t>
            </a:r>
            <a:r>
              <a:rPr lang="fr-FR" sz="2400" dirty="0" smtClean="0">
                <a:solidFill>
                  <a:srgbClr val="053063"/>
                </a:solidFill>
                <a:latin typeface="Proxima Nova Extra Bold"/>
                <a:ea typeface="+mn-ea"/>
              </a:rPr>
              <a:t>verts</a:t>
            </a:r>
            <a:r>
              <a:rPr lang="fr-FR" sz="2400" dirty="0">
                <a:solidFill>
                  <a:srgbClr val="053063"/>
                </a:solidFill>
                <a:latin typeface="Proxima Nova Extra Bold"/>
                <a:ea typeface="+mn-ea"/>
              </a:rPr>
              <a:t> ?</a:t>
            </a:r>
            <a:endParaRPr lang="en-US" sz="2400" dirty="0">
              <a:solidFill>
                <a:srgbClr val="053063"/>
              </a:solidFill>
              <a:latin typeface="Proxima Nova Extra Bold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5" y="2393338"/>
            <a:ext cx="8872668" cy="647389"/>
          </a:xfrm>
        </p:spPr>
        <p:txBody>
          <a:bodyPr>
            <a:noAutofit/>
          </a:bodyPr>
          <a:lstStyle/>
          <a:p>
            <a:pPr algn="just"/>
            <a:r>
              <a:rPr lang="fr-FR" sz="1800" b="1" dirty="0">
                <a:solidFill>
                  <a:schemeClr val="bg1"/>
                </a:solidFill>
                <a:latin typeface="ProximaNova-Regular"/>
              </a:rPr>
              <a:t>Les bâtiments économes en énergie sont des structures conçues et construites pour consommer moins d’énergie qu’un bâtiment conventionnel de même taille.</a:t>
            </a:r>
            <a:endParaRPr lang="en-US" sz="1800" dirty="0">
              <a:solidFill>
                <a:schemeClr val="bg1"/>
              </a:solidFill>
              <a:latin typeface="ProximaNova-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</p:spPr>
        <p:txBody>
          <a:bodyPr/>
          <a:lstStyle/>
          <a:p>
            <a:fld id="{4E6B386F-75EA-2347-AA44-8123F513AD2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AAC05C-791C-62C0-8FDC-899104B3CE45}"/>
              </a:ext>
            </a:extLst>
          </p:cNvPr>
          <p:cNvSpPr txBox="1"/>
          <p:nvPr/>
        </p:nvSpPr>
        <p:spPr>
          <a:xfrm>
            <a:off x="220087" y="3521767"/>
            <a:ext cx="288324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dirty="0" smtClean="0">
                <a:solidFill>
                  <a:schemeClr val="tx2"/>
                </a:solidFill>
                <a:latin typeface="ProximaNova-Regular"/>
                <a:cs typeface="Arial"/>
              </a:rPr>
              <a:t>Il s’agit de la </a:t>
            </a:r>
            <a:r>
              <a:rPr lang="fr-FR" sz="1600" dirty="0">
                <a:solidFill>
                  <a:schemeClr val="tx2"/>
                </a:solidFill>
                <a:latin typeface="ProximaNova-Regular"/>
                <a:cs typeface="Arial"/>
              </a:rPr>
              <a:t>conception et </a:t>
            </a:r>
            <a:r>
              <a:rPr lang="fr-FR" sz="1600" dirty="0" smtClean="0">
                <a:solidFill>
                  <a:schemeClr val="tx2"/>
                </a:solidFill>
                <a:latin typeface="ProximaNova-Regular"/>
                <a:cs typeface="Arial"/>
              </a:rPr>
              <a:t>de </a:t>
            </a:r>
            <a:r>
              <a:rPr lang="fr-FR" sz="1600" dirty="0">
                <a:solidFill>
                  <a:schemeClr val="tx2"/>
                </a:solidFill>
                <a:latin typeface="ProximaNova-Regular"/>
                <a:cs typeface="Arial"/>
              </a:rPr>
              <a:t>la sélection de systèmes et d'équipements économes en énergie qui minimisent la consommation d'énergie et réduisent les émissions de gaz à effet de serre dans les bâtiments.</a:t>
            </a:r>
            <a:endParaRPr lang="en-US" sz="1600" dirty="0">
              <a:solidFill>
                <a:schemeClr val="tx2"/>
              </a:solidFill>
              <a:latin typeface="ProximaNova-Regular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DC6EC-AA5A-2ACC-2857-8A41C21EEDE3}"/>
              </a:ext>
            </a:extLst>
          </p:cNvPr>
          <p:cNvSpPr txBox="1"/>
          <p:nvPr/>
        </p:nvSpPr>
        <p:spPr>
          <a:xfrm>
            <a:off x="5553076" y="3386572"/>
            <a:ext cx="351293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solidFill>
                  <a:schemeClr val="tx2"/>
                </a:solidFill>
                <a:latin typeface="ProximaNova-Regular"/>
                <a:cs typeface="Arial"/>
              </a:rPr>
              <a:t>Ces systèmes et équipements peuvent inclure des systèmes de chauffage, de ventilation et de climatisation (CVC), des systèmes d'éclairage, des systèmes d'énergie renouvelable (tels que des systèmes de chauffe-eau solaires, des panneaux solaires ou des éoliennes) et des systèmes d'automatisation des </a:t>
            </a:r>
            <a:r>
              <a:rPr lang="fr-FR" sz="1600" dirty="0" smtClean="0">
                <a:solidFill>
                  <a:schemeClr val="tx2"/>
                </a:solidFill>
                <a:latin typeface="ProximaNova-Regular"/>
                <a:cs typeface="Arial"/>
              </a:rPr>
              <a:t>bâtiments (</a:t>
            </a:r>
            <a:r>
              <a:rPr lang="fr-FR" sz="1600" dirty="0">
                <a:solidFill>
                  <a:schemeClr val="tx2"/>
                </a:solidFill>
                <a:latin typeface="ProximaNova-Regular"/>
                <a:cs typeface="Arial"/>
              </a:rPr>
              <a:t>comme les thermostats intelligents et les commandes d'éclairage).</a:t>
            </a:r>
            <a:endParaRPr lang="en-US" sz="1600" dirty="0">
              <a:solidFill>
                <a:schemeClr val="tx2"/>
              </a:solidFill>
              <a:latin typeface="ProximaNova-Regular"/>
              <a:cs typeface="Arial"/>
            </a:endParaRPr>
          </a:p>
        </p:txBody>
      </p:sp>
      <p:pic>
        <p:nvPicPr>
          <p:cNvPr id="5" name="Picture 4" descr="Clean Technologies For Cooling And Heating Your Home | Energy efficient ...">
            <a:extLst>
              <a:ext uri="{FF2B5EF4-FFF2-40B4-BE49-F238E27FC236}">
                <a16:creationId xmlns:a16="http://schemas.microsoft.com/office/drawing/2014/main" id="{00CF8016-A723-5EBE-C534-FA0519E8F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329" y="3901959"/>
            <a:ext cx="2560192" cy="21085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9480FA2-67A3-E2A8-CDDE-DCF30BBB8504}"/>
              </a:ext>
            </a:extLst>
          </p:cNvPr>
          <p:cNvSpPr txBox="1">
            <a:spLocks/>
          </p:cNvSpPr>
          <p:nvPr/>
        </p:nvSpPr>
        <p:spPr>
          <a:xfrm>
            <a:off x="3538330" y="209318"/>
            <a:ext cx="49227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DESIGN AND EQUIPMENT (EDE)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58073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build="p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EF854D3-0DE0-FBCA-36CA-AB59140FDC48}"/>
              </a:ext>
            </a:extLst>
          </p:cNvPr>
          <p:cNvSpPr/>
          <p:nvPr/>
        </p:nvSpPr>
        <p:spPr>
          <a:xfrm>
            <a:off x="43173" y="1763628"/>
            <a:ext cx="4680896" cy="4944521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89A3A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097F8-E91A-455A-BDBB-E131970F3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73" y="678946"/>
            <a:ext cx="9100827" cy="1143000"/>
          </a:xfrm>
        </p:spPr>
        <p:txBody>
          <a:bodyPr>
            <a:noAutofit/>
          </a:bodyPr>
          <a:lstStyle/>
          <a:p>
            <a:r>
              <a:rPr lang="fr-FR" sz="2700" dirty="0">
                <a:solidFill>
                  <a:srgbClr val="053063"/>
                </a:solidFill>
                <a:latin typeface="Proxima Nova Extra Bold"/>
                <a:ea typeface="+mn-ea"/>
              </a:rPr>
              <a:t>Quels sont les principaux objectifs d’une « conception </a:t>
            </a:r>
            <a:r>
              <a:rPr lang="fr-FR" sz="2700" dirty="0" smtClean="0">
                <a:solidFill>
                  <a:srgbClr val="053063"/>
                </a:solidFill>
                <a:latin typeface="Proxima Nova Extra Bold"/>
                <a:ea typeface="+mn-ea"/>
              </a:rPr>
              <a:t>d’un </a:t>
            </a:r>
            <a:r>
              <a:rPr lang="fr-FR" sz="2700" dirty="0">
                <a:solidFill>
                  <a:srgbClr val="053063"/>
                </a:solidFill>
                <a:latin typeface="Proxima Nova Extra Bold"/>
                <a:ea typeface="+mn-ea"/>
              </a:rPr>
              <a:t>équipement </a:t>
            </a:r>
            <a:r>
              <a:rPr lang="fr-FR" sz="2700" dirty="0" smtClean="0">
                <a:solidFill>
                  <a:srgbClr val="053063"/>
                </a:solidFill>
                <a:latin typeface="Proxima Nova Extra Bold"/>
                <a:ea typeface="+mn-ea"/>
              </a:rPr>
              <a:t>énergétique </a:t>
            </a:r>
            <a:r>
              <a:rPr lang="fr-FR" sz="2700" dirty="0">
                <a:solidFill>
                  <a:srgbClr val="053063"/>
                </a:solidFill>
                <a:latin typeface="Proxima Nova Extra Bold"/>
                <a:ea typeface="+mn-ea"/>
              </a:rPr>
              <a:t>» appropriés ?</a:t>
            </a:r>
            <a:endParaRPr lang="x-none" sz="2700" dirty="0">
              <a:solidFill>
                <a:srgbClr val="053063"/>
              </a:solidFill>
              <a:latin typeface="Proxima Nova Extra Bold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DE07B-DEF0-45E1-ADE2-624EF62FA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38" y="1880263"/>
            <a:ext cx="4283976" cy="866875"/>
          </a:xfrm>
        </p:spPr>
        <p:txBody>
          <a:bodyPr>
            <a:noAutofit/>
          </a:bodyPr>
          <a:lstStyle/>
          <a:p>
            <a:pPr algn="just"/>
            <a:r>
              <a:rPr lang="fr-FR" sz="1800" dirty="0" err="1" smtClean="0">
                <a:solidFill>
                  <a:schemeClr val="bg1"/>
                </a:solidFill>
                <a:latin typeface="ProximaNova-Regular"/>
              </a:rPr>
              <a:t>Reduction</a:t>
            </a:r>
            <a:r>
              <a:rPr lang="fr-FR" sz="1800" dirty="0" smtClean="0">
                <a:solidFill>
                  <a:schemeClr val="bg1"/>
                </a:solidFill>
                <a:latin typeface="ProximaNova-Regular"/>
              </a:rPr>
              <a:t> de la </a:t>
            </a:r>
            <a:r>
              <a:rPr lang="fr-FR" sz="1800" dirty="0" err="1" smtClean="0">
                <a:solidFill>
                  <a:schemeClr val="bg1"/>
                </a:solidFill>
                <a:latin typeface="ProximaNova-Regular"/>
              </a:rPr>
              <a:t>consomation</a:t>
            </a:r>
            <a:r>
              <a:rPr lang="fr-FR" sz="1800" dirty="0">
                <a:solidFill>
                  <a:schemeClr val="bg1"/>
                </a:solidFill>
                <a:latin typeface="ProximaNova-Regular"/>
              </a:rPr>
              <a:t> : Les systèmes et équipements économes en énergie peuvent réduire considérablement la consommation d'énergie</a:t>
            </a:r>
            <a:endParaRPr lang="en-US" sz="1800" dirty="0">
              <a:solidFill>
                <a:schemeClr val="bg1"/>
              </a:solidFill>
              <a:latin typeface="ProximaNova-Regular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9A6BD2-A74C-DE7B-6006-6CCF2B9EF424}"/>
              </a:ext>
            </a:extLst>
          </p:cNvPr>
          <p:cNvSpPr txBox="1"/>
          <p:nvPr/>
        </p:nvSpPr>
        <p:spPr>
          <a:xfrm>
            <a:off x="90438" y="3280713"/>
            <a:ext cx="42990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ProximaNova-Regular"/>
                <a:cs typeface="Arial"/>
              </a:rPr>
              <a:t>Économies </a:t>
            </a:r>
            <a:r>
              <a:rPr lang="fr-FR" dirty="0" smtClean="0">
                <a:solidFill>
                  <a:schemeClr val="bg1"/>
                </a:solidFill>
                <a:latin typeface="ProximaNova-Regular"/>
                <a:cs typeface="Arial"/>
              </a:rPr>
              <a:t>d’argent</a:t>
            </a:r>
            <a:r>
              <a:rPr lang="fr-FR" dirty="0">
                <a:solidFill>
                  <a:schemeClr val="bg1"/>
                </a:solidFill>
                <a:latin typeface="ProximaNova-Regular"/>
                <a:cs typeface="Arial"/>
              </a:rPr>
              <a:t> : Les systèmes et équipements économes en énergie peuvent permettre aux propriétaires et aux occupants de bâtiments d'économiser de l'argent sur leurs </a:t>
            </a:r>
            <a:r>
              <a:rPr lang="fr-FR" dirty="0" smtClean="0">
                <a:solidFill>
                  <a:schemeClr val="bg1"/>
                </a:solidFill>
                <a:latin typeface="ProximaNova-Regular"/>
                <a:cs typeface="Arial"/>
              </a:rPr>
              <a:t>factures énergétiques</a:t>
            </a:r>
            <a:endParaRPr lang="en-US" dirty="0">
              <a:solidFill>
                <a:schemeClr val="bg1"/>
              </a:solidFill>
              <a:latin typeface="ProximaNova-Regular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D08EDD-BE2F-C703-DACC-5F501F775425}"/>
              </a:ext>
            </a:extLst>
          </p:cNvPr>
          <p:cNvSpPr txBox="1"/>
          <p:nvPr/>
        </p:nvSpPr>
        <p:spPr>
          <a:xfrm>
            <a:off x="43173" y="5230821"/>
            <a:ext cx="429905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bg1"/>
                </a:solidFill>
                <a:latin typeface="ProximaNova-Regular"/>
                <a:cs typeface="Arial"/>
              </a:rPr>
              <a:t>Qualité de l'air intérieur : les systèmes CVC économes en énergie peuvent améliorer la qualité de l'air intérieur en filtrant les polluants et en assurant une ventilation adéquate.</a:t>
            </a:r>
            <a:endParaRPr lang="en-US" dirty="0">
              <a:solidFill>
                <a:schemeClr val="bg1"/>
              </a:solidFill>
              <a:latin typeface="ProximaNova-Regular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DB287-D674-2A0B-AA55-D244B35F2C63}"/>
              </a:ext>
            </a:extLst>
          </p:cNvPr>
          <p:cNvSpPr txBox="1"/>
          <p:nvPr/>
        </p:nvSpPr>
        <p:spPr>
          <a:xfrm>
            <a:off x="4680896" y="2643065"/>
            <a:ext cx="424565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dirty="0">
                <a:latin typeface="ProximaNova-Regular"/>
                <a:cs typeface="Arial"/>
              </a:rPr>
              <a:t>Confort : les systèmes et équipements économes en énergie peuvent assurer un meilleur contrôle de la température et de l'humidité, </a:t>
            </a:r>
            <a:r>
              <a:rPr lang="fr-FR" dirty="0" smtClean="0">
                <a:latin typeface="ProximaNova-Regular"/>
                <a:cs typeface="Arial"/>
              </a:rPr>
              <a:t>améliorant ainsi le confort. </a:t>
            </a:r>
          </a:p>
          <a:p>
            <a:pPr algn="just"/>
            <a:endParaRPr lang="fr-FR" dirty="0" smtClean="0">
              <a:latin typeface="ProximaNova-Regular"/>
              <a:cs typeface="Arial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dirty="0" smtClean="0">
                <a:latin typeface="ProximaNova-Regular"/>
                <a:cs typeface="Arial"/>
              </a:rPr>
              <a:t>Environnement: Les </a:t>
            </a:r>
            <a:r>
              <a:rPr lang="fr-FR" dirty="0">
                <a:latin typeface="ProximaNova-Regular"/>
                <a:cs typeface="Arial"/>
              </a:rPr>
              <a:t>systèmes et équipements économes en énergie peuvent réduire </a:t>
            </a:r>
            <a:r>
              <a:rPr lang="fr-FR" dirty="0" smtClean="0">
                <a:latin typeface="ProximaNova-Regular"/>
                <a:cs typeface="Arial"/>
              </a:rPr>
              <a:t>les </a:t>
            </a:r>
            <a:r>
              <a:rPr lang="fr-FR" dirty="0">
                <a:latin typeface="ProximaNova-Regular"/>
                <a:cs typeface="Arial"/>
              </a:rPr>
              <a:t>impacts </a:t>
            </a:r>
            <a:r>
              <a:rPr lang="fr-FR" dirty="0" smtClean="0">
                <a:latin typeface="ProximaNova-Regular"/>
                <a:cs typeface="Arial"/>
              </a:rPr>
              <a:t>sur l’environnement et </a:t>
            </a:r>
            <a:r>
              <a:rPr lang="fr-FR" dirty="0">
                <a:latin typeface="ProximaNova-Regular"/>
                <a:cs typeface="Arial"/>
              </a:rPr>
              <a:t>contribuer à créer des bâtiments plus durables.</a:t>
            </a:r>
            <a:endParaRPr lang="en-US" dirty="0">
              <a:latin typeface="ProximaNova-Regular"/>
              <a:cs typeface="Arial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9C7C7B3-DE9A-90C7-6284-E25C21BDCEB2}"/>
              </a:ext>
            </a:extLst>
          </p:cNvPr>
          <p:cNvSpPr txBox="1">
            <a:spLocks/>
          </p:cNvSpPr>
          <p:nvPr/>
        </p:nvSpPr>
        <p:spPr>
          <a:xfrm>
            <a:off x="3538330" y="209318"/>
            <a:ext cx="49227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DESIGN AND EQUIPMENT (EDE)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391308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build="p"/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92FD0FE-1529-F002-C655-BE1EB6D6B3AC}"/>
              </a:ext>
            </a:extLst>
          </p:cNvPr>
          <p:cNvSpPr/>
          <p:nvPr/>
        </p:nvSpPr>
        <p:spPr>
          <a:xfrm>
            <a:off x="4482758" y="3743254"/>
            <a:ext cx="4390683" cy="2043194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D8D131-49D0-005F-F13E-58A60FDDB7AC}"/>
              </a:ext>
            </a:extLst>
          </p:cNvPr>
          <p:cNvSpPr/>
          <p:nvPr/>
        </p:nvSpPr>
        <p:spPr>
          <a:xfrm>
            <a:off x="230172" y="1434929"/>
            <a:ext cx="3048437" cy="237637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3C11E9-618C-38D5-6A27-DD4AB47C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048" y="4616891"/>
            <a:ext cx="775188" cy="79017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709544-876C-318B-447F-ABCB1C649061}"/>
              </a:ext>
            </a:extLst>
          </p:cNvPr>
          <p:cNvSpPr txBox="1"/>
          <p:nvPr/>
        </p:nvSpPr>
        <p:spPr>
          <a:xfrm>
            <a:off x="342131" y="1434930"/>
            <a:ext cx="28015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ProximaNova-Semibold"/>
                <a:cs typeface="Arial"/>
              </a:rPr>
              <a:t>Systèmes de chauffage, de ventilation et de climatisation (CVC) : </a:t>
            </a:r>
            <a:r>
              <a:rPr lang="fr-FR" dirty="0">
                <a:solidFill>
                  <a:schemeClr val="tx2"/>
                </a:solidFill>
                <a:latin typeface="ProximaNova-Semibold"/>
                <a:cs typeface="Arial"/>
              </a:rPr>
              <a:t>les systèmes CVC sont l'un des plus gros consommateurs d'énergie dans les bâtiments.</a:t>
            </a:r>
            <a:endParaRPr lang="en-US" dirty="0">
              <a:solidFill>
                <a:schemeClr val="tx2"/>
              </a:solidFill>
              <a:latin typeface="ProximaNova-Semibold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4B202C-650D-8B7B-C704-0B8C0A391A24}"/>
              </a:ext>
            </a:extLst>
          </p:cNvPr>
          <p:cNvSpPr txBox="1"/>
          <p:nvPr/>
        </p:nvSpPr>
        <p:spPr>
          <a:xfrm>
            <a:off x="4407702" y="1391651"/>
            <a:ext cx="426349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schemeClr val="tx2"/>
                </a:solidFill>
                <a:latin typeface="ProximaNova-Semibold"/>
                <a:cs typeface="Arial"/>
              </a:rPr>
              <a:t>Groupes Électrogènes de </a:t>
            </a:r>
            <a:r>
              <a:rPr lang="fr-FR" b="1" dirty="0">
                <a:solidFill>
                  <a:schemeClr val="tx2"/>
                </a:solidFill>
                <a:latin typeface="ProximaNova-Semibold"/>
                <a:cs typeface="Arial"/>
              </a:rPr>
              <a:t>secours efficaces : </a:t>
            </a:r>
            <a:r>
              <a:rPr lang="fr-FR" dirty="0">
                <a:solidFill>
                  <a:schemeClr val="tx2"/>
                </a:solidFill>
                <a:latin typeface="ProximaNova-Semibold"/>
                <a:cs typeface="Arial"/>
              </a:rPr>
              <a:t>réduisez les impacts environnementaux des générateurs diesel en sélectionnant des systèmes d'échappement appropriés avec filtration de l'air et installez des systèmes de récupération de chaleur.</a:t>
            </a:r>
            <a:endParaRPr lang="en-US" dirty="0">
              <a:solidFill>
                <a:schemeClr val="tx2"/>
              </a:solidFill>
              <a:latin typeface="ProximaNova-Semibold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4C3FE8-01DC-0881-BFEF-BDAF2A2C75B9}"/>
              </a:ext>
            </a:extLst>
          </p:cNvPr>
          <p:cNvSpPr txBox="1"/>
          <p:nvPr/>
        </p:nvSpPr>
        <p:spPr>
          <a:xfrm>
            <a:off x="245383" y="3900086"/>
            <a:ext cx="37477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ProximaNova-Semibold"/>
                <a:cs typeface="Arial"/>
              </a:rPr>
              <a:t>Systèmes d'éclairage : </a:t>
            </a:r>
            <a:r>
              <a:rPr lang="fr-FR" dirty="0">
                <a:solidFill>
                  <a:schemeClr val="tx2"/>
                </a:solidFill>
                <a:latin typeface="ProximaNova-Semibold"/>
                <a:cs typeface="Arial"/>
              </a:rPr>
              <a:t>L'éclairage est un autre contributeur important à la consommation d'énergie dans les bâtiments et les espaces de stationnement.</a:t>
            </a:r>
            <a:endParaRPr lang="en-US" dirty="0">
              <a:solidFill>
                <a:schemeClr val="tx2"/>
              </a:solidFill>
              <a:latin typeface="ProximaNova-Semibold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27B21B-B6A0-6DF9-3EB4-6B5A2AF85858}"/>
              </a:ext>
            </a:extLst>
          </p:cNvPr>
          <p:cNvSpPr txBox="1"/>
          <p:nvPr/>
        </p:nvSpPr>
        <p:spPr>
          <a:xfrm>
            <a:off x="4617102" y="3796070"/>
            <a:ext cx="348977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ProximaNova-Semibold"/>
                <a:cs typeface="Arial"/>
              </a:rPr>
              <a:t>Systèmes d'énergie renouvelable : </a:t>
            </a:r>
            <a:r>
              <a:rPr lang="fr-FR" dirty="0">
                <a:solidFill>
                  <a:schemeClr val="tx2"/>
                </a:solidFill>
                <a:latin typeface="ProximaNova-Semibold"/>
                <a:cs typeface="Arial"/>
              </a:rPr>
              <a:t>systèmes d'énergie renouvelable tels que le chauffe-eau solaire, les panneaux électriques solaires, les éoliennes et les systèmes hybrides.</a:t>
            </a:r>
            <a:endParaRPr lang="en-US" dirty="0">
              <a:solidFill>
                <a:schemeClr val="tx2"/>
              </a:solidFill>
              <a:latin typeface="ProximaNova-Semibold"/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0B1E28-93A5-B09F-2622-4B7CC76664E0}"/>
              </a:ext>
            </a:extLst>
          </p:cNvPr>
          <p:cNvSpPr txBox="1"/>
          <p:nvPr/>
        </p:nvSpPr>
        <p:spPr>
          <a:xfrm>
            <a:off x="207437" y="5818856"/>
            <a:ext cx="78543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ProximaNova-Semibold"/>
                <a:cs typeface="Arial"/>
              </a:rPr>
              <a:t>Systèmes </a:t>
            </a:r>
            <a:r>
              <a:rPr lang="fr-FR" b="1" dirty="0" smtClean="0">
                <a:solidFill>
                  <a:schemeClr val="tx2"/>
                </a:solidFill>
                <a:latin typeface="ProximaNova-Semibold"/>
                <a:cs typeface="Arial"/>
              </a:rPr>
              <a:t>de gestion </a:t>
            </a:r>
            <a:r>
              <a:rPr lang="fr-FR" b="1" dirty="0">
                <a:solidFill>
                  <a:schemeClr val="tx2"/>
                </a:solidFill>
                <a:latin typeface="ProximaNova-Semibold"/>
                <a:cs typeface="Arial"/>
              </a:rPr>
              <a:t>du bâtiment : </a:t>
            </a:r>
            <a:r>
              <a:rPr lang="fr-FR" dirty="0">
                <a:solidFill>
                  <a:schemeClr val="tx2"/>
                </a:solidFill>
                <a:latin typeface="ProximaNova-Semibold"/>
                <a:cs typeface="Arial"/>
              </a:rPr>
              <a:t>les systèmes d'automatisation du bâtiment (</a:t>
            </a:r>
            <a:r>
              <a:rPr lang="fr-FR" dirty="0" smtClean="0">
                <a:solidFill>
                  <a:schemeClr val="tx2"/>
                </a:solidFill>
                <a:latin typeface="ProximaNova-Semibold"/>
                <a:cs typeface="Arial"/>
              </a:rPr>
              <a:t>SGB) </a:t>
            </a:r>
            <a:r>
              <a:rPr lang="fr-FR" dirty="0">
                <a:solidFill>
                  <a:schemeClr val="tx2"/>
                </a:solidFill>
                <a:latin typeface="ProximaNova-Semibold"/>
                <a:cs typeface="Arial"/>
              </a:rPr>
              <a:t>peuvent être utilisés pour contrôler et optimiser les systèmes du bâtiment, y compris les systèmes de CVC et d'éclairage.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D09B1A2-B898-3767-EA3C-0B1364DB5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41" y="203143"/>
            <a:ext cx="8229600" cy="1143000"/>
          </a:xfrm>
        </p:spPr>
        <p:txBody>
          <a:bodyPr>
            <a:noAutofit/>
          </a:bodyPr>
          <a:lstStyle/>
          <a:p>
            <a:r>
              <a:rPr lang="en-US" sz="3500" dirty="0">
                <a:latin typeface="Proxima Nova Extra Bold"/>
              </a:rPr>
              <a:t/>
            </a:r>
            <a:br>
              <a:rPr lang="en-US" sz="3500" dirty="0">
                <a:latin typeface="Proxima Nova Extra Bold"/>
              </a:rPr>
            </a:br>
            <a:r>
              <a:rPr lang="fr-FR" sz="3500" dirty="0">
                <a:latin typeface="Proxima Nova Extra Bold"/>
              </a:rPr>
              <a:t>Quels sont les facteurs en jeu ?</a:t>
            </a:r>
            <a:endParaRPr lang="x-none" sz="3500" dirty="0">
              <a:solidFill>
                <a:srgbClr val="053063"/>
              </a:solidFill>
              <a:latin typeface="Proxima Nova Extra Bold"/>
              <a:ea typeface="+mn-ea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0CE20AC5-B468-7391-950D-2538F0BDCAF2}"/>
              </a:ext>
            </a:extLst>
          </p:cNvPr>
          <p:cNvSpPr txBox="1">
            <a:spLocks/>
          </p:cNvSpPr>
          <p:nvPr/>
        </p:nvSpPr>
        <p:spPr>
          <a:xfrm>
            <a:off x="3538330" y="209318"/>
            <a:ext cx="49227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DESIGN AND EQUIPMENT (EDE)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191975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14" grpId="0"/>
      <p:bldP spid="16" grpId="0"/>
      <p:bldP spid="18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2099AF-03CE-49C3-339A-98AA1AC326B1}"/>
              </a:ext>
            </a:extLst>
          </p:cNvPr>
          <p:cNvSpPr/>
          <p:nvPr/>
        </p:nvSpPr>
        <p:spPr>
          <a:xfrm>
            <a:off x="-8875" y="1337945"/>
            <a:ext cx="9144000" cy="1253496"/>
          </a:xfrm>
          <a:prstGeom prst="rect">
            <a:avLst/>
          </a:prstGeom>
          <a:solidFill>
            <a:srgbClr val="189A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189A3A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097F8-E91A-455A-BDBB-E131970F3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75" y="128046"/>
            <a:ext cx="9237261" cy="11430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Proxima Nova Extra Bold"/>
              </a:rPr>
              <a:t/>
            </a:r>
            <a:br>
              <a:rPr lang="en-US" sz="2800" dirty="0">
                <a:latin typeface="Proxima Nova Extra Bold"/>
              </a:rPr>
            </a:br>
            <a:r>
              <a:rPr lang="fr-FR" sz="2800" dirty="0">
                <a:latin typeface="Proxima Nova Extra Bold"/>
              </a:rPr>
              <a:t>Quels sont les différents </a:t>
            </a:r>
            <a:r>
              <a:rPr lang="fr-FR" sz="2800" dirty="0" smtClean="0">
                <a:latin typeface="Proxima Nova Extra Bold"/>
              </a:rPr>
              <a:t>systèmes </a:t>
            </a:r>
            <a:r>
              <a:rPr lang="fr-FR" sz="2800" dirty="0">
                <a:latin typeface="Proxima Nova Extra Bold"/>
              </a:rPr>
              <a:t>à évaluer ?</a:t>
            </a:r>
            <a:endParaRPr lang="x-none" sz="2800" dirty="0">
              <a:solidFill>
                <a:srgbClr val="053063"/>
              </a:solidFill>
              <a:latin typeface="Proxima Nova Extra Bold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DE07B-DEF0-45E1-ADE2-624EF62FA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40" y="1460467"/>
            <a:ext cx="8651303" cy="51427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fr-FR" sz="1800" dirty="0">
                <a:solidFill>
                  <a:schemeClr val="bg1"/>
                </a:solidFill>
                <a:latin typeface="ProximaNova-Regular"/>
              </a:rPr>
              <a:t>Il existe 8 grandes lignes importantes pour évaluer la conception des systèmes énergétiques d’un bâtiment et la sélection des équipements, dans GRASSMED, détaillées respectivement dans les chapitres 1 à 8 de la section IV :</a:t>
            </a:r>
            <a:endParaRPr lang="x-none" sz="1800" dirty="0">
              <a:solidFill>
                <a:schemeClr val="bg1"/>
              </a:solidFill>
              <a:latin typeface="ProximaNova-Regula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CBE282-2178-3604-BD84-34838E0F8B64}"/>
              </a:ext>
            </a:extLst>
          </p:cNvPr>
          <p:cNvSpPr txBox="1"/>
          <p:nvPr/>
        </p:nvSpPr>
        <p:spPr>
          <a:xfrm>
            <a:off x="28747" y="3928604"/>
            <a:ext cx="23758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  <a:latin typeface="ProximaNova-Regular"/>
                <a:cs typeface="Arial"/>
              </a:rPr>
              <a:t>Chauffe eau </a:t>
            </a:r>
            <a:r>
              <a:rPr lang="fr-FR" dirty="0">
                <a:solidFill>
                  <a:schemeClr val="tx2"/>
                </a:solidFill>
                <a:latin typeface="ProximaNova-Regular"/>
                <a:cs typeface="Arial"/>
              </a:rPr>
              <a:t>solaire </a:t>
            </a:r>
            <a:endParaRPr lang="fr-FR" dirty="0" smtClean="0">
              <a:solidFill>
                <a:schemeClr val="tx2"/>
              </a:solidFill>
              <a:latin typeface="ProximaNova-Regular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  <a:latin typeface="ProximaNova-Regular"/>
                <a:cs typeface="Arial"/>
              </a:rPr>
              <a:t>Technologies </a:t>
            </a:r>
            <a:r>
              <a:rPr lang="fr-FR" dirty="0">
                <a:solidFill>
                  <a:schemeClr val="tx2"/>
                </a:solidFill>
                <a:latin typeface="ProximaNova-Regular"/>
                <a:cs typeface="Arial"/>
              </a:rPr>
              <a:t>des </a:t>
            </a:r>
            <a:r>
              <a:rPr lang="fr-FR" dirty="0" smtClean="0">
                <a:solidFill>
                  <a:schemeClr val="tx2"/>
                </a:solidFill>
                <a:latin typeface="ProximaNova-Regular"/>
                <a:cs typeface="Arial"/>
              </a:rPr>
              <a:t>énergies renouvelables</a:t>
            </a:r>
            <a:endParaRPr lang="en-US" dirty="0">
              <a:solidFill>
                <a:schemeClr val="tx2"/>
              </a:solidFill>
              <a:latin typeface="ProximaNova-Regular"/>
              <a:cs typeface="Arial"/>
            </a:endParaRPr>
          </a:p>
        </p:txBody>
      </p:sp>
      <p:pic>
        <p:nvPicPr>
          <p:cNvPr id="8" name="Picture 7" descr="Smart Ways to Cut Your Utility Bills | Kiplinger">
            <a:extLst>
              <a:ext uri="{FF2B5EF4-FFF2-40B4-BE49-F238E27FC236}">
                <a16:creationId xmlns:a16="http://schemas.microsoft.com/office/drawing/2014/main" id="{6D7EC606-04B1-5A4F-B4D0-BC1648283F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5" y="2639636"/>
            <a:ext cx="2224106" cy="1253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r Green Vibe | Don’t Wait, Go Green With These Products | Solar water ...">
            <a:extLst>
              <a:ext uri="{FF2B5EF4-FFF2-40B4-BE49-F238E27FC236}">
                <a16:creationId xmlns:a16="http://schemas.microsoft.com/office/drawing/2014/main" id="{55CA311B-DF4B-ADFC-CF22-581EB401A5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95598"/>
            <a:ext cx="1885950" cy="128328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173ABE3-AE52-B075-212C-DE1F4D17EFB5}"/>
              </a:ext>
            </a:extLst>
          </p:cNvPr>
          <p:cNvSpPr txBox="1"/>
          <p:nvPr/>
        </p:nvSpPr>
        <p:spPr>
          <a:xfrm>
            <a:off x="2662851" y="3295133"/>
            <a:ext cx="38005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ProximaNova-Regular"/>
                <a:cs typeface="Arial"/>
              </a:rPr>
              <a:t>Efficacité de l’éclairage des bâtiments et des </a:t>
            </a:r>
            <a:r>
              <a:rPr lang="fr-FR" dirty="0" smtClean="0">
                <a:solidFill>
                  <a:schemeClr val="tx2"/>
                </a:solidFill>
                <a:latin typeface="ProximaNova-Regular"/>
                <a:cs typeface="Arial"/>
              </a:rPr>
              <a:t>parkings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  <a:latin typeface="ProximaNova-Regular"/>
                <a:cs typeface="Arial"/>
              </a:rPr>
              <a:t>Conception </a:t>
            </a:r>
            <a:r>
              <a:rPr lang="fr-FR" dirty="0">
                <a:solidFill>
                  <a:schemeClr val="tx2"/>
                </a:solidFill>
                <a:latin typeface="ProximaNova-Regular"/>
                <a:cs typeface="Arial"/>
              </a:rPr>
              <a:t>et choix de systèmes (CVC, chaudières…) et rideaux </a:t>
            </a:r>
            <a:r>
              <a:rPr lang="fr-FR" dirty="0" smtClean="0">
                <a:solidFill>
                  <a:schemeClr val="tx2"/>
                </a:solidFill>
                <a:latin typeface="ProximaNova-Regular"/>
                <a:cs typeface="Arial"/>
              </a:rPr>
              <a:t>d'air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  <a:latin typeface="ProximaNova-Regular"/>
                <a:cs typeface="Arial"/>
              </a:rPr>
              <a:t>Électricité </a:t>
            </a:r>
            <a:r>
              <a:rPr lang="fr-FR" dirty="0">
                <a:solidFill>
                  <a:schemeClr val="tx2"/>
                </a:solidFill>
                <a:latin typeface="ProximaNova-Regular"/>
                <a:cs typeface="Arial"/>
              </a:rPr>
              <a:t>de </a:t>
            </a:r>
            <a:r>
              <a:rPr lang="fr-FR" dirty="0" smtClean="0">
                <a:solidFill>
                  <a:schemeClr val="tx2"/>
                </a:solidFill>
                <a:latin typeface="ProximaNova-Regular"/>
                <a:cs typeface="Arial"/>
              </a:rPr>
              <a:t>secours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  <a:latin typeface="ProximaNova-Regular"/>
                <a:cs typeface="Arial"/>
              </a:rPr>
              <a:t>Système </a:t>
            </a:r>
            <a:r>
              <a:rPr lang="fr-FR" dirty="0">
                <a:solidFill>
                  <a:schemeClr val="tx2"/>
                </a:solidFill>
                <a:latin typeface="ProximaNova-Regular"/>
                <a:cs typeface="Arial"/>
              </a:rPr>
              <a:t>de gestion de bâtiment</a:t>
            </a:r>
            <a:endParaRPr lang="en-US" dirty="0">
              <a:solidFill>
                <a:schemeClr val="tx2"/>
              </a:solidFill>
              <a:latin typeface="ProximaNova-Regular"/>
              <a:cs typeface="Arial"/>
            </a:endParaRPr>
          </a:p>
        </p:txBody>
      </p:sp>
      <p:pic>
        <p:nvPicPr>
          <p:cNvPr id="13" name="Picture 12" descr="Are There Existing Daylight Design Standards? Learn about the First ...">
            <a:extLst>
              <a:ext uri="{FF2B5EF4-FFF2-40B4-BE49-F238E27FC236}">
                <a16:creationId xmlns:a16="http://schemas.microsoft.com/office/drawing/2014/main" id="{2F4824C4-3C43-FF65-F11F-7E9261528F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74" y="3187137"/>
            <a:ext cx="2161070" cy="12287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A6846B-F90B-2CF9-6653-1500A4EB394B}"/>
              </a:ext>
            </a:extLst>
          </p:cNvPr>
          <p:cNvSpPr txBox="1"/>
          <p:nvPr/>
        </p:nvSpPr>
        <p:spPr>
          <a:xfrm>
            <a:off x="6512108" y="4440633"/>
            <a:ext cx="25802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/>
                </a:solidFill>
                <a:latin typeface="ProximaNova-Regular"/>
                <a:cs typeface="Arial"/>
              </a:rPr>
              <a:t>Conception de lumière du </a:t>
            </a:r>
            <a:r>
              <a:rPr lang="fr-FR" dirty="0" smtClean="0">
                <a:solidFill>
                  <a:schemeClr val="tx2"/>
                </a:solidFill>
                <a:latin typeface="ProximaNova-Regular"/>
                <a:cs typeface="Arial"/>
              </a:rPr>
              <a:t>jour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chemeClr val="tx2"/>
                </a:solidFill>
                <a:latin typeface="ProximaNova-Regular"/>
                <a:cs typeface="Arial"/>
              </a:rPr>
              <a:t>Ventilation </a:t>
            </a:r>
            <a:r>
              <a:rPr lang="fr-FR" dirty="0">
                <a:solidFill>
                  <a:schemeClr val="tx2"/>
                </a:solidFill>
                <a:latin typeface="ProximaNova-Regular"/>
                <a:cs typeface="Arial"/>
              </a:rPr>
              <a:t>naturelle et mécanique</a:t>
            </a:r>
            <a:endParaRPr lang="en-US" dirty="0">
              <a:solidFill>
                <a:schemeClr val="tx2"/>
              </a:solidFill>
              <a:latin typeface="ProximaNova-Regular"/>
              <a:cs typeface="Arial"/>
            </a:endParaRPr>
          </a:p>
        </p:txBody>
      </p:sp>
      <p:pic>
        <p:nvPicPr>
          <p:cNvPr id="15" name="Picture 14" descr="Architecture, green architecture, natural ventilation, recycled ...">
            <a:extLst>
              <a:ext uri="{FF2B5EF4-FFF2-40B4-BE49-F238E27FC236}">
                <a16:creationId xmlns:a16="http://schemas.microsoft.com/office/drawing/2014/main" id="{A8500DFB-B0F9-EDE5-C821-0336E1170E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673" y="5592562"/>
            <a:ext cx="2422327" cy="126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37838CC-76F2-5416-D64D-3DB5608FD3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103" y="5592562"/>
            <a:ext cx="1846022" cy="1200328"/>
          </a:xfrm>
          <a:prstGeom prst="rect">
            <a:avLst/>
          </a:prstGeom>
          <a:noFill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5FE4A6-5F02-52C9-4069-25D5A335D1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818" y="5592562"/>
            <a:ext cx="1845885" cy="12003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E565324A-CFA6-E5DA-D247-A457570F011C}"/>
              </a:ext>
            </a:extLst>
          </p:cNvPr>
          <p:cNvSpPr txBox="1">
            <a:spLocks/>
          </p:cNvSpPr>
          <p:nvPr/>
        </p:nvSpPr>
        <p:spPr>
          <a:xfrm>
            <a:off x="3538330" y="209318"/>
            <a:ext cx="49227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DESIGN AND EQUIPMENT (EDE)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126998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11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738833-AFF3-18DF-61B6-6F502550DBE4}"/>
              </a:ext>
            </a:extLst>
          </p:cNvPr>
          <p:cNvSpPr/>
          <p:nvPr/>
        </p:nvSpPr>
        <p:spPr>
          <a:xfrm>
            <a:off x="30490" y="2339184"/>
            <a:ext cx="3945836" cy="496926"/>
          </a:xfrm>
          <a:prstGeom prst="rect">
            <a:avLst/>
          </a:prstGeom>
          <a:solidFill>
            <a:srgbClr val="189A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Choisir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chauffe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-eau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solaire</a:t>
            </a:r>
            <a:endParaRPr lang="en-US" sz="1600" dirty="0">
              <a:highlight>
                <a:srgbClr val="189A3A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8097F8-E91A-455A-BDBB-E131970F3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46" y="497207"/>
            <a:ext cx="8443141" cy="1143000"/>
          </a:xfrm>
        </p:spPr>
        <p:txBody>
          <a:bodyPr>
            <a:noAutofit/>
          </a:bodyPr>
          <a:lstStyle/>
          <a:p>
            <a:r>
              <a:rPr lang="fr-FR" sz="3500" dirty="0" smtClean="0">
                <a:latin typeface="Proxima Nova Extra Bold"/>
              </a:rPr>
              <a:t>Principes directeurs</a:t>
            </a:r>
            <a:endParaRPr lang="x-none" sz="3200" dirty="0">
              <a:solidFill>
                <a:srgbClr val="053063"/>
              </a:solidFill>
              <a:latin typeface="ProximaNova-Semibold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DE07B-DEF0-45E1-ADE2-624EF62FA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46" y="4453166"/>
            <a:ext cx="5667583" cy="1454644"/>
          </a:xfrm>
        </p:spPr>
        <p:txBody>
          <a:bodyPr>
            <a:noAutofit/>
          </a:bodyPr>
          <a:lstStyle/>
          <a:p>
            <a:pPr marR="387350" lvl="1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  <a:latin typeface="ProximaNova-Semibold"/>
              </a:rPr>
              <a:t>Direct circulation systems</a:t>
            </a:r>
          </a:p>
          <a:p>
            <a:pPr marL="480060" marR="387350" lvl="1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ProximaNova-Regular"/>
              </a:rPr>
              <a:t>Pumps circulate household water through the collectors and into the home. They work well in climates where it rarely freezes.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191D7-30BF-C619-25A8-9A5849FB34D8}"/>
              </a:ext>
            </a:extLst>
          </p:cNvPr>
          <p:cNvSpPr txBox="1"/>
          <p:nvPr/>
        </p:nvSpPr>
        <p:spPr>
          <a:xfrm>
            <a:off x="-417379" y="2887310"/>
            <a:ext cx="4732203" cy="1244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Demande en eau chaude et dimensionnement </a:t>
            </a: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adapté</a:t>
            </a:r>
          </a:p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Produits </a:t>
            </a:r>
            <a:r>
              <a:rPr lang="fr-FR" sz="1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à haute </a:t>
            </a: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efficacité</a:t>
            </a:r>
          </a:p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Bonne orientation</a:t>
            </a:r>
          </a:p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Contrôles </a:t>
            </a:r>
            <a:r>
              <a:rPr lang="fr-FR" sz="1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 capteurs appropriés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roximaNova-Regular"/>
              <a:ea typeface="+mn-ea"/>
              <a:cs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42460-BD52-B307-8BC3-56662DC93E17}"/>
              </a:ext>
            </a:extLst>
          </p:cNvPr>
          <p:cNvSpPr/>
          <p:nvPr/>
        </p:nvSpPr>
        <p:spPr>
          <a:xfrm>
            <a:off x="4657725" y="2342929"/>
            <a:ext cx="4486275" cy="493181"/>
          </a:xfrm>
          <a:prstGeom prst="rect">
            <a:avLst/>
          </a:prstGeom>
          <a:solidFill>
            <a:srgbClr val="189A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Utiliser </a:t>
            </a: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technologies des 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énergies renouvelables</a:t>
            </a:r>
            <a:endParaRPr lang="en-US" sz="1600" dirty="0">
              <a:highlight>
                <a:srgbClr val="189A3A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929C0-32C3-605B-197F-1EC9082EE31E}"/>
              </a:ext>
            </a:extLst>
          </p:cNvPr>
          <p:cNvSpPr txBox="1"/>
          <p:nvPr/>
        </p:nvSpPr>
        <p:spPr>
          <a:xfrm>
            <a:off x="4176901" y="2928737"/>
            <a:ext cx="4700400" cy="783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Identifier et </a:t>
            </a: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dimensionner</a:t>
            </a:r>
          </a:p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Produits </a:t>
            </a:r>
            <a:r>
              <a:rPr lang="fr-FR" sz="1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 haute </a:t>
            </a: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qualité</a:t>
            </a:r>
          </a:p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Surveillance </a:t>
            </a:r>
            <a:r>
              <a:rPr lang="fr-FR" sz="1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 maintenance du système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roximaNova-Regular"/>
              <a:ea typeface="+mn-ea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94719-C2C5-5041-0F5D-340F15F7EA08}"/>
              </a:ext>
            </a:extLst>
          </p:cNvPr>
          <p:cNvSpPr/>
          <p:nvPr/>
        </p:nvSpPr>
        <p:spPr>
          <a:xfrm>
            <a:off x="30490" y="4323556"/>
            <a:ext cx="4146411" cy="471609"/>
          </a:xfrm>
          <a:prstGeom prst="rect">
            <a:avLst/>
          </a:prstGeom>
          <a:solidFill>
            <a:srgbClr val="189A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sz="1600" dirty="0">
                <a:latin typeface="ProximaNova-Semibold"/>
              </a:rPr>
              <a:t>Utiliser la ventilation naturelle et mécanique</a:t>
            </a:r>
            <a:endParaRPr lang="en-US" sz="1600" dirty="0">
              <a:highlight>
                <a:srgbClr val="189A3A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3D9BD9-C15F-6993-C07D-430979C9D8B7}"/>
              </a:ext>
            </a:extLst>
          </p:cNvPr>
          <p:cNvSpPr txBox="1"/>
          <p:nvPr/>
        </p:nvSpPr>
        <p:spPr>
          <a:xfrm>
            <a:off x="4100404" y="4963107"/>
            <a:ext cx="4938822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Orientation pour un meilleur éclairage </a:t>
            </a: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naturel</a:t>
            </a:r>
          </a:p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Vitrage </a:t>
            </a:r>
            <a:r>
              <a:rPr lang="fr-FR" sz="1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 ombrage économes en </a:t>
            </a: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énergie</a:t>
            </a:r>
          </a:p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Contrôles </a:t>
            </a:r>
            <a:r>
              <a:rPr lang="fr-FR" sz="1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 capteurs </a:t>
            </a: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appropriés</a:t>
            </a:r>
          </a:p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Utilisation des </a:t>
            </a:r>
            <a:r>
              <a:rPr lang="fr-FR" sz="1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stratégies de design d'intérieur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roximaNova-Regular"/>
              <a:ea typeface="+mn-ea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DC7FF4-85AB-FD7B-7849-C98230940869}"/>
              </a:ext>
            </a:extLst>
          </p:cNvPr>
          <p:cNvSpPr/>
          <p:nvPr/>
        </p:nvSpPr>
        <p:spPr>
          <a:xfrm>
            <a:off x="4333875" y="4292684"/>
            <a:ext cx="4810125" cy="509941"/>
          </a:xfrm>
          <a:prstGeom prst="rect">
            <a:avLst/>
          </a:prstGeom>
          <a:solidFill>
            <a:srgbClr val="189A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fr-FR" sz="1600" dirty="0" smtClean="0">
                <a:latin typeface="ProximaNova-Semibold"/>
              </a:rPr>
              <a:t>Mettre en </a:t>
            </a:r>
            <a:r>
              <a:rPr lang="fr-FR" sz="1600" dirty="0">
                <a:latin typeface="ProximaNova-Semibold"/>
              </a:rPr>
              <a:t>œuvre de la conception lumière du jour</a:t>
            </a:r>
            <a:r>
              <a:rPr lang="en-US" sz="1600" dirty="0">
                <a:latin typeface="ProximaNova-Semibold"/>
              </a:rPr>
              <a:t>	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6179CA-D721-9A07-569E-B0262CD9A1A2}"/>
              </a:ext>
            </a:extLst>
          </p:cNvPr>
          <p:cNvSpPr txBox="1"/>
          <p:nvPr/>
        </p:nvSpPr>
        <p:spPr>
          <a:xfrm>
            <a:off x="-417379" y="4995739"/>
            <a:ext cx="4594280" cy="1244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Déterminer </a:t>
            </a: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l'occupation</a:t>
            </a:r>
          </a:p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Utiliser </a:t>
            </a:r>
            <a:r>
              <a:rPr lang="fr-FR" sz="1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 ventilation naturelle lorsque cela est </a:t>
            </a: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possible</a:t>
            </a:r>
          </a:p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Utiliser </a:t>
            </a:r>
            <a:r>
              <a:rPr lang="fr-FR" sz="1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une ventilation mécanique efficace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/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1024D665-022C-4CEF-1E0A-D6CB760D0219}"/>
              </a:ext>
            </a:extLst>
          </p:cNvPr>
          <p:cNvSpPr txBox="1">
            <a:spLocks/>
          </p:cNvSpPr>
          <p:nvPr/>
        </p:nvSpPr>
        <p:spPr>
          <a:xfrm>
            <a:off x="3538330" y="209318"/>
            <a:ext cx="49227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DESIGN AND EQUIPMENT (EDE)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82752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6" grpId="0" animBg="1"/>
      <p:bldP spid="13" grpId="0"/>
      <p:bldP spid="14" grpId="0" animBg="1"/>
      <p:bldP spid="15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97F8-E91A-455A-BDBB-E131970F3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38" y="497207"/>
            <a:ext cx="8487149" cy="1143000"/>
          </a:xfrm>
        </p:spPr>
        <p:txBody>
          <a:bodyPr>
            <a:noAutofit/>
          </a:bodyPr>
          <a:lstStyle/>
          <a:p>
            <a:r>
              <a:rPr lang="fr-FR" sz="3500" dirty="0" smtClean="0">
                <a:latin typeface="Proxima Nova Extra Bold"/>
              </a:rPr>
              <a:t>Principes directeurs</a:t>
            </a:r>
            <a:endParaRPr lang="x-none" sz="3200" dirty="0">
              <a:solidFill>
                <a:srgbClr val="053063"/>
              </a:solidFill>
              <a:latin typeface="ProximaNova-Semibold"/>
              <a:ea typeface="+mn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DE07B-DEF0-45E1-ADE2-624EF62FA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038" y="4242459"/>
            <a:ext cx="5667583" cy="1454644"/>
          </a:xfrm>
        </p:spPr>
        <p:txBody>
          <a:bodyPr>
            <a:noAutofit/>
          </a:bodyPr>
          <a:lstStyle/>
          <a:p>
            <a:pPr marR="387350" lvl="1" indent="-342900" algn="just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  <a:latin typeface="ProximaNova-Semibold"/>
              </a:rPr>
              <a:t>Direct circulation systems</a:t>
            </a:r>
          </a:p>
          <a:p>
            <a:pPr marL="480060" marR="387350" lvl="1"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bg1"/>
                </a:solidFill>
                <a:latin typeface="ProximaNova-Regular"/>
              </a:rPr>
              <a:t>Pumps circulate household water through the collectors and into the home. They work well in climates where it rarely freezes.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42460-BD52-B307-8BC3-56662DC93E17}"/>
              </a:ext>
            </a:extLst>
          </p:cNvPr>
          <p:cNvSpPr/>
          <p:nvPr/>
        </p:nvSpPr>
        <p:spPr>
          <a:xfrm>
            <a:off x="-13517" y="4617119"/>
            <a:ext cx="3951268" cy="548421"/>
          </a:xfrm>
          <a:prstGeom prst="rect">
            <a:avLst/>
          </a:prstGeom>
          <a:solidFill>
            <a:srgbClr val="189A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Avoir de l'électricité de secours</a:t>
            </a:r>
            <a:endParaRPr lang="en-US" sz="1600" dirty="0">
              <a:highlight>
                <a:srgbClr val="189A3A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929C0-32C3-605B-197F-1EC9082EE31E}"/>
              </a:ext>
            </a:extLst>
          </p:cNvPr>
          <p:cNvSpPr txBox="1"/>
          <p:nvPr/>
        </p:nvSpPr>
        <p:spPr>
          <a:xfrm>
            <a:off x="-455952" y="5322397"/>
            <a:ext cx="7333861" cy="783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Système de </a:t>
            </a: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secours fiable</a:t>
            </a:r>
          </a:p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Dimensionnement approprié</a:t>
            </a:r>
          </a:p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Produits </a:t>
            </a:r>
            <a:r>
              <a:rPr lang="fr-FR" sz="1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à haute efficacité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94719-C2C5-5041-0F5D-340F15F7EA08}"/>
              </a:ext>
            </a:extLst>
          </p:cNvPr>
          <p:cNvSpPr/>
          <p:nvPr/>
        </p:nvSpPr>
        <p:spPr>
          <a:xfrm>
            <a:off x="5065379" y="4387008"/>
            <a:ext cx="4065104" cy="796445"/>
          </a:xfrm>
          <a:prstGeom prst="rect">
            <a:avLst/>
          </a:prstGeom>
          <a:solidFill>
            <a:srgbClr val="189A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Promouvoir les systèmes de gestion des bâtiments</a:t>
            </a:r>
            <a:endParaRPr lang="en-US" dirty="0">
              <a:highlight>
                <a:srgbClr val="189A3A"/>
              </a:highligh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3D9BD9-C15F-6993-C07D-430979C9D8B7}"/>
              </a:ext>
            </a:extLst>
          </p:cNvPr>
          <p:cNvSpPr txBox="1"/>
          <p:nvPr/>
        </p:nvSpPr>
        <p:spPr>
          <a:xfrm>
            <a:off x="4578037" y="5346830"/>
            <a:ext cx="4349891" cy="1244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Mettre en œuvre un </a:t>
            </a: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BMS(SGB) </a:t>
            </a:r>
            <a:r>
              <a:rPr lang="fr-FR" sz="1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pour surveiller et </a:t>
            </a: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contrôler</a:t>
            </a:r>
          </a:p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Utiliser </a:t>
            </a:r>
            <a:r>
              <a:rPr lang="fr-FR" sz="1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l’analyse des données et l’IA pour optimiser la </a:t>
            </a: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consommation</a:t>
            </a:r>
          </a:p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Maintenance </a:t>
            </a:r>
            <a:r>
              <a:rPr lang="fr-FR" sz="1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régulière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AB8D46-FC95-CABF-D4F2-8BC70F27B8B8}"/>
              </a:ext>
            </a:extLst>
          </p:cNvPr>
          <p:cNvSpPr/>
          <p:nvPr/>
        </p:nvSpPr>
        <p:spPr>
          <a:xfrm>
            <a:off x="-13517" y="2404881"/>
            <a:ext cx="3951268" cy="509940"/>
          </a:xfrm>
          <a:prstGeom prst="rect">
            <a:avLst/>
          </a:prstGeom>
          <a:solidFill>
            <a:srgbClr val="189A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Prendre en compte l’efficacité de l’éclairage des bâtiments et des parkings</a:t>
            </a:r>
            <a:endParaRPr lang="en-US" sz="1450" dirty="0">
              <a:highlight>
                <a:srgbClr val="189A3A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21F01A-327D-4A4F-1225-124C15F982DC}"/>
              </a:ext>
            </a:extLst>
          </p:cNvPr>
          <p:cNvSpPr txBox="1"/>
          <p:nvPr/>
        </p:nvSpPr>
        <p:spPr>
          <a:xfrm>
            <a:off x="-417575" y="3136101"/>
            <a:ext cx="4349891" cy="99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Des luminaires </a:t>
            </a: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efficaces</a:t>
            </a:r>
          </a:p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Commandes </a:t>
            </a:r>
            <a:r>
              <a:rPr lang="fr-FR" sz="1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d’éclairage et conception </a:t>
            </a: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appropriée</a:t>
            </a:r>
          </a:p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Stratégies </a:t>
            </a:r>
            <a:r>
              <a:rPr lang="fr-FR" sz="1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d'éclairage naturel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12529"/>
              </a:solidFill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584A9-27DF-55FB-0676-138356BE100F}"/>
              </a:ext>
            </a:extLst>
          </p:cNvPr>
          <p:cNvSpPr/>
          <p:nvPr/>
        </p:nvSpPr>
        <p:spPr>
          <a:xfrm>
            <a:off x="5187806" y="2257426"/>
            <a:ext cx="3915342" cy="801944"/>
          </a:xfrm>
          <a:prstGeom prst="rect">
            <a:avLst/>
          </a:prstGeom>
          <a:solidFill>
            <a:srgbClr val="189A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fr-FR" sz="1600" dirty="0">
                <a:latin typeface="ProximaNova-Semibold"/>
              </a:rPr>
              <a:t>Conception et sélection de systèmes (CVC, chaudières…) et rideaux d'air</a:t>
            </a:r>
            <a:endParaRPr lang="en-US" sz="1600" dirty="0">
              <a:latin typeface="ProximaNova-Semi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311F08-649E-B860-385D-CBA2187AF1A0}"/>
              </a:ext>
            </a:extLst>
          </p:cNvPr>
          <p:cNvSpPr txBox="1"/>
          <p:nvPr/>
        </p:nvSpPr>
        <p:spPr>
          <a:xfrm>
            <a:off x="4780591" y="3100740"/>
            <a:ext cx="4372674" cy="1228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/>
              </a:rPr>
              <a:t>Produits à haute </a:t>
            </a: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/>
              </a:rPr>
              <a:t>efficacité</a:t>
            </a:r>
          </a:p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/>
              </a:rPr>
              <a:t>Dimensionnement approprié</a:t>
            </a:r>
          </a:p>
          <a:p>
            <a:pPr marL="742950" marR="387350" lvl="1" indent="-34290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fr-FR" sz="1400" dirty="0" smtClean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/>
              </a:rPr>
              <a:t>Rideaux </a:t>
            </a:r>
            <a:r>
              <a:rPr lang="fr-FR" sz="1400" dirty="0">
                <a:solidFill>
                  <a:srgbClr val="212529"/>
                </a:solidFill>
                <a:latin typeface="Arial" panose="020B0604020202020204" pitchFamily="34" charset="0"/>
                <a:ea typeface="Calibri" panose="020F0502020204030204" pitchFamily="34" charset="0"/>
                <a:cs typeface="Arial"/>
              </a:rPr>
              <a:t>d'air pour séparer les environnements intérieurs et extérieurs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ProximaNova-Regular"/>
              <a:ea typeface="+mn-ea"/>
              <a:cs typeface="Arial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4AD85B7-E85C-6A6A-D176-B8EF808E2D7E}"/>
              </a:ext>
            </a:extLst>
          </p:cNvPr>
          <p:cNvSpPr txBox="1">
            <a:spLocks/>
          </p:cNvSpPr>
          <p:nvPr/>
        </p:nvSpPr>
        <p:spPr>
          <a:xfrm>
            <a:off x="3538330" y="209318"/>
            <a:ext cx="49227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DESIGN AND EQUIPMENT (EDE)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10403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 animBg="1"/>
      <p:bldP spid="15" grpId="0"/>
      <p:bldP spid="4" grpId="0" animBg="1"/>
      <p:bldP spid="7" grpId="0"/>
      <p:bldP spid="8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9F9C2724-7794-4B3F-92BB-AB6236409FF7}"/>
              </a:ext>
            </a:extLst>
          </p:cNvPr>
          <p:cNvCxnSpPr>
            <a:cxnSpLocks/>
            <a:stCxn id="34" idx="3"/>
            <a:endCxn id="77" idx="1"/>
          </p:cNvCxnSpPr>
          <p:nvPr/>
        </p:nvCxnSpPr>
        <p:spPr>
          <a:xfrm flipV="1">
            <a:off x="3381843" y="2468880"/>
            <a:ext cx="2116228" cy="1444603"/>
          </a:xfrm>
          <a:prstGeom prst="bentConnector3">
            <a:avLst>
              <a:gd name="adj1" fmla="val 63620"/>
            </a:avLst>
          </a:prstGeom>
          <a:ln w="28575">
            <a:solidFill>
              <a:srgbClr val="AA71D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80" name="Group 10"/>
          <p:cNvGrpSpPr/>
          <p:nvPr/>
        </p:nvGrpSpPr>
        <p:grpSpPr>
          <a:xfrm>
            <a:off x="170348" y="966957"/>
            <a:ext cx="2057936" cy="640080"/>
            <a:chOff x="905" y="546849"/>
            <a:chExt cx="2512203" cy="838200"/>
          </a:xfrm>
          <a:solidFill>
            <a:srgbClr val="00A800"/>
          </a:solidFill>
        </p:grpSpPr>
        <p:sp>
          <p:nvSpPr>
            <p:cNvPr id="82" name="Rectangle 81"/>
            <p:cNvSpPr/>
            <p:nvPr/>
          </p:nvSpPr>
          <p:spPr>
            <a:xfrm>
              <a:off x="905" y="546849"/>
              <a:ext cx="2512203" cy="799975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05" y="546849"/>
              <a:ext cx="2512203" cy="838200"/>
            </a:xfrm>
            <a:prstGeom prst="rect">
              <a:avLst/>
            </a:prstGeom>
            <a:grpFill/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Corbel"/>
                </a:rPr>
                <a:t>TOOLS</a:t>
              </a:r>
            </a:p>
          </p:txBody>
        </p:sp>
      </p:grpSp>
      <p:pic>
        <p:nvPicPr>
          <p:cNvPr id="114" name="Picture 11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9554" y="979023"/>
            <a:ext cx="1061038" cy="1264973"/>
          </a:xfrm>
          <a:prstGeom prst="rect">
            <a:avLst/>
          </a:prstGeom>
        </p:spPr>
      </p:pic>
      <p:sp>
        <p:nvSpPr>
          <p:cNvPr id="117" name="Text Box 11"/>
          <p:cNvSpPr txBox="1">
            <a:spLocks noChangeArrowheads="1"/>
          </p:cNvSpPr>
          <p:nvPr/>
        </p:nvSpPr>
        <p:spPr bwMode="auto">
          <a:xfrm>
            <a:off x="220995" y="2526850"/>
            <a:ext cx="514603" cy="41728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Energy System Design and Equipment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Text Box 11"/>
          <p:cNvSpPr txBox="1">
            <a:spLocks noChangeArrowheads="1"/>
          </p:cNvSpPr>
          <p:nvPr/>
        </p:nvSpPr>
        <p:spPr bwMode="auto">
          <a:xfrm>
            <a:off x="776809" y="303662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Renewable Energy</a:t>
            </a:r>
          </a:p>
        </p:txBody>
      </p:sp>
      <p:sp>
        <p:nvSpPr>
          <p:cNvPr id="123" name="Text Box 11"/>
          <p:cNvSpPr txBox="1">
            <a:spLocks noChangeArrowheads="1"/>
          </p:cNvSpPr>
          <p:nvPr/>
        </p:nvSpPr>
        <p:spPr bwMode="auto">
          <a:xfrm>
            <a:off x="785559" y="268296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Solar Water Heating</a:t>
            </a:r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776809" y="3776323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Natural Ventilation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785559" y="3406186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Daylight Factors</a:t>
            </a:r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764631" y="4602480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Efficient Lighting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773381" y="4154981"/>
            <a:ext cx="2608461" cy="370137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Mechanically Controlled Ventilation</a:t>
            </a: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764631" y="5319404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Boiler Effectiveness</a:t>
            </a:r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773382" y="4966893"/>
            <a:ext cx="2617210" cy="32329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300" b="1" dirty="0">
                <a:solidFill>
                  <a:schemeClr val="bg1"/>
                </a:solidFill>
              </a:rPr>
              <a:t>High Efficiency Parking Structure Lighting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773381" y="5634369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HVAC Optimization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764631" y="6327989"/>
            <a:ext cx="2605034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defPPr>
              <a:defRPr lang="en-US"/>
            </a:defPPr>
            <a:lvl1pPr lvl="0" algn="ctr" fontAlgn="base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Building Management System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773381" y="5986880"/>
            <a:ext cx="2605033" cy="274320"/>
          </a:xfrm>
          <a:prstGeom prst="rect">
            <a:avLst/>
          </a:prstGeom>
          <a:solidFill>
            <a:srgbClr val="655478"/>
          </a:solidFill>
          <a:ln w="9525" algn="ctr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 algn="ctr" fontAlgn="base"/>
            <a:r>
              <a:rPr lang="en-US" sz="1400" b="1" dirty="0">
                <a:solidFill>
                  <a:schemeClr val="bg1"/>
                </a:solidFill>
              </a:rPr>
              <a:t>Back Up Electricity</a:t>
            </a:r>
          </a:p>
        </p:txBody>
      </p:sp>
      <p:grpSp>
        <p:nvGrpSpPr>
          <p:cNvPr id="45" name="Group 19">
            <a:extLst>
              <a:ext uri="{FF2B5EF4-FFF2-40B4-BE49-F238E27FC236}">
                <a16:creationId xmlns:a16="http://schemas.microsoft.com/office/drawing/2014/main" id="{5522C0D9-F80F-48E3-96B9-D7011F9E1008}"/>
              </a:ext>
            </a:extLst>
          </p:cNvPr>
          <p:cNvGrpSpPr/>
          <p:nvPr/>
        </p:nvGrpSpPr>
        <p:grpSpPr>
          <a:xfrm>
            <a:off x="170348" y="1728958"/>
            <a:ext cx="2057936" cy="502973"/>
            <a:chOff x="503346" y="1762725"/>
            <a:chExt cx="2352304" cy="502973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AB95588-CA27-404D-8A5E-C868498F2296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CEA192-B0B8-4C96-9B90-73148665AD7B}"/>
                </a:ext>
              </a:extLst>
            </p:cNvPr>
            <p:cNvSpPr/>
            <p:nvPr/>
          </p:nvSpPr>
          <p:spPr>
            <a:xfrm>
              <a:off x="503346" y="1762725"/>
              <a:ext cx="2352304" cy="502973"/>
            </a:xfrm>
            <a:prstGeom prst="rect">
              <a:avLst/>
            </a:prstGeom>
            <a:gradFill rotWithShape="0">
              <a:gsLst>
                <a:gs pos="0">
                  <a:prstClr val="white">
                    <a:hueOff val="0"/>
                    <a:satOff val="0"/>
                    <a:lumOff val="0"/>
                    <a:alphaOff val="0"/>
                    <a:satMod val="103000"/>
                    <a:lumMod val="102000"/>
                    <a:tint val="94000"/>
                  </a:prstClr>
                </a:gs>
                <a:gs pos="50000">
                  <a:prstClr val="white">
                    <a:hueOff val="0"/>
                    <a:satOff val="0"/>
                    <a:lumOff val="0"/>
                    <a:alphaOff val="0"/>
                    <a:satMod val="110000"/>
                    <a:lumMod val="100000"/>
                    <a:shade val="100000"/>
                  </a:prstClr>
                </a:gs>
                <a:gs pos="100000">
                  <a:prstClr val="white">
                    <a:hueOff val="0"/>
                    <a:satOff val="0"/>
                    <a:lumOff val="0"/>
                    <a:alphaOff val="0"/>
                    <a:lumMod val="99000"/>
                    <a:satMod val="120000"/>
                    <a:shade val="78000"/>
                  </a:prstClr>
                </a:gs>
              </a:gsLst>
              <a:lin ang="5400000" scaled="0"/>
            </a:gradFill>
            <a:ln w="6350" cap="flat" cmpd="sng" algn="ctr">
              <a:noFill/>
              <a:prstDash val="solid"/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rgbClr val="404040">
                      <a:hueOff val="0"/>
                      <a:satOff val="0"/>
                      <a:lumOff val="0"/>
                      <a:alphaOff val="0"/>
                    </a:srgbClr>
                  </a:solidFill>
                </a:rPr>
                <a:t>GRASS Tool</a:t>
              </a:r>
            </a:p>
          </p:txBody>
        </p:sp>
      </p:grp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4272753A-138F-41E4-8F7F-1528F8CA2421}"/>
              </a:ext>
            </a:extLst>
          </p:cNvPr>
          <p:cNvCxnSpPr>
            <a:cxnSpLocks/>
            <a:stCxn id="123" idx="3"/>
            <a:endCxn id="71" idx="1"/>
          </p:cNvCxnSpPr>
          <p:nvPr/>
        </p:nvCxnSpPr>
        <p:spPr>
          <a:xfrm flipV="1">
            <a:off x="3390592" y="868680"/>
            <a:ext cx="2097950" cy="1951446"/>
          </a:xfrm>
          <a:prstGeom prst="bentConnector3">
            <a:avLst>
              <a:gd name="adj1" fmla="val 50000"/>
            </a:avLst>
          </a:prstGeom>
          <a:ln w="28575">
            <a:solidFill>
              <a:srgbClr val="AA71D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D97A1CBA-8486-49EC-864E-63CE7200BF0F}"/>
              </a:ext>
            </a:extLst>
          </p:cNvPr>
          <p:cNvCxnSpPr>
            <a:cxnSpLocks/>
            <a:stCxn id="115" idx="3"/>
            <a:endCxn id="73" idx="1"/>
          </p:cNvCxnSpPr>
          <p:nvPr/>
        </p:nvCxnSpPr>
        <p:spPr>
          <a:xfrm flipV="1">
            <a:off x="3381843" y="1402080"/>
            <a:ext cx="2105509" cy="1771709"/>
          </a:xfrm>
          <a:prstGeom prst="bentConnector3">
            <a:avLst>
              <a:gd name="adj1" fmla="val 55193"/>
            </a:avLst>
          </a:prstGeom>
          <a:ln w="28575">
            <a:solidFill>
              <a:srgbClr val="AA71D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1" name="Rectangle 70">
            <a:hlinkClick r:id="" action="ppaction://noaction"/>
            <a:extLst>
              <a:ext uri="{FF2B5EF4-FFF2-40B4-BE49-F238E27FC236}">
                <a16:creationId xmlns:a16="http://schemas.microsoft.com/office/drawing/2014/main" id="{B5247FCE-8F2F-46DC-9D39-6A9AB23FD51E}"/>
              </a:ext>
            </a:extLst>
          </p:cNvPr>
          <p:cNvSpPr/>
          <p:nvPr/>
        </p:nvSpPr>
        <p:spPr>
          <a:xfrm>
            <a:off x="5488542" y="685800"/>
            <a:ext cx="3566005" cy="36576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% of Hot Water Demand Covered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522647-444E-4538-A9FF-92D1B04C0F34}"/>
              </a:ext>
            </a:extLst>
          </p:cNvPr>
          <p:cNvSpPr/>
          <p:nvPr/>
        </p:nvSpPr>
        <p:spPr>
          <a:xfrm>
            <a:off x="5487352" y="1219200"/>
            <a:ext cx="3567196" cy="36576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% of Renewable Energy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BADE004-4F01-42D9-872A-6F9350CC0249}"/>
              </a:ext>
            </a:extLst>
          </p:cNvPr>
          <p:cNvSpPr/>
          <p:nvPr/>
        </p:nvSpPr>
        <p:spPr>
          <a:xfrm>
            <a:off x="5498071" y="1752600"/>
            <a:ext cx="3556476" cy="36576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 Average Daylight &amp; Compliance Factor</a:t>
            </a:r>
          </a:p>
        </p:txBody>
      </p: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FDE23530-B210-4A37-8075-89E8D0C49F36}"/>
              </a:ext>
            </a:extLst>
          </p:cNvPr>
          <p:cNvCxnSpPr>
            <a:cxnSpLocks/>
            <a:stCxn id="35" idx="3"/>
            <a:endCxn id="74" idx="1"/>
          </p:cNvCxnSpPr>
          <p:nvPr/>
        </p:nvCxnSpPr>
        <p:spPr>
          <a:xfrm flipV="1">
            <a:off x="3390592" y="1935480"/>
            <a:ext cx="2107479" cy="1607866"/>
          </a:xfrm>
          <a:prstGeom prst="bentConnector3">
            <a:avLst>
              <a:gd name="adj1" fmla="val 59432"/>
            </a:avLst>
          </a:prstGeom>
          <a:ln w="28575">
            <a:solidFill>
              <a:srgbClr val="AA71D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7" name="Rectangle 76">
            <a:hlinkClick r:id="" action="ppaction://noaction"/>
            <a:extLst>
              <a:ext uri="{FF2B5EF4-FFF2-40B4-BE49-F238E27FC236}">
                <a16:creationId xmlns:a16="http://schemas.microsoft.com/office/drawing/2014/main" id="{04992E9C-B1A0-428E-A656-A068C62F440B}"/>
              </a:ext>
            </a:extLst>
          </p:cNvPr>
          <p:cNvSpPr/>
          <p:nvPr/>
        </p:nvSpPr>
        <p:spPr>
          <a:xfrm>
            <a:off x="5498071" y="2286000"/>
            <a:ext cx="3556476" cy="36576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Design Recommendation</a:t>
            </a:r>
          </a:p>
        </p:txBody>
      </p: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4A83CFAD-71E5-43C8-BADF-6730924E421B}"/>
              </a:ext>
            </a:extLst>
          </p:cNvPr>
          <p:cNvCxnSpPr>
            <a:cxnSpLocks/>
            <a:stCxn id="37" idx="3"/>
            <a:endCxn id="85" idx="1"/>
          </p:cNvCxnSpPr>
          <p:nvPr/>
        </p:nvCxnSpPr>
        <p:spPr>
          <a:xfrm flipV="1">
            <a:off x="3381842" y="3002280"/>
            <a:ext cx="2116229" cy="1337770"/>
          </a:xfrm>
          <a:prstGeom prst="bentConnector3">
            <a:avLst>
              <a:gd name="adj1" fmla="val 67378"/>
            </a:avLst>
          </a:prstGeom>
          <a:ln w="28575">
            <a:solidFill>
              <a:srgbClr val="AA71D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78F6F686-84C1-4E8C-94DF-421303C5C463}"/>
              </a:ext>
            </a:extLst>
          </p:cNvPr>
          <p:cNvCxnSpPr>
            <a:cxnSpLocks/>
            <a:stCxn id="39" idx="3"/>
            <a:endCxn id="87" idx="1"/>
          </p:cNvCxnSpPr>
          <p:nvPr/>
        </p:nvCxnSpPr>
        <p:spPr>
          <a:xfrm flipV="1">
            <a:off x="3390592" y="4084320"/>
            <a:ext cx="2107479" cy="1044218"/>
          </a:xfrm>
          <a:prstGeom prst="bentConnector3">
            <a:avLst>
              <a:gd name="adj1" fmla="val 75939"/>
            </a:avLst>
          </a:prstGeom>
          <a:ln w="28575">
            <a:solidFill>
              <a:srgbClr val="AA71D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5" name="Rectangle 84">
            <a:hlinkClick r:id="" action="ppaction://noaction"/>
            <a:extLst>
              <a:ext uri="{FF2B5EF4-FFF2-40B4-BE49-F238E27FC236}">
                <a16:creationId xmlns:a16="http://schemas.microsoft.com/office/drawing/2014/main" id="{138123E9-2FDB-415D-98B4-3CC732BAB617}"/>
              </a:ext>
            </a:extLst>
          </p:cNvPr>
          <p:cNvSpPr/>
          <p:nvPr/>
        </p:nvSpPr>
        <p:spPr>
          <a:xfrm>
            <a:off x="5498071" y="2819400"/>
            <a:ext cx="3556476" cy="36576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Mechanical Ventilation Requirement</a:t>
            </a:r>
          </a:p>
        </p:txBody>
      </p:sp>
      <p:sp>
        <p:nvSpPr>
          <p:cNvPr id="87" name="Rectangle 86">
            <a:hlinkClick r:id="" action="ppaction://noaction"/>
            <a:extLst>
              <a:ext uri="{FF2B5EF4-FFF2-40B4-BE49-F238E27FC236}">
                <a16:creationId xmlns:a16="http://schemas.microsoft.com/office/drawing/2014/main" id="{05A98BA8-2302-4976-87FC-CA47464FB018}"/>
              </a:ext>
            </a:extLst>
          </p:cNvPr>
          <p:cNvSpPr/>
          <p:nvPr/>
        </p:nvSpPr>
        <p:spPr>
          <a:xfrm>
            <a:off x="5498071" y="3901440"/>
            <a:ext cx="3556476" cy="36576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Requirements</a:t>
            </a:r>
          </a:p>
        </p:txBody>
      </p:sp>
      <p:cxnSp>
        <p:nvCxnSpPr>
          <p:cNvPr id="70" name="Connector: Elbow 83">
            <a:extLst>
              <a:ext uri="{FF2B5EF4-FFF2-40B4-BE49-F238E27FC236}">
                <a16:creationId xmlns:a16="http://schemas.microsoft.com/office/drawing/2014/main" id="{78F6F686-84C1-4E8C-94DF-421303C5C463}"/>
              </a:ext>
            </a:extLst>
          </p:cNvPr>
          <p:cNvCxnSpPr>
            <a:cxnSpLocks/>
            <a:stCxn id="36" idx="3"/>
            <a:endCxn id="72" idx="1"/>
          </p:cNvCxnSpPr>
          <p:nvPr/>
        </p:nvCxnSpPr>
        <p:spPr>
          <a:xfrm flipV="1">
            <a:off x="3369665" y="3535680"/>
            <a:ext cx="2128407" cy="1203960"/>
          </a:xfrm>
          <a:prstGeom prst="bentConnector3">
            <a:avLst>
              <a:gd name="adj1" fmla="val 71948"/>
            </a:avLst>
          </a:prstGeom>
          <a:ln w="28575">
            <a:solidFill>
              <a:srgbClr val="AA71D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2" name="Rectangle 71">
            <a:hlinkClick r:id="" action="ppaction://noaction"/>
            <a:extLst>
              <a:ext uri="{FF2B5EF4-FFF2-40B4-BE49-F238E27FC236}">
                <a16:creationId xmlns:a16="http://schemas.microsoft.com/office/drawing/2014/main" id="{05A98BA8-2302-4976-87FC-CA47464FB018}"/>
              </a:ext>
            </a:extLst>
          </p:cNvPr>
          <p:cNvSpPr/>
          <p:nvPr/>
        </p:nvSpPr>
        <p:spPr>
          <a:xfrm>
            <a:off x="5498072" y="3352800"/>
            <a:ext cx="3556476" cy="36576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fr-FR" sz="1600" b="1" dirty="0">
                <a:latin typeface="Calibri" pitchFamily="34" charset="0"/>
                <a:cs typeface="Arial" pitchFamily="34" charset="0"/>
              </a:rPr>
              <a:t>Luminaire </a:t>
            </a:r>
            <a:r>
              <a:rPr lang="en-US" sz="1600" b="1" dirty="0">
                <a:latin typeface="Calibri" pitchFamily="34" charset="0"/>
                <a:cs typeface="Arial" pitchFamily="34" charset="0"/>
              </a:rPr>
              <a:t>Efficacy </a:t>
            </a:r>
          </a:p>
        </p:txBody>
      </p:sp>
      <p:cxnSp>
        <p:nvCxnSpPr>
          <p:cNvPr id="102" name="Connector: Elbow 77">
            <a:extLst>
              <a:ext uri="{FF2B5EF4-FFF2-40B4-BE49-F238E27FC236}">
                <a16:creationId xmlns:a16="http://schemas.microsoft.com/office/drawing/2014/main" id="{9F9C2724-7794-4B3F-92BB-AB6236409FF7}"/>
              </a:ext>
            </a:extLst>
          </p:cNvPr>
          <p:cNvCxnSpPr>
            <a:cxnSpLocks/>
            <a:stCxn id="38" idx="3"/>
            <a:endCxn id="116" idx="1"/>
          </p:cNvCxnSpPr>
          <p:nvPr/>
        </p:nvCxnSpPr>
        <p:spPr>
          <a:xfrm flipV="1">
            <a:off x="3369665" y="4602480"/>
            <a:ext cx="2128406" cy="854084"/>
          </a:xfrm>
          <a:prstGeom prst="bentConnector3">
            <a:avLst>
              <a:gd name="adj1" fmla="val 81287"/>
            </a:avLst>
          </a:prstGeom>
          <a:ln w="28575">
            <a:solidFill>
              <a:srgbClr val="AA71D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3" name="Connector: Elbow 78">
            <a:extLst>
              <a:ext uri="{FF2B5EF4-FFF2-40B4-BE49-F238E27FC236}">
                <a16:creationId xmlns:a16="http://schemas.microsoft.com/office/drawing/2014/main" id="{4A83CFAD-71E5-43C8-BADF-6730924E421B}"/>
              </a:ext>
            </a:extLst>
          </p:cNvPr>
          <p:cNvCxnSpPr>
            <a:cxnSpLocks/>
            <a:stCxn id="41" idx="3"/>
            <a:endCxn id="118" idx="1"/>
          </p:cNvCxnSpPr>
          <p:nvPr/>
        </p:nvCxnSpPr>
        <p:spPr>
          <a:xfrm flipV="1">
            <a:off x="3378414" y="5107304"/>
            <a:ext cx="2119657" cy="664225"/>
          </a:xfrm>
          <a:prstGeom prst="bentConnector3">
            <a:avLst>
              <a:gd name="adj1" fmla="val 85637"/>
            </a:avLst>
          </a:prstGeom>
          <a:ln w="28575">
            <a:solidFill>
              <a:srgbClr val="AA71D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4" name="Connector: Elbow 83">
            <a:extLst>
              <a:ext uri="{FF2B5EF4-FFF2-40B4-BE49-F238E27FC236}">
                <a16:creationId xmlns:a16="http://schemas.microsoft.com/office/drawing/2014/main" id="{78F6F686-84C1-4E8C-94DF-421303C5C463}"/>
              </a:ext>
            </a:extLst>
          </p:cNvPr>
          <p:cNvCxnSpPr>
            <a:cxnSpLocks/>
            <a:stCxn id="43" idx="3"/>
            <a:endCxn id="119" idx="1"/>
          </p:cNvCxnSpPr>
          <p:nvPr/>
        </p:nvCxnSpPr>
        <p:spPr>
          <a:xfrm flipV="1">
            <a:off x="3378414" y="5597840"/>
            <a:ext cx="2119657" cy="526200"/>
          </a:xfrm>
          <a:prstGeom prst="bentConnector3">
            <a:avLst>
              <a:gd name="adj1" fmla="val 89857"/>
            </a:avLst>
          </a:prstGeom>
          <a:ln w="28575">
            <a:solidFill>
              <a:srgbClr val="AA71D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5" name="Connector: Elbow 83">
            <a:extLst>
              <a:ext uri="{FF2B5EF4-FFF2-40B4-BE49-F238E27FC236}">
                <a16:creationId xmlns:a16="http://schemas.microsoft.com/office/drawing/2014/main" id="{78F6F686-84C1-4E8C-94DF-421303C5C463}"/>
              </a:ext>
            </a:extLst>
          </p:cNvPr>
          <p:cNvCxnSpPr>
            <a:cxnSpLocks/>
            <a:stCxn id="42" idx="3"/>
            <a:endCxn id="120" idx="1"/>
          </p:cNvCxnSpPr>
          <p:nvPr/>
        </p:nvCxnSpPr>
        <p:spPr>
          <a:xfrm flipV="1">
            <a:off x="3369665" y="6127432"/>
            <a:ext cx="2128406" cy="337717"/>
          </a:xfrm>
          <a:prstGeom prst="bentConnector3">
            <a:avLst>
              <a:gd name="adj1" fmla="val 92962"/>
            </a:avLst>
          </a:prstGeom>
          <a:ln w="28575">
            <a:solidFill>
              <a:srgbClr val="AA71D5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6" name="Rectangle 115">
            <a:hlinkClick r:id="" action="ppaction://noaction"/>
            <a:extLst>
              <a:ext uri="{FF2B5EF4-FFF2-40B4-BE49-F238E27FC236}">
                <a16:creationId xmlns:a16="http://schemas.microsoft.com/office/drawing/2014/main" id="{05A98BA8-2302-4976-87FC-CA47464FB018}"/>
              </a:ext>
            </a:extLst>
          </p:cNvPr>
          <p:cNvSpPr/>
          <p:nvPr/>
        </p:nvSpPr>
        <p:spPr>
          <a:xfrm>
            <a:off x="5498071" y="4419600"/>
            <a:ext cx="3556476" cy="36576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AFUE/ Exhaust Stack/ Innovation</a:t>
            </a:r>
          </a:p>
        </p:txBody>
      </p:sp>
      <p:sp>
        <p:nvSpPr>
          <p:cNvPr id="118" name="Rectangle 117">
            <a:hlinkClick r:id="" action="ppaction://noaction"/>
            <a:extLst>
              <a:ext uri="{FF2B5EF4-FFF2-40B4-BE49-F238E27FC236}">
                <a16:creationId xmlns:a16="http://schemas.microsoft.com/office/drawing/2014/main" id="{05A98BA8-2302-4976-87FC-CA47464FB018}"/>
              </a:ext>
            </a:extLst>
          </p:cNvPr>
          <p:cNvSpPr/>
          <p:nvPr/>
        </p:nvSpPr>
        <p:spPr>
          <a:xfrm>
            <a:off x="5498071" y="4924424"/>
            <a:ext cx="3556476" cy="36576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Increase in Efficiency Factor IEF</a:t>
            </a:r>
          </a:p>
        </p:txBody>
      </p:sp>
      <p:sp>
        <p:nvSpPr>
          <p:cNvPr id="119" name="Rectangle 118">
            <a:hlinkClick r:id="" action="ppaction://noaction"/>
            <a:extLst>
              <a:ext uri="{FF2B5EF4-FFF2-40B4-BE49-F238E27FC236}">
                <a16:creationId xmlns:a16="http://schemas.microsoft.com/office/drawing/2014/main" id="{05A98BA8-2302-4976-87FC-CA47464FB018}"/>
              </a:ext>
            </a:extLst>
          </p:cNvPr>
          <p:cNvSpPr/>
          <p:nvPr/>
        </p:nvSpPr>
        <p:spPr>
          <a:xfrm>
            <a:off x="5498071" y="5414960"/>
            <a:ext cx="3556476" cy="36576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Exhaust Stack/ Innovation</a:t>
            </a:r>
          </a:p>
        </p:txBody>
      </p:sp>
      <p:sp>
        <p:nvSpPr>
          <p:cNvPr id="120" name="Rectangle 119">
            <a:hlinkClick r:id="" action="ppaction://noaction"/>
            <a:extLst>
              <a:ext uri="{FF2B5EF4-FFF2-40B4-BE49-F238E27FC236}">
                <a16:creationId xmlns:a16="http://schemas.microsoft.com/office/drawing/2014/main" id="{05A98BA8-2302-4976-87FC-CA47464FB018}"/>
              </a:ext>
            </a:extLst>
          </p:cNvPr>
          <p:cNvSpPr/>
          <p:nvPr/>
        </p:nvSpPr>
        <p:spPr>
          <a:xfrm>
            <a:off x="5498071" y="5944552"/>
            <a:ext cx="3556477" cy="365760"/>
          </a:xfrm>
          <a:prstGeom prst="rect">
            <a:avLst/>
          </a:prstGeom>
          <a:solidFill>
            <a:srgbClr val="FFFF00"/>
          </a:solidFill>
          <a:ln w="9525" algn="ctr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ts val="500"/>
              </a:spcBef>
              <a:spcAft>
                <a:spcPts val="500"/>
              </a:spcAft>
            </a:pPr>
            <a:r>
              <a:rPr lang="en-US" sz="1600" b="1" dirty="0">
                <a:latin typeface="Calibri" pitchFamily="34" charset="0"/>
                <a:cs typeface="Arial" pitchFamily="34" charset="0"/>
              </a:rPr>
              <a:t>BMS components 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7FBF407F-58B4-43CD-DBF3-0A39A1E7ED31}"/>
              </a:ext>
            </a:extLst>
          </p:cNvPr>
          <p:cNvSpPr txBox="1">
            <a:spLocks/>
          </p:cNvSpPr>
          <p:nvPr/>
        </p:nvSpPr>
        <p:spPr>
          <a:xfrm>
            <a:off x="3538330" y="209318"/>
            <a:ext cx="492271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ENERGY DESIGN AND EQUIPMENT (EDE) - INTRODUCTION</a:t>
            </a:r>
          </a:p>
        </p:txBody>
      </p:sp>
    </p:spTree>
    <p:extLst>
      <p:ext uri="{BB962C8B-B14F-4D97-AF65-F5344CB8AC3E}">
        <p14:creationId xmlns:p14="http://schemas.microsoft.com/office/powerpoint/2010/main" val="384327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5" grpId="0" animBg="1"/>
      <p:bldP spid="12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71" grpId="0" animBg="1"/>
      <p:bldP spid="73" grpId="0" animBg="1"/>
      <p:bldP spid="74" grpId="0" animBg="1"/>
      <p:bldP spid="77" grpId="0" animBg="1"/>
      <p:bldP spid="85" grpId="0" animBg="1"/>
      <p:bldP spid="87" grpId="0" animBg="1"/>
      <p:bldP spid="72" grpId="0" animBg="1"/>
      <p:bldP spid="116" grpId="0" animBg="1"/>
      <p:bldP spid="118" grpId="0" animBg="1"/>
      <p:bldP spid="119" grpId="0" animBg="1"/>
      <p:bldP spid="120" grpId="0" animBg="1"/>
    </p:bldLst>
  </p:timing>
</p:sld>
</file>

<file path=ppt/theme/theme1.xml><?xml version="1.0" encoding="utf-8"?>
<a:theme xmlns:a="http://schemas.openxmlformats.org/drawingml/2006/main" name="meetMED_Theme_2">
  <a:themeElements>
    <a:clrScheme name="meetMED color theme">
      <a:dk1>
        <a:sysClr val="windowText" lastClr="000000"/>
      </a:dk1>
      <a:lt1>
        <a:sysClr val="window" lastClr="FFFFFF"/>
      </a:lt1>
      <a:dk2>
        <a:srgbClr val="08224F"/>
      </a:dk2>
      <a:lt2>
        <a:srgbClr val="E0E0E0"/>
      </a:lt2>
      <a:accent1>
        <a:srgbClr val="189A3A"/>
      </a:accent1>
      <a:accent2>
        <a:srgbClr val="08224F"/>
      </a:accent2>
      <a:accent3>
        <a:srgbClr val="FECD09"/>
      </a:accent3>
      <a:accent4>
        <a:srgbClr val="0C6374"/>
      </a:accent4>
      <a:accent5>
        <a:srgbClr val="F06E2E"/>
      </a:accent5>
      <a:accent6>
        <a:srgbClr val="8DCB8C"/>
      </a:accent6>
      <a:hlink>
        <a:srgbClr val="0C6374"/>
      </a:hlink>
      <a:folHlink>
        <a:srgbClr val="F06E2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meetMED color theme">
      <a:dk1>
        <a:sysClr val="windowText" lastClr="000000"/>
      </a:dk1>
      <a:lt1>
        <a:sysClr val="window" lastClr="FFFFFF"/>
      </a:lt1>
      <a:dk2>
        <a:srgbClr val="08224F"/>
      </a:dk2>
      <a:lt2>
        <a:srgbClr val="E0E0E0"/>
      </a:lt2>
      <a:accent1>
        <a:srgbClr val="189A3A"/>
      </a:accent1>
      <a:accent2>
        <a:srgbClr val="08224F"/>
      </a:accent2>
      <a:accent3>
        <a:srgbClr val="FECD09"/>
      </a:accent3>
      <a:accent4>
        <a:srgbClr val="0C6374"/>
      </a:accent4>
      <a:accent5>
        <a:srgbClr val="F06E2E"/>
      </a:accent5>
      <a:accent6>
        <a:srgbClr val="8DCB8C"/>
      </a:accent6>
      <a:hlink>
        <a:srgbClr val="0C6374"/>
      </a:hlink>
      <a:folHlink>
        <a:srgbClr val="F06E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meetMED_Theme_2.thmx</Template>
  <TotalTime>3315</TotalTime>
  <Words>2072</Words>
  <Application>Microsoft Office PowerPoint</Application>
  <PresentationFormat>On-screen Show (4:3)</PresentationFormat>
  <Paragraphs>506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Cambria Math</vt:lpstr>
      <vt:lpstr>Corbel</vt:lpstr>
      <vt:lpstr>Proxima Nova Extra Bold</vt:lpstr>
      <vt:lpstr>ProximaNova-Extrabld</vt:lpstr>
      <vt:lpstr>ProximaNova-Regular</vt:lpstr>
      <vt:lpstr>ProximaNova-Semibold</vt:lpstr>
      <vt:lpstr>Tahoma</vt:lpstr>
      <vt:lpstr>Wingdings</vt:lpstr>
      <vt:lpstr>meetMED_Theme_2</vt:lpstr>
      <vt:lpstr>Custom Design</vt:lpstr>
      <vt:lpstr>ÉQUIPEMENTS ET SYSTEMES ÉNERGÉTIQUES - INTRODUCTION</vt:lpstr>
      <vt:lpstr> Grandes Lignes </vt:lpstr>
      <vt:lpstr>Conception et équipements des système énergétiques des bâtiments verts ?</vt:lpstr>
      <vt:lpstr>Quels sont les principaux objectifs d’une « conception d’un équipement énergétique » appropriés ?</vt:lpstr>
      <vt:lpstr> Quels sont les facteurs en jeu ?</vt:lpstr>
      <vt:lpstr> Quels sont les différents systèmes à évaluer ?</vt:lpstr>
      <vt:lpstr>Principes directeurs</vt:lpstr>
      <vt:lpstr>Principes directeurs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Nous contacter!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Filipa</dc:creator>
  <cp:lastModifiedBy>adnan</cp:lastModifiedBy>
  <cp:revision>134</cp:revision>
  <dcterms:created xsi:type="dcterms:W3CDTF">2018-09-19T13:21:33Z</dcterms:created>
  <dcterms:modified xsi:type="dcterms:W3CDTF">2024-02-06T16:33:36Z</dcterms:modified>
</cp:coreProperties>
</file>