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3"/>
  </p:notesMasterIdLst>
  <p:handoutMasterIdLst>
    <p:handoutMasterId r:id="rId14"/>
  </p:handoutMasterIdLst>
  <p:sldIdLst>
    <p:sldId id="260" r:id="rId3"/>
    <p:sldId id="266" r:id="rId4"/>
    <p:sldId id="261" r:id="rId5"/>
    <p:sldId id="265" r:id="rId6"/>
    <p:sldId id="272" r:id="rId7"/>
    <p:sldId id="273" r:id="rId8"/>
    <p:sldId id="282" r:id="rId9"/>
    <p:sldId id="277" r:id="rId10"/>
    <p:sldId id="280"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extLst>
      <p:ext uri="{19B8F6BF-5375-455C-9EA6-DF929625EA0E}">
        <p15:presenceInfo xmlns:p15="http://schemas.microsoft.com/office/powerpoint/2012/main" userId="8eaf304e2ee27c72" providerId="Windows Live"/>
      </p:ext>
    </p:extLst>
  </p:cmAuthor>
  <p:cmAuthor id="2" name="yasmeen.oraby@rcreee.org" initials="y" lastIdx="1" clrIdx="1">
    <p:extLst>
      <p:ext uri="{19B8F6BF-5375-455C-9EA6-DF929625EA0E}">
        <p15:presenceInfo xmlns:p15="http://schemas.microsoft.com/office/powerpoint/2012/main" userId="yasmeen.oraby@rcreee.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3161" autoAdjust="0"/>
  </p:normalViewPr>
  <p:slideViewPr>
    <p:cSldViewPr snapToGrid="0" snapToObjects="1">
      <p:cViewPr varScale="1">
        <p:scale>
          <a:sx n="185" d="100"/>
          <a:sy n="185" d="100"/>
        </p:scale>
        <p:origin x="2549" y="14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75A83-B0A0-F941-9E84-37C674E8AF5E}" type="datetimeFigureOut">
              <a:rPr lang="en-US" smtClean="0"/>
              <a:t>06-Feb-24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C75D0-4E5A-B147-9DD3-9A65C28A77A4}" type="slidenum">
              <a:rPr lang="en-US" smtClean="0"/>
              <a:t>‹#›</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1F39B-BE8A-F84A-9EC6-B803D69CDF81}" type="datetimeFigureOut">
              <a:rPr lang="en-US" smtClean="0"/>
              <a:t>06-Feb-24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E55C-1D1D-4F47-9F17-CF18EB29C25F}" type="slidenum">
              <a:rPr lang="en-US" smtClean="0"/>
              <a:t>‹#›</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E55C-1D1D-4F47-9F17-CF18EB29C25F}" type="slidenum">
              <a:rPr lang="en-US" smtClean="0"/>
              <a:t>1</a:t>
            </a:fld>
            <a:endParaRPr lang="en-US"/>
          </a:p>
        </p:txBody>
      </p:sp>
    </p:spTree>
    <p:extLst>
      <p:ext uri="{BB962C8B-B14F-4D97-AF65-F5344CB8AC3E}">
        <p14:creationId xmlns:p14="http://schemas.microsoft.com/office/powerpoint/2010/main" val="4263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8</a:t>
            </a:fld>
            <a:endParaRPr lang="en-US"/>
          </a:p>
        </p:txBody>
      </p:sp>
    </p:spTree>
    <p:extLst>
      <p:ext uri="{BB962C8B-B14F-4D97-AF65-F5344CB8AC3E}">
        <p14:creationId xmlns:p14="http://schemas.microsoft.com/office/powerpoint/2010/main" val="17970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9</a:t>
            </a:fld>
            <a:endParaRPr lang="en-US"/>
          </a:p>
        </p:txBody>
      </p:sp>
    </p:spTree>
    <p:extLst>
      <p:ext uri="{BB962C8B-B14F-4D97-AF65-F5344CB8AC3E}">
        <p14:creationId xmlns:p14="http://schemas.microsoft.com/office/powerpoint/2010/main" val="914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322" y="1013141"/>
            <a:ext cx="5863464" cy="2290108"/>
          </a:xfrm>
          <a:prstGeom prst="rect">
            <a:avLst/>
          </a:prstGeom>
        </p:spPr>
      </p:pic>
      <p:sp>
        <p:nvSpPr>
          <p:cNvPr id="8" name="TextBox 7"/>
          <p:cNvSpPr txBox="1"/>
          <p:nvPr userDrawn="1"/>
        </p:nvSpPr>
        <p:spPr>
          <a:xfrm>
            <a:off x="1942214" y="2603435"/>
            <a:ext cx="5830186"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a:t>
            </a:r>
            <a:endParaRPr lang="en-US" sz="1400" b="1" dirty="0">
              <a:solidFill>
                <a:srgbClr val="189A3A"/>
              </a:solidFill>
              <a:effectLst/>
              <a:latin typeface="Arial"/>
              <a:cs typeface="Arial"/>
            </a:endParaRPr>
          </a:p>
        </p:txBody>
      </p:sp>
      <p:pic>
        <p:nvPicPr>
          <p:cNvPr id="6" name="Picture 5" descr="meetMED_EU_fund_150dpi_3.png">
            <a:extLst>
              <a:ext uri="{FF2B5EF4-FFF2-40B4-BE49-F238E27FC236}">
                <a16:creationId xmlns:a16="http://schemas.microsoft.com/office/drawing/2014/main" id="{07DBBFB2-BF99-4E46-8DB4-5B2E8E5E4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77" y="92645"/>
            <a:ext cx="877824" cy="920496"/>
          </a:xfrm>
          <a:prstGeom prst="rect">
            <a:avLst/>
          </a:prstGeom>
        </p:spPr>
      </p:pic>
    </p:spTree>
    <p:extLst>
      <p:ext uri="{BB962C8B-B14F-4D97-AF65-F5344CB8AC3E}">
        <p14:creationId xmlns:p14="http://schemas.microsoft.com/office/powerpoint/2010/main" val="791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3"/>
          <a:srcRect/>
          <a:stretch/>
        </p:blipFill>
        <p:spPr>
          <a:xfrm>
            <a:off x="229611" y="-65513"/>
            <a:ext cx="1816728"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
        <p:nvSpPr>
          <p:cNvPr id="4" name="TextBox 3">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6761" y="6118656"/>
            <a:ext cx="1816729" cy="709564"/>
          </a:xfrm>
          <a:prstGeom prst="rect">
            <a:avLst/>
          </a:prstGeom>
        </p:spPr>
      </p:pic>
      <p:sp>
        <p:nvSpPr>
          <p:cNvPr id="17" name="TextBox 16"/>
          <p:cNvSpPr txBox="1"/>
          <p:nvPr userDrawn="1"/>
        </p:nvSpPr>
        <p:spPr>
          <a:xfrm>
            <a:off x="245876" y="6388418"/>
            <a:ext cx="1671363" cy="307777"/>
          </a:xfrm>
          <a:prstGeom prst="rect">
            <a:avLst/>
          </a:prstGeom>
          <a:noFill/>
        </p:spPr>
        <p:txBody>
          <a:bodyPr wrap="none" rtlCol="0">
            <a:spAutoFit/>
          </a:bodyPr>
          <a:lstStyle/>
          <a:p>
            <a:r>
              <a:rPr lang="en-US" sz="1400" dirty="0" err="1">
                <a:solidFill>
                  <a:schemeClr val="bg1"/>
                </a:solidFill>
                <a:latin typeface="Arial"/>
                <a:cs typeface="Arial"/>
              </a:rPr>
              <a:t>www.meetmed.org</a:t>
            </a:r>
            <a:endParaRPr lang="en-US" sz="1400" dirty="0">
              <a:solidFill>
                <a:schemeClr val="bg1"/>
              </a:solidFill>
              <a:latin typeface="Arial"/>
              <a:cs typeface="Arial"/>
            </a:endParaRP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716580" y="6603630"/>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hyperlink" Target="http://www.meetmed.org/" TargetMode="Externa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jp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4607"/>
            <a:ext cx="7772400" cy="1470025"/>
          </a:xfrm>
        </p:spPr>
        <p:txBody>
          <a:bodyPr>
            <a:normAutofit/>
          </a:bodyPr>
          <a:lstStyle/>
          <a:p>
            <a:r>
              <a:rPr lang="en-US" sz="3600" dirty="0" smtClean="0">
                <a:solidFill>
                  <a:srgbClr val="053063"/>
                </a:solidFill>
                <a:latin typeface="ProximaNova-Extrabld"/>
                <a:ea typeface="+mn-ea"/>
              </a:rPr>
              <a:t>ENERGIE RENOUVELABLE– </a:t>
            </a:r>
            <a:r>
              <a:rPr lang="en-US" sz="3600" dirty="0">
                <a:solidFill>
                  <a:srgbClr val="053063"/>
                </a:solidFill>
                <a:latin typeface="ProximaNova-Extrabld"/>
                <a:ea typeface="+mn-ea"/>
              </a:rPr>
              <a:t>EDE2 </a:t>
            </a:r>
          </a:p>
        </p:txBody>
      </p:sp>
      <p:pic>
        <p:nvPicPr>
          <p:cNvPr id="9" name="Picture 8">
            <a:extLst>
              <a:ext uri="{FF2B5EF4-FFF2-40B4-BE49-F238E27FC236}">
                <a16:creationId xmlns:a16="http://schemas.microsoft.com/office/drawing/2014/main" id="{0D27A6D3-BE3C-120D-DE7B-37D2441C4984}"/>
              </a:ext>
            </a:extLst>
          </p:cNvPr>
          <p:cNvPicPr>
            <a:picLocks noChangeAspect="1"/>
          </p:cNvPicPr>
          <p:nvPr/>
        </p:nvPicPr>
        <p:blipFill rotWithShape="1">
          <a:blip r:embed="rId3"/>
          <a:srcRect l="9364" t="25600" r="10100" b="33196"/>
          <a:stretch/>
        </p:blipFill>
        <p:spPr>
          <a:xfrm>
            <a:off x="6398836" y="215725"/>
            <a:ext cx="960241" cy="491286"/>
          </a:xfrm>
          <a:prstGeom prst="rect">
            <a:avLst/>
          </a:prstGeom>
        </p:spPr>
      </p:pic>
      <p:pic>
        <p:nvPicPr>
          <p:cNvPr id="11" name="Picture 10">
            <a:extLst>
              <a:ext uri="{FF2B5EF4-FFF2-40B4-BE49-F238E27FC236}">
                <a16:creationId xmlns:a16="http://schemas.microsoft.com/office/drawing/2014/main" id="{67A5110C-28DC-E4A8-D47A-E1274A43A4DE}"/>
              </a:ext>
            </a:extLst>
          </p:cNvPr>
          <p:cNvPicPr>
            <a:picLocks noChangeAspect="1"/>
          </p:cNvPicPr>
          <p:nvPr/>
        </p:nvPicPr>
        <p:blipFill>
          <a:blip r:embed="rId4"/>
          <a:stretch>
            <a:fillRect/>
          </a:stretch>
        </p:blipFill>
        <p:spPr>
          <a:xfrm>
            <a:off x="7455675" y="149737"/>
            <a:ext cx="545421" cy="642116"/>
          </a:xfrm>
          <a:prstGeom prst="rect">
            <a:avLst/>
          </a:prstGeom>
        </p:spPr>
      </p:pic>
      <p:pic>
        <p:nvPicPr>
          <p:cNvPr id="13" name="Picture 12">
            <a:extLst>
              <a:ext uri="{FF2B5EF4-FFF2-40B4-BE49-F238E27FC236}">
                <a16:creationId xmlns:a16="http://schemas.microsoft.com/office/drawing/2014/main" id="{620A085C-AED8-3351-7C04-AC1F44F8CB52}"/>
              </a:ext>
            </a:extLst>
          </p:cNvPr>
          <p:cNvPicPr>
            <a:picLocks noChangeAspect="1"/>
          </p:cNvPicPr>
          <p:nvPr/>
        </p:nvPicPr>
        <p:blipFill>
          <a:blip r:embed="rId5"/>
          <a:stretch>
            <a:fillRect/>
          </a:stretch>
        </p:blipFill>
        <p:spPr>
          <a:xfrm>
            <a:off x="8135788" y="149737"/>
            <a:ext cx="817614" cy="642116"/>
          </a:xfrm>
          <a:prstGeom prst="rect">
            <a:avLst/>
          </a:prstGeom>
        </p:spPr>
      </p:pic>
      <p:sp>
        <p:nvSpPr>
          <p:cNvPr id="8" name="Title 1">
            <a:extLst>
              <a:ext uri="{FF2B5EF4-FFF2-40B4-BE49-F238E27FC236}">
                <a16:creationId xmlns:a16="http://schemas.microsoft.com/office/drawing/2014/main" id="{A9AF8292-9B2C-4C91-AFF2-354A0B2D51C4}"/>
              </a:ext>
            </a:extLst>
          </p:cNvPr>
          <p:cNvSpPr txBox="1">
            <a:spLocks/>
          </p:cNvSpPr>
          <p:nvPr/>
        </p:nvSpPr>
        <p:spPr>
          <a:xfrm>
            <a:off x="1185856" y="4755371"/>
            <a:ext cx="6815240" cy="1057572"/>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r>
              <a:rPr lang="en-GB" sz="6000" dirty="0" smtClean="0">
                <a:solidFill>
                  <a:srgbClr val="053063"/>
                </a:solidFill>
                <a:latin typeface="ProximaNova-Extrabld"/>
                <a:ea typeface="+mn-ea"/>
              </a:rPr>
              <a:t>Formation sur GRASSMED </a:t>
            </a:r>
            <a:r>
              <a:rPr lang="en-GB" sz="6000" dirty="0">
                <a:solidFill>
                  <a:srgbClr val="053063"/>
                </a:solidFill>
                <a:latin typeface="ProximaNova-Extrabld"/>
                <a:ea typeface="+mn-ea"/>
              </a:rPr>
              <a:t>– </a:t>
            </a:r>
            <a:r>
              <a:rPr lang="en-GB" sz="6000" dirty="0" smtClean="0">
                <a:solidFill>
                  <a:srgbClr val="053063"/>
                </a:solidFill>
                <a:latin typeface="ProximaNova-Extrabld"/>
                <a:ea typeface="+mn-ea"/>
              </a:rPr>
              <a:t>MEETMED </a:t>
            </a:r>
            <a:r>
              <a:rPr lang="en-GB" sz="6000" dirty="0">
                <a:solidFill>
                  <a:srgbClr val="053063"/>
                </a:solidFill>
                <a:latin typeface="ProximaNova-Extrabld"/>
                <a:ea typeface="+mn-ea"/>
              </a:rPr>
              <a:t>II </a:t>
            </a:r>
          </a:p>
          <a:p>
            <a:r>
              <a:rPr lang="en-GB" sz="4200" dirty="0">
                <a:solidFill>
                  <a:srgbClr val="053063"/>
                </a:solidFill>
                <a:latin typeface="ProximaNova-Regular"/>
                <a:ea typeface="+mn-ea"/>
              </a:rPr>
              <a:t>WP3_A3.1.6</a:t>
            </a:r>
          </a:p>
          <a:p>
            <a:r>
              <a:rPr lang="en-GB" sz="4200" dirty="0" smtClean="0">
                <a:solidFill>
                  <a:srgbClr val="053063"/>
                </a:solidFill>
                <a:latin typeface="ProximaNova-Regular"/>
                <a:ea typeface="+mn-ea"/>
              </a:rPr>
              <a:t>Marrakech 6 </a:t>
            </a:r>
            <a:r>
              <a:rPr lang="fr-FR" sz="4200" dirty="0" smtClean="0">
                <a:solidFill>
                  <a:srgbClr val="053063"/>
                </a:solidFill>
                <a:latin typeface="ProximaNova-Regular"/>
                <a:ea typeface="+mn-ea"/>
              </a:rPr>
              <a:t>février</a:t>
            </a:r>
            <a:r>
              <a:rPr lang="en-GB" sz="4200" dirty="0" smtClean="0">
                <a:solidFill>
                  <a:srgbClr val="053063"/>
                </a:solidFill>
                <a:latin typeface="ProximaNova-Regular"/>
                <a:ea typeface="+mn-ea"/>
              </a:rPr>
              <a:t> 2024</a:t>
            </a:r>
            <a:endParaRPr lang="en-GB" sz="4200" dirty="0">
              <a:solidFill>
                <a:srgbClr val="053063"/>
              </a:solidFill>
              <a:latin typeface="ProximaNova-Regular"/>
              <a:ea typeface="+mn-ea"/>
            </a:endParaRPr>
          </a:p>
          <a:p>
            <a:endParaRPr lang="en-US" sz="4300" dirty="0">
              <a:solidFill>
                <a:srgbClr val="053063"/>
              </a:solidFill>
              <a:latin typeface="ProximaNova-Regular"/>
              <a:ea typeface="+mn-ea"/>
            </a:endParaRPr>
          </a:p>
        </p:txBody>
      </p:sp>
      <p:pic>
        <p:nvPicPr>
          <p:cNvPr id="4" name="Picture 3"/>
          <p:cNvPicPr>
            <a:picLocks noChangeAspect="1"/>
          </p:cNvPicPr>
          <p:nvPr/>
        </p:nvPicPr>
        <p:blipFill>
          <a:blip r:embed="rId6"/>
          <a:stretch>
            <a:fillRect/>
          </a:stretch>
        </p:blipFill>
        <p:spPr>
          <a:xfrm>
            <a:off x="749476" y="4011595"/>
            <a:ext cx="7645047" cy="743776"/>
          </a:xfrm>
          <a:prstGeom prst="rect">
            <a:avLst/>
          </a:prstGeom>
        </p:spPr>
      </p:pic>
    </p:spTree>
    <p:extLst>
      <p:ext uri="{BB962C8B-B14F-4D97-AF65-F5344CB8AC3E}">
        <p14:creationId xmlns:p14="http://schemas.microsoft.com/office/powerpoint/2010/main" val="3537039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B9C4D1A5-2DF9-B6F6-30B3-072693C0552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
        <p:nvSpPr>
          <p:cNvPr id="14" name="Title 1">
            <a:extLst>
              <a:ext uri="{FF2B5EF4-FFF2-40B4-BE49-F238E27FC236}">
                <a16:creationId xmlns:a16="http://schemas.microsoft.com/office/drawing/2014/main" id="{29CC2F6A-C75C-3102-8E1F-30AA4C079959}"/>
              </a:ext>
            </a:extLst>
          </p:cNvPr>
          <p:cNvSpPr>
            <a:spLocks noGrp="1"/>
          </p:cNvSpPr>
          <p:nvPr>
            <p:ph type="title"/>
          </p:nvPr>
        </p:nvSpPr>
        <p:spPr>
          <a:xfrm>
            <a:off x="231440" y="920357"/>
            <a:ext cx="8229600" cy="934599"/>
          </a:xfrm>
        </p:spPr>
        <p:txBody>
          <a:bodyPr>
            <a:normAutofit/>
          </a:bodyPr>
          <a:lstStyle/>
          <a:p>
            <a:r>
              <a:rPr lang="fr-FR" sz="4800" dirty="0">
                <a:solidFill>
                  <a:srgbClr val="053063"/>
                </a:solidFill>
                <a:latin typeface="ProximaNova-Regular"/>
              </a:rPr>
              <a:t>nous </a:t>
            </a:r>
            <a:r>
              <a:rPr lang="fr-FR" sz="4800" dirty="0" smtClean="0">
                <a:solidFill>
                  <a:srgbClr val="053063"/>
                </a:solidFill>
                <a:latin typeface="ProximaNova-Regular"/>
              </a:rPr>
              <a:t>contacter</a:t>
            </a:r>
            <a:r>
              <a:rPr lang="en-GB" sz="4800" spc="300" dirty="0" smtClean="0">
                <a:solidFill>
                  <a:srgbClr val="053062"/>
                </a:solidFill>
                <a:latin typeface="ProximaNova-Extrabld"/>
              </a:rPr>
              <a:t>!</a:t>
            </a:r>
            <a:endParaRPr lang="en-GB" sz="4800" spc="300" dirty="0">
              <a:solidFill>
                <a:srgbClr val="053062"/>
              </a:solidFill>
              <a:latin typeface="ProximaNova-Extrabld"/>
            </a:endParaRPr>
          </a:p>
        </p:txBody>
      </p:sp>
      <p:sp>
        <p:nvSpPr>
          <p:cNvPr id="2" name="Slide Number Placeholder 2">
            <a:extLst>
              <a:ext uri="{FF2B5EF4-FFF2-40B4-BE49-F238E27FC236}">
                <a16:creationId xmlns:a16="http://schemas.microsoft.com/office/drawing/2014/main" id="{04880F30-442B-B8E2-BB49-74C19D65B3FC}"/>
              </a:ext>
            </a:extLst>
          </p:cNvPr>
          <p:cNvSpPr>
            <a:spLocks noGrp="1"/>
          </p:cNvSpPr>
          <p:nvPr>
            <p:ph type="sldNum" sz="quarter" idx="4"/>
          </p:nvPr>
        </p:nvSpPr>
        <p:spPr>
          <a:xfrm>
            <a:off x="1854215" y="5486267"/>
            <a:ext cx="2133600" cy="365125"/>
          </a:xfrm>
        </p:spPr>
        <p:txBody>
          <a:bodyPr/>
          <a:lstStyle/>
          <a:p>
            <a:fld id="{4E6B386F-75EA-2347-AA44-8123F513AD26}" type="slidenum">
              <a:rPr lang="en-US" smtClean="0"/>
              <a:pPr/>
              <a:t>10</a:t>
            </a:fld>
            <a:endParaRPr lang="en-US" dirty="0"/>
          </a:p>
        </p:txBody>
      </p:sp>
      <p:sp>
        <p:nvSpPr>
          <p:cNvPr id="3" name="TextBox 2">
            <a:extLst>
              <a:ext uri="{FF2B5EF4-FFF2-40B4-BE49-F238E27FC236}">
                <a16:creationId xmlns:a16="http://schemas.microsoft.com/office/drawing/2014/main" id="{5ADF279A-70CA-8FB7-F246-603164A2FA89}"/>
              </a:ext>
            </a:extLst>
          </p:cNvPr>
          <p:cNvSpPr txBox="1"/>
          <p:nvPr/>
        </p:nvSpPr>
        <p:spPr>
          <a:xfrm>
            <a:off x="2171437" y="4426401"/>
            <a:ext cx="2471841" cy="1295868"/>
          </a:xfrm>
          <a:prstGeom prst="rect">
            <a:avLst/>
          </a:prstGeom>
          <a:noFill/>
        </p:spPr>
        <p:txBody>
          <a:bodyPr wrap="square" rtlCol="0">
            <a:spAutoFit/>
          </a:bodyPr>
          <a:lstStyle/>
          <a:p>
            <a:r>
              <a:rPr lang="fr-BE" dirty="0">
                <a:solidFill>
                  <a:srgbClr val="053062"/>
                </a:solidFill>
                <a:latin typeface="ProximaNova-Regular"/>
                <a:hlinkClick r:id="rId2">
                  <a:extLst>
                    <a:ext uri="{A12FA001-AC4F-418D-AE19-62706E023703}">
                      <ahyp:hlinkClr xmlns:ahyp="http://schemas.microsoft.com/office/drawing/2018/hyperlinkcolor" xmlns="" val="tx"/>
                    </a:ext>
                  </a:extLst>
                </a:hlinkClick>
              </a:rPr>
              <a:t>www.meetmed.org</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meetMED</a:t>
            </a:r>
            <a:r>
              <a:rPr lang="fr-BE" dirty="0">
                <a:solidFill>
                  <a:srgbClr val="053062"/>
                </a:solidFill>
                <a:latin typeface="ProximaNova-Regular"/>
              </a:rPr>
              <a:t> Project</a:t>
            </a:r>
          </a:p>
          <a:p>
            <a:pPr>
              <a:lnSpc>
                <a:spcPct val="150000"/>
              </a:lnSpc>
            </a:pPr>
            <a:r>
              <a:rPr lang="fr-BE" dirty="0">
                <a:solidFill>
                  <a:srgbClr val="053062"/>
                </a:solidFill>
              </a:rPr>
              <a:t>@meetmed1</a:t>
            </a:r>
          </a:p>
        </p:txBody>
      </p:sp>
      <p:pic>
        <p:nvPicPr>
          <p:cNvPr id="5" name="Picture 2" descr="Risultati immagini per twitter icon">
            <a:extLst>
              <a:ext uri="{FF2B5EF4-FFF2-40B4-BE49-F238E27FC236}">
                <a16:creationId xmlns:a16="http://schemas.microsoft.com/office/drawing/2014/main" id="{A2C60928-96FE-9E23-B24D-9EC72D4732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9480" y="5454599"/>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1">
            <a:extLst>
              <a:ext uri="{FF2B5EF4-FFF2-40B4-BE49-F238E27FC236}">
                <a16:creationId xmlns:a16="http://schemas.microsoft.com/office/drawing/2014/main" id="{8CB56B9C-443F-12BC-E168-28E4E928D2AB}"/>
              </a:ext>
            </a:extLst>
          </p:cNvPr>
          <p:cNvPicPr/>
          <p:nvPr/>
        </p:nvPicPr>
        <p:blipFill>
          <a:blip r:embed="rId4">
            <a:extLst>
              <a:ext uri="{28A0092B-C50C-407E-A947-70E740481C1C}">
                <a14:useLocalDpi xmlns:a14="http://schemas.microsoft.com/office/drawing/2010/main"/>
              </a:ext>
            </a:extLst>
          </a:blip>
          <a:stretch>
            <a:fillRect/>
          </a:stretch>
        </p:blipFill>
        <p:spPr bwMode="auto">
          <a:xfrm>
            <a:off x="1949480" y="5020240"/>
            <a:ext cx="221957" cy="231224"/>
          </a:xfrm>
          <a:prstGeom prst="rect">
            <a:avLst/>
          </a:prstGeom>
          <a:solidFill>
            <a:srgbClr val="FFFFFF"/>
          </a:solidFill>
          <a:ln w="9525">
            <a:noFill/>
            <a:miter lim="800000"/>
            <a:headEnd/>
            <a:tailEnd/>
          </a:ln>
        </p:spPr>
      </p:pic>
      <p:pic>
        <p:nvPicPr>
          <p:cNvPr id="7" name="Picture 6">
            <a:extLst>
              <a:ext uri="{FF2B5EF4-FFF2-40B4-BE49-F238E27FC236}">
                <a16:creationId xmlns:a16="http://schemas.microsoft.com/office/drawing/2014/main" id="{DB43588E-2894-38D9-7AFA-FCD7654CA9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1888563" y="4494713"/>
            <a:ext cx="332603" cy="322392"/>
          </a:xfrm>
          <a:prstGeom prst="rect">
            <a:avLst/>
          </a:prstGeom>
        </p:spPr>
      </p:pic>
      <p:sp>
        <p:nvSpPr>
          <p:cNvPr id="8" name="TextBox 7">
            <a:extLst>
              <a:ext uri="{FF2B5EF4-FFF2-40B4-BE49-F238E27FC236}">
                <a16:creationId xmlns:a16="http://schemas.microsoft.com/office/drawing/2014/main" id="{62D18BD5-E700-B4C0-561B-BDFE5A541A2A}"/>
              </a:ext>
            </a:extLst>
          </p:cNvPr>
          <p:cNvSpPr txBox="1"/>
          <p:nvPr/>
        </p:nvSpPr>
        <p:spPr>
          <a:xfrm>
            <a:off x="2327336" y="3266184"/>
            <a:ext cx="4631884" cy="1246495"/>
          </a:xfrm>
          <a:prstGeom prst="rect">
            <a:avLst/>
          </a:prstGeom>
          <a:noFill/>
        </p:spPr>
        <p:txBody>
          <a:bodyPr wrap="square" rtlCol="0">
            <a:spAutoFit/>
          </a:bodyPr>
          <a:lstStyle/>
          <a:p>
            <a:pPr algn="ctr"/>
            <a:r>
              <a:rPr lang="fr-FR" sz="2500" dirty="0">
                <a:solidFill>
                  <a:srgbClr val="053063"/>
                </a:solidFill>
                <a:latin typeface="ProximaNova-Regular"/>
                <a:cs typeface="Arial"/>
              </a:rPr>
              <a:t>Pour toute demande ou commentaire, n'hésitez pas à nous contacter</a:t>
            </a:r>
            <a:endParaRPr lang="en-US" sz="2500" dirty="0">
              <a:solidFill>
                <a:srgbClr val="053063"/>
              </a:solidFill>
              <a:latin typeface="ProximaNova-Regular"/>
              <a:cs typeface="Arial"/>
            </a:endParaRPr>
          </a:p>
        </p:txBody>
      </p:sp>
      <p:pic>
        <p:nvPicPr>
          <p:cNvPr id="9" name="Picture 8">
            <a:extLst>
              <a:ext uri="{FF2B5EF4-FFF2-40B4-BE49-F238E27FC236}">
                <a16:creationId xmlns:a16="http://schemas.microsoft.com/office/drawing/2014/main" id="{D98E20D8-6F45-BF4B-E9B7-8A3861DD9F14}"/>
              </a:ext>
            </a:extLst>
          </p:cNvPr>
          <p:cNvPicPr>
            <a:picLocks noChangeAspect="1"/>
          </p:cNvPicPr>
          <p:nvPr/>
        </p:nvPicPr>
        <p:blipFill>
          <a:blip r:embed="rId7"/>
          <a:stretch>
            <a:fillRect/>
          </a:stretch>
        </p:blipFill>
        <p:spPr>
          <a:xfrm>
            <a:off x="585931" y="5687250"/>
            <a:ext cx="3409016" cy="800239"/>
          </a:xfrm>
          <a:prstGeom prst="rect">
            <a:avLst/>
          </a:prstGeom>
        </p:spPr>
      </p:pic>
      <p:pic>
        <p:nvPicPr>
          <p:cNvPr id="10" name="Picture 9">
            <a:extLst>
              <a:ext uri="{FF2B5EF4-FFF2-40B4-BE49-F238E27FC236}">
                <a16:creationId xmlns:a16="http://schemas.microsoft.com/office/drawing/2014/main" id="{5E47FF9D-8874-B8B0-A05C-45736B8DCF25}"/>
              </a:ext>
            </a:extLst>
          </p:cNvPr>
          <p:cNvPicPr>
            <a:picLocks noChangeAspect="1"/>
          </p:cNvPicPr>
          <p:nvPr/>
        </p:nvPicPr>
        <p:blipFill>
          <a:blip r:embed="rId8"/>
          <a:stretch>
            <a:fillRect/>
          </a:stretch>
        </p:blipFill>
        <p:spPr>
          <a:xfrm>
            <a:off x="2455384" y="1953102"/>
            <a:ext cx="4631884" cy="1099979"/>
          </a:xfrm>
          <a:prstGeom prst="rect">
            <a:avLst/>
          </a:prstGeom>
        </p:spPr>
      </p:pic>
      <p:sp>
        <p:nvSpPr>
          <p:cNvPr id="11" name="TextBox 10">
            <a:extLst>
              <a:ext uri="{FF2B5EF4-FFF2-40B4-BE49-F238E27FC236}">
                <a16:creationId xmlns:a16="http://schemas.microsoft.com/office/drawing/2014/main" id="{2F840A91-EF2A-C489-6F08-7BF9A351552F}"/>
              </a:ext>
            </a:extLst>
          </p:cNvPr>
          <p:cNvSpPr txBox="1"/>
          <p:nvPr/>
        </p:nvSpPr>
        <p:spPr>
          <a:xfrm>
            <a:off x="5263231" y="4494713"/>
            <a:ext cx="2879283" cy="2126864"/>
          </a:xfrm>
          <a:prstGeom prst="rect">
            <a:avLst/>
          </a:prstGeom>
          <a:noFill/>
        </p:spPr>
        <p:txBody>
          <a:bodyPr wrap="square" rtlCol="0">
            <a:spAutoFit/>
          </a:bodyPr>
          <a:lstStyle/>
          <a:p>
            <a:r>
              <a:rPr lang="fr-BE" u="sng" dirty="0" err="1">
                <a:solidFill>
                  <a:srgbClr val="053062"/>
                </a:solidFill>
                <a:latin typeface="ProximaNova-Regular"/>
                <a:hlinkClick r:id="rId2">
                  <a:extLst>
                    <a:ext uri="{A12FA001-AC4F-418D-AE19-62706E023703}">
                      <ahyp:hlinkClr xmlns:ahyp="http://schemas.microsoft.com/office/drawing/2018/hyperlinkcolor" xmlns="" val="tx"/>
                    </a:ext>
                  </a:extLst>
                </a:hlinkClick>
              </a:rPr>
              <a:t>www.</a:t>
            </a:r>
            <a:r>
              <a:rPr lang="fr-BE" u="sng" dirty="0" err="1">
                <a:solidFill>
                  <a:srgbClr val="053062"/>
                </a:solidFill>
                <a:latin typeface="ProximaNova-Regular"/>
              </a:rPr>
              <a:t>almeelebanon.com</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almeelb</a:t>
            </a:r>
            <a:endParaRPr lang="fr-BE" dirty="0">
              <a:solidFill>
                <a:srgbClr val="053062"/>
              </a:solidFill>
              <a:latin typeface="ProximaNova-Regular"/>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p:txBody>
      </p:sp>
      <p:pic>
        <p:nvPicPr>
          <p:cNvPr id="12" name="Picture 2" descr="Risultati immagini per twitter icon">
            <a:extLst>
              <a:ext uri="{FF2B5EF4-FFF2-40B4-BE49-F238E27FC236}">
                <a16:creationId xmlns:a16="http://schemas.microsoft.com/office/drawing/2014/main" id="{5373E91E-A02C-631A-A2E1-94FE46FCD6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274" y="5522911"/>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
            <a:extLst>
              <a:ext uri="{FF2B5EF4-FFF2-40B4-BE49-F238E27FC236}">
                <a16:creationId xmlns:a16="http://schemas.microsoft.com/office/drawing/2014/main" id="{AC2A5C41-2F04-F6FB-9978-DF13E06F0FC6}"/>
              </a:ext>
            </a:extLst>
          </p:cNvPr>
          <p:cNvPicPr/>
          <p:nvPr/>
        </p:nvPicPr>
        <p:blipFill>
          <a:blip r:embed="rId4">
            <a:extLst>
              <a:ext uri="{28A0092B-C50C-407E-A947-70E740481C1C}">
                <a14:useLocalDpi xmlns:a14="http://schemas.microsoft.com/office/drawing/2010/main"/>
              </a:ext>
            </a:extLst>
          </a:blip>
          <a:stretch>
            <a:fillRect/>
          </a:stretch>
        </p:blipFill>
        <p:spPr bwMode="auto">
          <a:xfrm>
            <a:off x="5041274" y="5088552"/>
            <a:ext cx="221957" cy="231224"/>
          </a:xfrm>
          <a:prstGeom prst="rect">
            <a:avLst/>
          </a:prstGeom>
          <a:solidFill>
            <a:srgbClr val="FFFFFF"/>
          </a:solidFill>
          <a:ln w="9525">
            <a:noFill/>
            <a:miter lim="800000"/>
            <a:headEnd/>
            <a:tailEnd/>
          </a:ln>
        </p:spPr>
      </p:pic>
      <p:pic>
        <p:nvPicPr>
          <p:cNvPr id="16" name="Picture 15">
            <a:extLst>
              <a:ext uri="{FF2B5EF4-FFF2-40B4-BE49-F238E27FC236}">
                <a16:creationId xmlns:a16="http://schemas.microsoft.com/office/drawing/2014/main" id="{784C4CDB-93EA-FF8D-82FB-BC989AF53F3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4980357" y="4563025"/>
            <a:ext cx="332603" cy="322392"/>
          </a:xfrm>
          <a:prstGeom prst="rect">
            <a:avLst/>
          </a:prstGeom>
        </p:spPr>
      </p:pic>
      <p:pic>
        <p:nvPicPr>
          <p:cNvPr id="17" name="Picture 16">
            <a:extLst>
              <a:ext uri="{FF2B5EF4-FFF2-40B4-BE49-F238E27FC236}">
                <a16:creationId xmlns:a16="http://schemas.microsoft.com/office/drawing/2014/main" id="{06D1AD5F-EFD2-9C6C-CE7A-BD633265DE93}"/>
              </a:ext>
            </a:extLst>
          </p:cNvPr>
          <p:cNvPicPr>
            <a:picLocks noChangeAspect="1"/>
          </p:cNvPicPr>
          <p:nvPr/>
        </p:nvPicPr>
        <p:blipFill>
          <a:blip r:embed="rId9"/>
          <a:stretch>
            <a:fillRect/>
          </a:stretch>
        </p:blipFill>
        <p:spPr>
          <a:xfrm>
            <a:off x="5058669" y="5903538"/>
            <a:ext cx="242182" cy="242182"/>
          </a:xfrm>
          <a:prstGeom prst="rect">
            <a:avLst/>
          </a:prstGeom>
        </p:spPr>
      </p:pic>
      <p:pic>
        <p:nvPicPr>
          <p:cNvPr id="18" name="Picture 17">
            <a:extLst>
              <a:ext uri="{FF2B5EF4-FFF2-40B4-BE49-F238E27FC236}">
                <a16:creationId xmlns:a16="http://schemas.microsoft.com/office/drawing/2014/main" id="{CB157C36-2A88-D3E4-6222-0BECF89441DA}"/>
              </a:ext>
            </a:extLst>
          </p:cNvPr>
          <p:cNvPicPr>
            <a:picLocks noChangeAspect="1"/>
          </p:cNvPicPr>
          <p:nvPr/>
        </p:nvPicPr>
        <p:blipFill>
          <a:blip r:embed="rId10"/>
          <a:stretch>
            <a:fillRect/>
          </a:stretch>
        </p:blipFill>
        <p:spPr>
          <a:xfrm>
            <a:off x="5069678" y="6342011"/>
            <a:ext cx="220165" cy="220165"/>
          </a:xfrm>
          <a:prstGeom prst="rect">
            <a:avLst/>
          </a:prstGeom>
        </p:spPr>
      </p:pic>
    </p:spTree>
    <p:extLst>
      <p:ext uri="{BB962C8B-B14F-4D97-AF65-F5344CB8AC3E}">
        <p14:creationId xmlns:p14="http://schemas.microsoft.com/office/powerpoint/2010/main" val="15218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71D-C610-4AAA-8060-B70B036518D9}"/>
              </a:ext>
            </a:extLst>
          </p:cNvPr>
          <p:cNvSpPr>
            <a:spLocks noGrp="1"/>
          </p:cNvSpPr>
          <p:nvPr>
            <p:ph type="title"/>
          </p:nvPr>
        </p:nvSpPr>
        <p:spPr>
          <a:xfrm>
            <a:off x="457200" y="874701"/>
            <a:ext cx="8229600" cy="1143000"/>
          </a:xfrm>
        </p:spPr>
        <p:txBody>
          <a:bodyPr>
            <a:noAutofit/>
          </a:bodyPr>
          <a:lstStyle/>
          <a:p>
            <a:r>
              <a:rPr lang="en-GB" sz="3500" dirty="0">
                <a:solidFill>
                  <a:srgbClr val="053063"/>
                </a:solidFill>
                <a:latin typeface="Proxima Nova Extra Bold"/>
                <a:ea typeface="+mn-ea"/>
              </a:rPr>
              <a:t/>
            </a:r>
            <a:br>
              <a:rPr lang="en-GB" sz="3500" dirty="0">
                <a:solidFill>
                  <a:srgbClr val="053063"/>
                </a:solidFill>
                <a:latin typeface="Proxima Nova Extra Bold"/>
                <a:ea typeface="+mn-ea"/>
              </a:rPr>
            </a:br>
            <a:r>
              <a:rPr lang="fr-FR" sz="3500" dirty="0" smtClean="0">
                <a:solidFill>
                  <a:srgbClr val="053063"/>
                </a:solidFill>
                <a:latin typeface="Proxima Nova Extra Bold"/>
                <a:ea typeface="+mn-ea"/>
              </a:rPr>
              <a:t>Grandes</a:t>
            </a:r>
            <a:r>
              <a:rPr lang="en-GB" sz="3500" dirty="0" smtClean="0">
                <a:solidFill>
                  <a:srgbClr val="053063"/>
                </a:solidFill>
                <a:latin typeface="Proxima Nova Extra Bold"/>
                <a:ea typeface="+mn-ea"/>
              </a:rPr>
              <a:t> </a:t>
            </a:r>
            <a:r>
              <a:rPr lang="fr-FR" sz="3500" dirty="0" smtClean="0">
                <a:solidFill>
                  <a:srgbClr val="053063"/>
                </a:solidFill>
                <a:latin typeface="Proxima Nova Extra Bold"/>
                <a:ea typeface="+mn-ea"/>
              </a:rPr>
              <a:t>Lignes</a:t>
            </a:r>
            <a:endParaRPr lang="fr-FR"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D887251B-6B8D-4C41-859F-99DEAB2D35D3}"/>
              </a:ext>
            </a:extLst>
          </p:cNvPr>
          <p:cNvSpPr>
            <a:spLocks noGrp="1"/>
          </p:cNvSpPr>
          <p:nvPr>
            <p:ph idx="1"/>
          </p:nvPr>
        </p:nvSpPr>
        <p:spPr>
          <a:xfrm>
            <a:off x="231440" y="2333166"/>
            <a:ext cx="8229600" cy="3863346"/>
          </a:xfrm>
        </p:spPr>
        <p:txBody>
          <a:bodyPr>
            <a:noAutofit/>
          </a:bodyPr>
          <a:lstStyle/>
          <a:p>
            <a:pPr algn="just">
              <a:buFont typeface="Wingdings" panose="05000000000000000000" pitchFamily="2" charset="2"/>
              <a:buChar char="ü"/>
            </a:pPr>
            <a:r>
              <a:rPr lang="fr-FR" sz="2000" dirty="0">
                <a:latin typeface="ProximaNova-Semibold"/>
              </a:rPr>
              <a:t>Qu’est-ce que l’ÉNERGIE RENOUVELABLE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Pourquoi </a:t>
            </a:r>
            <a:r>
              <a:rPr lang="fr-FR" sz="2000" dirty="0">
                <a:latin typeface="ProximaNova-Semibold"/>
              </a:rPr>
              <a:t>utiliser les ÉNERGIES RENOUVELABLES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Comment </a:t>
            </a:r>
            <a:r>
              <a:rPr lang="fr-FR" sz="2000" dirty="0">
                <a:latin typeface="ProximaNova-Semibold"/>
              </a:rPr>
              <a:t>intégrer les RESSOURCES ÉNERGÉTIQUES RENOUVELABLES </a:t>
            </a:r>
            <a:r>
              <a:rPr lang="fr-FR" sz="2000" dirty="0" smtClean="0">
                <a:latin typeface="ProximaNova-Semibold"/>
              </a:rPr>
              <a:t>?</a:t>
            </a:r>
          </a:p>
          <a:p>
            <a:pPr lvl="1" algn="just">
              <a:buFont typeface="Wingdings" panose="05000000000000000000" pitchFamily="2" charset="2"/>
              <a:buChar char="ü"/>
            </a:pPr>
            <a:r>
              <a:rPr lang="fr-FR" sz="1800" dirty="0" smtClean="0">
                <a:latin typeface="ProximaNova-Semibold"/>
              </a:rPr>
              <a:t>Système photovoltaïque</a:t>
            </a:r>
          </a:p>
          <a:p>
            <a:pPr lvl="1" algn="just">
              <a:buFont typeface="Wingdings" panose="05000000000000000000" pitchFamily="2" charset="2"/>
              <a:buChar char="ü"/>
            </a:pPr>
            <a:r>
              <a:rPr lang="fr-FR" sz="1800" dirty="0" smtClean="0">
                <a:latin typeface="ProximaNova-Semibold"/>
              </a:rPr>
              <a:t>Système </a:t>
            </a:r>
            <a:r>
              <a:rPr lang="fr-FR" sz="1800" dirty="0">
                <a:latin typeface="ProximaNova-Semibold"/>
              </a:rPr>
              <a:t>d'énergie </a:t>
            </a:r>
            <a:r>
              <a:rPr lang="fr-FR" sz="1800" dirty="0" smtClean="0">
                <a:latin typeface="ProximaNova-Semibold"/>
              </a:rPr>
              <a:t>éolienne</a:t>
            </a:r>
          </a:p>
          <a:p>
            <a:pPr lvl="1" algn="just">
              <a:buFont typeface="Wingdings" panose="05000000000000000000" pitchFamily="2" charset="2"/>
              <a:buChar char="ü"/>
            </a:pPr>
            <a:r>
              <a:rPr lang="fr-FR" sz="1800" dirty="0" smtClean="0">
                <a:latin typeface="ProximaNova-Semibold"/>
              </a:rPr>
              <a:t>Système </a:t>
            </a:r>
            <a:r>
              <a:rPr lang="fr-FR" sz="1800" dirty="0">
                <a:latin typeface="ProximaNova-Semibold"/>
              </a:rPr>
              <a:t>hybride </a:t>
            </a:r>
            <a:r>
              <a:rPr lang="fr-FR" sz="1800" dirty="0" smtClean="0">
                <a:latin typeface="ProximaNova-Semibold"/>
              </a:rPr>
              <a:t>PV-éolien</a:t>
            </a:r>
          </a:p>
          <a:p>
            <a:pPr algn="just">
              <a:buFont typeface="Wingdings" panose="05000000000000000000" pitchFamily="2" charset="2"/>
              <a:buChar char="ü"/>
            </a:pPr>
            <a:r>
              <a:rPr lang="fr-FR" sz="2000" dirty="0" smtClean="0">
                <a:latin typeface="ProximaNova-Semibold"/>
              </a:rPr>
              <a:t>Comment calculer le pourcentage d'ÉNERGIE RENOUVELABLE fournie par le système ?</a:t>
            </a:r>
          </a:p>
          <a:p>
            <a:pPr algn="just">
              <a:buFont typeface="Wingdings" panose="05000000000000000000" pitchFamily="2" charset="2"/>
              <a:buChar char="ü"/>
            </a:pPr>
            <a:r>
              <a:rPr lang="fr-FR" sz="2000" dirty="0" smtClean="0">
                <a:latin typeface="ProximaNova-Semibold"/>
              </a:rPr>
              <a:t>Comment se conformer à GRASSMED ?</a:t>
            </a:r>
            <a:endParaRPr lang="en-BE" sz="2000" dirty="0">
              <a:latin typeface="ProximaNova-Semibold"/>
            </a:endParaRPr>
          </a:p>
        </p:txBody>
      </p:sp>
      <p:sp>
        <p:nvSpPr>
          <p:cNvPr id="6" name="Slide Number Placeholder 4">
            <a:extLst>
              <a:ext uri="{FF2B5EF4-FFF2-40B4-BE49-F238E27FC236}">
                <a16:creationId xmlns:a16="http://schemas.microsoft.com/office/drawing/2014/main" id="{2EB4B289-5AF4-09E8-282F-085D3D19706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a:extLst>
              <a:ext uri="{FF2B5EF4-FFF2-40B4-BE49-F238E27FC236}">
                <a16:creationId xmlns:a16="http://schemas.microsoft.com/office/drawing/2014/main" id="{59C6BE99-10EF-8957-688E-FC7888EB8C6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Tree>
    <p:extLst>
      <p:ext uri="{BB962C8B-B14F-4D97-AF65-F5344CB8AC3E}">
        <p14:creationId xmlns:p14="http://schemas.microsoft.com/office/powerpoint/2010/main" val="28585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000"/>
                                        <p:tgtEl>
                                          <p:spTgt spid="3">
                                            <p:txEl>
                                              <p:pRg st="2" end="2"/>
                                            </p:txEl>
                                          </p:spTgt>
                                        </p:tgtEl>
                                      </p:cBhvr>
                                    </p:animEffect>
                                  </p:childTnLst>
                                </p:cTn>
                              </p:par>
                              <p:par>
                                <p:cTn id="18" presetID="14" presetClass="entr" presetSubtype="10" fill="hold" grpId="0" nodeType="with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1000"/>
                                        <p:tgtEl>
                                          <p:spTgt spid="3">
                                            <p:txEl>
                                              <p:pRg st="3" end="3"/>
                                            </p:txEl>
                                          </p:spTgt>
                                        </p:tgtEl>
                                      </p:cBhvr>
                                    </p:animEffect>
                                  </p:childTnLst>
                                </p:cTn>
                              </p:par>
                              <p:par>
                                <p:cTn id="21" presetID="14" presetClass="entr" presetSubtype="10" fill="hold" grpId="0" nodeType="with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1000"/>
                                        <p:tgtEl>
                                          <p:spTgt spid="3">
                                            <p:txEl>
                                              <p:pRg st="4" end="4"/>
                                            </p:txEl>
                                          </p:spTgt>
                                        </p:tgtEl>
                                      </p:cBhvr>
                                    </p:animEffect>
                                  </p:childTnLst>
                                </p:cTn>
                              </p:par>
                              <p:par>
                                <p:cTn id="24" presetID="14" presetClass="entr" presetSubtype="10" fill="hold" grpId="0" nodeType="withEffect">
                                  <p:stCondLst>
                                    <p:cond delay="10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100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F781C9-DB0E-2186-0111-7EDBC103FF45}"/>
              </a:ext>
            </a:extLst>
          </p:cNvPr>
          <p:cNvPicPr>
            <a:picLocks noChangeAspect="1"/>
          </p:cNvPicPr>
          <p:nvPr/>
        </p:nvPicPr>
        <p:blipFill>
          <a:blip r:embed="rId2">
            <a:alphaModFix amt="34000"/>
          </a:blip>
          <a:stretch>
            <a:fillRect/>
          </a:stretch>
        </p:blipFill>
        <p:spPr>
          <a:xfrm>
            <a:off x="0" y="595311"/>
            <a:ext cx="9144000" cy="6858001"/>
          </a:xfrm>
          <a:prstGeom prst="rect">
            <a:avLst/>
          </a:prstGeom>
        </p:spPr>
      </p:pic>
      <p:sp>
        <p:nvSpPr>
          <p:cNvPr id="2" name="Title 1"/>
          <p:cNvSpPr>
            <a:spLocks noGrp="1"/>
          </p:cNvSpPr>
          <p:nvPr>
            <p:ph type="title"/>
          </p:nvPr>
        </p:nvSpPr>
        <p:spPr>
          <a:xfrm>
            <a:off x="462116" y="376673"/>
            <a:ext cx="8229600" cy="1143000"/>
          </a:xfrm>
        </p:spPr>
        <p:txBody>
          <a:bodyPr>
            <a:normAutofit/>
          </a:bodyPr>
          <a:lstStyle/>
          <a:p>
            <a:r>
              <a:rPr lang="fr-FR" sz="2800" dirty="0" smtClean="0">
                <a:solidFill>
                  <a:srgbClr val="053063"/>
                </a:solidFill>
                <a:latin typeface="Proxima Nova Extra Bold"/>
                <a:ea typeface="+mn-ea"/>
              </a:rPr>
              <a:t>Qu’est-ce que l’ÉNERGIE RENOUVELABLE ?</a:t>
            </a:r>
            <a:endParaRPr lang="fr-FR" sz="2800" dirty="0">
              <a:solidFill>
                <a:srgbClr val="053063"/>
              </a:solidFill>
              <a:latin typeface="Proxima Nova Extra Bold"/>
              <a:ea typeface="+mn-ea"/>
            </a:endParaRPr>
          </a:p>
        </p:txBody>
      </p:sp>
      <p:sp>
        <p:nvSpPr>
          <p:cNvPr id="3" name="Content Placeholder 2"/>
          <p:cNvSpPr>
            <a:spLocks noGrp="1"/>
          </p:cNvSpPr>
          <p:nvPr>
            <p:ph idx="1"/>
          </p:nvPr>
        </p:nvSpPr>
        <p:spPr>
          <a:xfrm>
            <a:off x="44247" y="1453802"/>
            <a:ext cx="3175818" cy="1975198"/>
          </a:xfrm>
        </p:spPr>
        <p:txBody>
          <a:bodyPr>
            <a:noAutofit/>
          </a:bodyPr>
          <a:lstStyle/>
          <a:p>
            <a:pPr algn="just"/>
            <a:r>
              <a:rPr lang="fr-FR" sz="1800" dirty="0">
                <a:latin typeface="ProximaNova-Regular"/>
              </a:rPr>
              <a:t>L’énergie renouvelable provient de ressources naturelles qui se reconstituent en moins d’une vie humaine sans épuiser les ressources de la planète.</a:t>
            </a:r>
            <a:endParaRPr lang="en-US" sz="1800" dirty="0">
              <a:latin typeface="ProximaNova-Regular"/>
            </a:endParaRPr>
          </a:p>
          <a:p>
            <a:pPr algn="just"/>
            <a:endParaRPr lang="en-US" sz="1800" dirty="0">
              <a:latin typeface="ProximaNova-Regular"/>
            </a:endParaRPr>
          </a:p>
        </p:txBody>
      </p:sp>
      <p:sp>
        <p:nvSpPr>
          <p:cNvPr id="4" name="Slide Number Placeholder 3"/>
          <p:cNvSpPr>
            <a:spLocks noGrp="1"/>
          </p:cNvSpPr>
          <p:nvPr>
            <p:ph type="sldNum" sz="quarter" idx="4294967295"/>
          </p:nvPr>
        </p:nvSpPr>
        <p:spPr>
          <a:xfrm>
            <a:off x="3505200" y="6356350"/>
            <a:ext cx="2133600" cy="365125"/>
          </a:xfrm>
        </p:spPr>
        <p:txBody>
          <a:bodyPr/>
          <a:lstStyle/>
          <a:p>
            <a:fld id="{4E6B386F-75EA-2347-AA44-8123F513AD26}" type="slidenum">
              <a:rPr lang="en-US" smtClean="0"/>
              <a:pPr/>
              <a:t>3</a:t>
            </a:fld>
            <a:endParaRPr lang="en-US" dirty="0"/>
          </a:p>
        </p:txBody>
      </p:sp>
      <p:sp>
        <p:nvSpPr>
          <p:cNvPr id="7" name="Slide Number Placeholder 4">
            <a:extLst>
              <a:ext uri="{FF2B5EF4-FFF2-40B4-BE49-F238E27FC236}">
                <a16:creationId xmlns:a16="http://schemas.microsoft.com/office/drawing/2014/main" id="{EE06CB1A-7449-38E1-EB41-4A545A9185B3}"/>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
        <p:nvSpPr>
          <p:cNvPr id="8" name="TextBox 7">
            <a:extLst>
              <a:ext uri="{FF2B5EF4-FFF2-40B4-BE49-F238E27FC236}">
                <a16:creationId xmlns:a16="http://schemas.microsoft.com/office/drawing/2014/main" id="{18A3A54D-EA23-8FCA-A394-5F70F5C4F9F3}"/>
              </a:ext>
            </a:extLst>
          </p:cNvPr>
          <p:cNvSpPr txBox="1"/>
          <p:nvPr/>
        </p:nvSpPr>
        <p:spPr>
          <a:xfrm>
            <a:off x="3220065" y="4967149"/>
            <a:ext cx="5702710" cy="1754326"/>
          </a:xfrm>
          <a:prstGeom prst="rect">
            <a:avLst/>
          </a:prstGeom>
          <a:noFill/>
        </p:spPr>
        <p:txBody>
          <a:bodyPr wrap="square">
            <a:spAutoFit/>
          </a:bodyPr>
          <a:lstStyle/>
          <a:p>
            <a:pPr marL="342900" lvl="0" indent="-342900" algn="just">
              <a:spcBef>
                <a:spcPct val="20000"/>
              </a:spcBef>
              <a:buFont typeface="Arial"/>
              <a:buChar char="•"/>
              <a:defRPr/>
            </a:pPr>
            <a:r>
              <a:rPr lang="fr-FR">
                <a:solidFill>
                  <a:srgbClr val="08224F"/>
                </a:solidFill>
                <a:latin typeface="ProximaNova-Regular"/>
                <a:cs typeface="Arial"/>
              </a:rPr>
              <a:t>Ces ressources – telles que la lumière du soleil, le vent, la pluie, les marées, les vagues, l’hydroélectricité, la biomasse et l’énergie thermique stockée dans la croûte terrestre – ont l’avantage d’être disponibles sous une forme ou une autre presque partout.</a:t>
            </a:r>
            <a:endParaRPr kumimoji="0" lang="en-US" b="0" i="0" u="none" strike="noStrike" kern="1200" cap="none" spc="0" normalizeH="0" baseline="0" noProof="0" dirty="0">
              <a:ln>
                <a:noFill/>
              </a:ln>
              <a:solidFill>
                <a:srgbClr val="08224F"/>
              </a:solidFill>
              <a:effectLst/>
              <a:uLnTx/>
              <a:uFillTx/>
              <a:latin typeface="ProximaNova-Regular"/>
              <a:ea typeface="+mn-ea"/>
              <a:cs typeface="Arial"/>
            </a:endParaRPr>
          </a:p>
        </p:txBody>
      </p:sp>
    </p:spTree>
    <p:extLst>
      <p:ext uri="{BB962C8B-B14F-4D97-AF65-F5344CB8AC3E}">
        <p14:creationId xmlns:p14="http://schemas.microsoft.com/office/powerpoint/2010/main" val="580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29E62-3A1D-9514-8C90-B2079CC09EBB}"/>
              </a:ext>
            </a:extLst>
          </p:cNvPr>
          <p:cNvSpPr/>
          <p:nvPr/>
        </p:nvSpPr>
        <p:spPr>
          <a:xfrm>
            <a:off x="0" y="1469075"/>
            <a:ext cx="9144000" cy="1517955"/>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451283"/>
            <a:ext cx="8229600" cy="1143000"/>
          </a:xfrm>
        </p:spPr>
        <p:txBody>
          <a:bodyPr>
            <a:normAutofit/>
          </a:bodyPr>
          <a:lstStyle/>
          <a:p>
            <a:r>
              <a:rPr lang="fr-FR" sz="2800" dirty="0">
                <a:solidFill>
                  <a:srgbClr val="053063"/>
                </a:solidFill>
                <a:latin typeface="Proxima Nova Extra Bold"/>
                <a:ea typeface="+mn-ea"/>
              </a:rPr>
              <a:t>Pourquoi utiliser les ÉNERGIES RENOUVELABLES ?</a:t>
            </a: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457200" y="3302138"/>
            <a:ext cx="8648700" cy="731049"/>
          </a:xfrm>
        </p:spPr>
        <p:txBody>
          <a:bodyPr>
            <a:noAutofit/>
          </a:bodyPr>
          <a:lstStyle/>
          <a:p>
            <a:pPr marL="685800" marR="387350" lvl="1" algn="just">
              <a:lnSpc>
                <a:spcPct val="107000"/>
              </a:lnSpc>
              <a:spcBef>
                <a:spcPts val="0"/>
              </a:spcBef>
              <a:buFont typeface="Wingdings" panose="05000000000000000000" pitchFamily="2" charset="2"/>
              <a:buChar char="Ø"/>
            </a:pPr>
            <a:r>
              <a:rPr lang="fr-FR" sz="1800" dirty="0">
                <a:latin typeface="ProximaNova-Regular"/>
              </a:rPr>
              <a:t>Les énergies renouvelables n’émettent pas ou peu de gaz à effet de serre.       </a:t>
            </a:r>
            <a:endParaRPr lang="fr-FR" sz="1800" dirty="0" smtClean="0">
              <a:latin typeface="ProximaNova-Regular"/>
            </a:endParaRPr>
          </a:p>
        </p:txBody>
      </p:sp>
      <p:sp>
        <p:nvSpPr>
          <p:cNvPr id="5" name="Slide Number Placeholder 4">
            <a:extLst>
              <a:ext uri="{FF2B5EF4-FFF2-40B4-BE49-F238E27FC236}">
                <a16:creationId xmlns:a16="http://schemas.microsoft.com/office/drawing/2014/main" id="{941DA481-7D4D-9020-3540-469A596BBD42}"/>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
        <p:nvSpPr>
          <p:cNvPr id="6" name="TextBox 5">
            <a:extLst>
              <a:ext uri="{FF2B5EF4-FFF2-40B4-BE49-F238E27FC236}">
                <a16:creationId xmlns:a16="http://schemas.microsoft.com/office/drawing/2014/main" id="{B0E01929-EA54-F1D4-F23A-7803A64629C5}"/>
              </a:ext>
            </a:extLst>
          </p:cNvPr>
          <p:cNvSpPr txBox="1"/>
          <p:nvPr/>
        </p:nvSpPr>
        <p:spPr>
          <a:xfrm>
            <a:off x="457200" y="1466097"/>
            <a:ext cx="8492615" cy="1256306"/>
          </a:xfrm>
          <a:prstGeom prst="rect">
            <a:avLst/>
          </a:prstGeom>
          <a:noFill/>
        </p:spPr>
        <p:txBody>
          <a:bodyPr wrap="square">
            <a:spAutoFit/>
          </a:bodyPr>
          <a:lstStyle/>
          <a:p>
            <a:pPr marL="22860" marR="387350" lvl="0" algn="just">
              <a:lnSpc>
                <a:spcPct val="107000"/>
              </a:lnSpc>
              <a:defRPr/>
            </a:pPr>
            <a:r>
              <a:rPr lang="fr-FR" dirty="0">
                <a:solidFill>
                  <a:schemeClr val="bg1"/>
                </a:solidFill>
                <a:latin typeface="ProximaNova-Regular"/>
                <a:cs typeface="Arial"/>
              </a:rPr>
              <a:t>Les avantages des énergies renouvelables sont nombreux et indéniables, pour les populations et la planète, depuis la réduction de la pollution de l'air et de l'eau, la réduction </a:t>
            </a:r>
            <a:r>
              <a:rPr lang="fr-FR" dirty="0" smtClean="0">
                <a:solidFill>
                  <a:schemeClr val="bg1"/>
                </a:solidFill>
                <a:latin typeface="ProximaNova-Regular"/>
                <a:cs typeface="Arial"/>
              </a:rPr>
              <a:t>des </a:t>
            </a:r>
            <a:r>
              <a:rPr lang="fr-FR" dirty="0">
                <a:solidFill>
                  <a:schemeClr val="bg1"/>
                </a:solidFill>
                <a:latin typeface="ProximaNova-Regular"/>
                <a:cs typeface="Arial"/>
              </a:rPr>
              <a:t>émissions de CO2, entre autres avantages</a:t>
            </a:r>
            <a:r>
              <a:rPr lang="fr-FR" dirty="0" smtClean="0">
                <a:solidFill>
                  <a:schemeClr val="bg1"/>
                </a:solidFill>
                <a:latin typeface="ProximaNova-Regular"/>
                <a:cs typeface="Arial"/>
              </a:rPr>
              <a:t>. </a:t>
            </a:r>
          </a:p>
          <a:p>
            <a:pPr marL="22860" marR="387350" lvl="0" algn="just">
              <a:lnSpc>
                <a:spcPct val="107000"/>
              </a:lnSpc>
              <a:defRPr/>
            </a:pPr>
            <a:r>
              <a:rPr lang="fr-FR" dirty="0" smtClean="0">
                <a:solidFill>
                  <a:schemeClr val="bg1"/>
                </a:solidFill>
                <a:latin typeface="ProximaNova-Regular"/>
                <a:cs typeface="Arial"/>
              </a:rPr>
              <a:t>En </a:t>
            </a:r>
            <a:r>
              <a:rPr lang="fr-FR" dirty="0">
                <a:solidFill>
                  <a:schemeClr val="bg1"/>
                </a:solidFill>
                <a:latin typeface="ProximaNova-Regular"/>
                <a:cs typeface="Arial"/>
              </a:rPr>
              <a:t>bref, les points les plus avantageux sont les suivants :</a:t>
            </a:r>
            <a:endParaRPr lang="en-US" dirty="0">
              <a:solidFill>
                <a:schemeClr val="bg1"/>
              </a:solidFill>
              <a:latin typeface="ProximaNova-Regular"/>
              <a:cs typeface="Arial"/>
            </a:endParaRPr>
          </a:p>
        </p:txBody>
      </p:sp>
      <p:sp>
        <p:nvSpPr>
          <p:cNvPr id="9" name="TextBox 8">
            <a:extLst>
              <a:ext uri="{FF2B5EF4-FFF2-40B4-BE49-F238E27FC236}">
                <a16:creationId xmlns:a16="http://schemas.microsoft.com/office/drawing/2014/main" id="{91A53E2B-A764-D6FA-7ED3-80AC31A9C826}"/>
              </a:ext>
            </a:extLst>
          </p:cNvPr>
          <p:cNvSpPr txBox="1"/>
          <p:nvPr/>
        </p:nvSpPr>
        <p:spPr>
          <a:xfrm>
            <a:off x="382717" y="4236752"/>
            <a:ext cx="7905751" cy="685059"/>
          </a:xfrm>
          <a:prstGeom prst="rect">
            <a:avLst/>
          </a:prstGeom>
          <a:noFill/>
        </p:spPr>
        <p:txBody>
          <a:bodyPr wrap="square">
            <a:spAutoFit/>
          </a:bodyPr>
          <a:lstStyle/>
          <a:p>
            <a:pPr marL="685800" marR="387350" lvl="1" indent="-285750" algn="just">
              <a:lnSpc>
                <a:spcPct val="107000"/>
              </a:lnSpc>
              <a:buFont typeface="Wingdings" panose="05000000000000000000" pitchFamily="2" charset="2"/>
              <a:buChar char="Ø"/>
              <a:defRPr/>
            </a:pPr>
            <a:r>
              <a:rPr lang="fr-FR" dirty="0">
                <a:solidFill>
                  <a:srgbClr val="08224F"/>
                </a:solidFill>
                <a:latin typeface="ProximaNova-Regular"/>
                <a:cs typeface="Arial"/>
              </a:rPr>
              <a:t>Les énergies renouvelables n’émettent pas ou peu de polluants atmosphériques.      </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
        <p:nvSpPr>
          <p:cNvPr id="11" name="TextBox 10">
            <a:extLst>
              <a:ext uri="{FF2B5EF4-FFF2-40B4-BE49-F238E27FC236}">
                <a16:creationId xmlns:a16="http://schemas.microsoft.com/office/drawing/2014/main" id="{7267D4C0-5E03-D15F-9AE0-686CAD2E1BDF}"/>
              </a:ext>
            </a:extLst>
          </p:cNvPr>
          <p:cNvSpPr txBox="1"/>
          <p:nvPr/>
        </p:nvSpPr>
        <p:spPr>
          <a:xfrm>
            <a:off x="457200" y="4988349"/>
            <a:ext cx="8797414" cy="367216"/>
          </a:xfrm>
          <a:prstGeom prst="rect">
            <a:avLst/>
          </a:prstGeom>
          <a:noFill/>
        </p:spPr>
        <p:txBody>
          <a:bodyPr wrap="square">
            <a:spAutoFit/>
          </a:bodyPr>
          <a:lstStyle/>
          <a:p>
            <a:pPr marL="685800" marR="387350" lvl="1" indent="-285750" algn="just">
              <a:lnSpc>
                <a:spcPct val="107000"/>
              </a:lnSpc>
              <a:buFont typeface="Wingdings" panose="05000000000000000000" pitchFamily="2" charset="2"/>
              <a:buChar char="Ø"/>
              <a:defRPr/>
            </a:pPr>
            <a:r>
              <a:rPr lang="fr-FR" dirty="0">
                <a:solidFill>
                  <a:srgbClr val="08224F"/>
                </a:solidFill>
                <a:latin typeface="ProximaNova-Regular"/>
                <a:cs typeface="Arial"/>
              </a:rPr>
              <a:t>Les énergies renouvelables </a:t>
            </a:r>
            <a:r>
              <a:rPr lang="fr-FR" dirty="0" smtClean="0">
                <a:solidFill>
                  <a:srgbClr val="08224F"/>
                </a:solidFill>
                <a:latin typeface="ProximaNova-Regular"/>
                <a:cs typeface="Arial"/>
              </a:rPr>
              <a:t>sont gratuites.      </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pic>
        <p:nvPicPr>
          <p:cNvPr id="17" name="Picture 16">
            <a:extLst>
              <a:ext uri="{FF2B5EF4-FFF2-40B4-BE49-F238E27FC236}">
                <a16:creationId xmlns:a16="http://schemas.microsoft.com/office/drawing/2014/main" id="{6EF6F988-7FB3-BE86-8107-C5B68488C58D}"/>
              </a:ext>
            </a:extLst>
          </p:cNvPr>
          <p:cNvPicPr>
            <a:picLocks noChangeAspect="1"/>
          </p:cNvPicPr>
          <p:nvPr/>
        </p:nvPicPr>
        <p:blipFill rotWithShape="1">
          <a:blip r:embed="rId2"/>
          <a:srcRect l="8299" t="15624" r="5064" b="16222"/>
          <a:stretch/>
        </p:blipFill>
        <p:spPr>
          <a:xfrm>
            <a:off x="75639" y="3114927"/>
            <a:ext cx="874044" cy="820902"/>
          </a:xfrm>
          <a:prstGeom prst="rect">
            <a:avLst/>
          </a:prstGeom>
        </p:spPr>
      </p:pic>
      <p:pic>
        <p:nvPicPr>
          <p:cNvPr id="18" name="Picture 17">
            <a:extLst>
              <a:ext uri="{FF2B5EF4-FFF2-40B4-BE49-F238E27FC236}">
                <a16:creationId xmlns:a16="http://schemas.microsoft.com/office/drawing/2014/main" id="{27F5AFA0-0839-7F3B-0FC6-16DB8D5C7577}"/>
              </a:ext>
            </a:extLst>
          </p:cNvPr>
          <p:cNvPicPr>
            <a:picLocks noChangeAspect="1"/>
          </p:cNvPicPr>
          <p:nvPr/>
        </p:nvPicPr>
        <p:blipFill>
          <a:blip r:embed="rId3"/>
          <a:stretch>
            <a:fillRect/>
          </a:stretch>
        </p:blipFill>
        <p:spPr>
          <a:xfrm>
            <a:off x="8240037" y="3878166"/>
            <a:ext cx="827763" cy="655313"/>
          </a:xfrm>
          <a:prstGeom prst="rect">
            <a:avLst/>
          </a:prstGeom>
        </p:spPr>
      </p:pic>
      <p:pic>
        <p:nvPicPr>
          <p:cNvPr id="19" name="Picture 18">
            <a:extLst>
              <a:ext uri="{FF2B5EF4-FFF2-40B4-BE49-F238E27FC236}">
                <a16:creationId xmlns:a16="http://schemas.microsoft.com/office/drawing/2014/main" id="{6FC7B8E4-2BC5-7A3F-9367-D5825BD98BC3}"/>
              </a:ext>
            </a:extLst>
          </p:cNvPr>
          <p:cNvPicPr>
            <a:picLocks noChangeAspect="1"/>
          </p:cNvPicPr>
          <p:nvPr/>
        </p:nvPicPr>
        <p:blipFill>
          <a:blip r:embed="rId4"/>
          <a:stretch>
            <a:fillRect/>
          </a:stretch>
        </p:blipFill>
        <p:spPr>
          <a:xfrm>
            <a:off x="224879" y="4390699"/>
            <a:ext cx="676373" cy="1062224"/>
          </a:xfrm>
          <a:prstGeom prst="rect">
            <a:avLst/>
          </a:prstGeom>
        </p:spPr>
      </p:pic>
      <p:pic>
        <p:nvPicPr>
          <p:cNvPr id="20" name="Picture 19">
            <a:extLst>
              <a:ext uri="{FF2B5EF4-FFF2-40B4-BE49-F238E27FC236}">
                <a16:creationId xmlns:a16="http://schemas.microsoft.com/office/drawing/2014/main" id="{BC730063-2F09-60EE-48DB-ACAEAD422155}"/>
              </a:ext>
            </a:extLst>
          </p:cNvPr>
          <p:cNvPicPr>
            <a:picLocks noChangeAspect="1"/>
          </p:cNvPicPr>
          <p:nvPr/>
        </p:nvPicPr>
        <p:blipFill rotWithShape="1">
          <a:blip r:embed="rId5"/>
          <a:srcRect l="21663" t="25407" r="18484" b="24834"/>
          <a:stretch/>
        </p:blipFill>
        <p:spPr>
          <a:xfrm>
            <a:off x="8029117" y="5489837"/>
            <a:ext cx="1036375" cy="564736"/>
          </a:xfrm>
          <a:prstGeom prst="rect">
            <a:avLst/>
          </a:prstGeom>
        </p:spPr>
      </p:pic>
      <p:pic>
        <p:nvPicPr>
          <p:cNvPr id="21" name="Picture 20">
            <a:extLst>
              <a:ext uri="{FF2B5EF4-FFF2-40B4-BE49-F238E27FC236}">
                <a16:creationId xmlns:a16="http://schemas.microsoft.com/office/drawing/2014/main" id="{808DA494-F1B8-907B-6DE8-EFE1F252A46A}"/>
              </a:ext>
            </a:extLst>
          </p:cNvPr>
          <p:cNvPicPr>
            <a:picLocks noChangeAspect="1"/>
          </p:cNvPicPr>
          <p:nvPr/>
        </p:nvPicPr>
        <p:blipFill rotWithShape="1">
          <a:blip r:embed="rId6"/>
          <a:srcRect l="5348" t="16382" b="35811"/>
          <a:stretch/>
        </p:blipFill>
        <p:spPr>
          <a:xfrm>
            <a:off x="4995008" y="6276695"/>
            <a:ext cx="1071716" cy="322304"/>
          </a:xfrm>
          <a:prstGeom prst="rect">
            <a:avLst/>
          </a:prstGeom>
        </p:spPr>
      </p:pic>
    </p:spTree>
    <p:extLst>
      <p:ext uri="{BB962C8B-B14F-4D97-AF65-F5344CB8AC3E}">
        <p14:creationId xmlns:p14="http://schemas.microsoft.com/office/powerpoint/2010/main" val="39130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1000"/>
                                        <p:tgtEl>
                                          <p:spTgt spid="3"/>
                                        </p:tgtEl>
                                      </p:cBhvr>
                                    </p:animEffect>
                                  </p:childTnLst>
                                </p:cTn>
                              </p:par>
                              <p:par>
                                <p:cTn id="16" presetID="14" presetClass="entr" presetSubtype="5"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vertical)">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10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vertical)">
                                      <p:cBhvr>
                                        <p:cTn id="31" dur="1000"/>
                                        <p:tgtEl>
                                          <p:spTgt spid="11"/>
                                        </p:tgtEl>
                                      </p:cBhvr>
                                    </p:animEffect>
                                  </p:childTnLst>
                                </p:cTn>
                              </p:par>
                              <p:par>
                                <p:cTn id="32" presetID="14" presetClass="entr" presetSubtype="5"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vertical)">
                                      <p:cBhvr>
                                        <p:cTn id="34" dur="1000"/>
                                        <p:tgtEl>
                                          <p:spTgt spid="19"/>
                                        </p:tgtEl>
                                      </p:cBhvr>
                                    </p:animEffect>
                                  </p:childTnLst>
                                </p:cTn>
                              </p:par>
                              <p:par>
                                <p:cTn id="35" presetID="14"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1000"/>
                                        <p:tgtEl>
                                          <p:spTgt spid="20"/>
                                        </p:tgtEl>
                                      </p:cBhvr>
                                    </p:animEffect>
                                  </p:childTnLst>
                                </p:cTn>
                              </p:par>
                              <p:par>
                                <p:cTn id="38" presetID="14" presetClass="entr" presetSubtype="5"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vertical)">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6B2BC9-9AAF-1E6D-CA99-6ADFBE630921}"/>
              </a:ext>
            </a:extLst>
          </p:cNvPr>
          <p:cNvSpPr/>
          <p:nvPr/>
        </p:nvSpPr>
        <p:spPr>
          <a:xfrm>
            <a:off x="4773562" y="2187745"/>
            <a:ext cx="4171335" cy="156031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en-US" sz="3500" dirty="0">
                <a:solidFill>
                  <a:srgbClr val="053063"/>
                </a:solidFill>
                <a:latin typeface="Proxima Nova Extra Bold"/>
                <a:ea typeface="+mn-ea"/>
              </a:rPr>
              <a:t/>
            </a:r>
            <a:br>
              <a:rPr lang="en-US" sz="3500" dirty="0">
                <a:solidFill>
                  <a:srgbClr val="053063"/>
                </a:solidFill>
                <a:latin typeface="Proxima Nova Extra Bold"/>
                <a:ea typeface="+mn-ea"/>
              </a:rPr>
            </a:br>
            <a:r>
              <a:rPr lang="fr-FR" sz="3500" dirty="0">
                <a:solidFill>
                  <a:srgbClr val="053063"/>
                </a:solidFill>
                <a:latin typeface="Proxima Nova Extra Bold"/>
                <a:ea typeface="+mn-ea"/>
              </a:rPr>
              <a:t>Comment intégrer les RESSOURCES ÉNERGÉTIQUES RENOUVELABLES ?</a:t>
            </a:r>
            <a:br>
              <a:rPr lang="fr-FR" sz="3500" dirty="0">
                <a:solidFill>
                  <a:srgbClr val="053063"/>
                </a:solidFill>
                <a:latin typeface="Proxima Nova Extra Bold"/>
                <a:ea typeface="+mn-ea"/>
              </a:rPr>
            </a:br>
            <a:endParaRPr lang="en-BE"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199103" y="1962177"/>
            <a:ext cx="4574457" cy="1560314"/>
          </a:xfrm>
        </p:spPr>
        <p:txBody>
          <a:bodyPr>
            <a:noAutofit/>
          </a:bodyPr>
          <a:lstStyle/>
          <a:p>
            <a:pPr algn="just"/>
            <a:r>
              <a:rPr lang="fr-FR" sz="1800" b="1" dirty="0">
                <a:latin typeface="ProximaNova-Regular"/>
              </a:rPr>
              <a:t>L’éolien et le solaire </a:t>
            </a:r>
            <a:r>
              <a:rPr lang="fr-FR" sz="1800" dirty="0">
                <a:latin typeface="ProximaNova-Regular"/>
              </a:rPr>
              <a:t>sont à l’origine d’une révolution en matière d’énergie propre. Les systèmes sont assez simples : ils utilisent l’énergie du soleil et du vent et la convertissent en énergie renouvelable.</a:t>
            </a:r>
            <a:endParaRPr lang="en-BE" sz="1800" dirty="0">
              <a:latin typeface="ProximaNova-Regular"/>
            </a:endParaRPr>
          </a:p>
        </p:txBody>
      </p:sp>
      <p:pic>
        <p:nvPicPr>
          <p:cNvPr id="5" name="Picture 4" descr="Solar Lighting, Solar Light, Powermax Solar Lighting, Jagdamba Solar Light,  POD Solar Lighting, Lakshmi Solar Lighting in Begur, Bengaluru , Dhamani  Associates | ID: 6263406273">
            <a:extLst>
              <a:ext uri="{FF2B5EF4-FFF2-40B4-BE49-F238E27FC236}">
                <a16:creationId xmlns:a16="http://schemas.microsoft.com/office/drawing/2014/main" id="{1DEE9674-5D70-A8B1-2397-066AF730B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8268" y="4572070"/>
            <a:ext cx="2145262" cy="2188112"/>
          </a:xfrm>
          <a:prstGeom prst="rect">
            <a:avLst/>
          </a:prstGeom>
          <a:noFill/>
          <a:ln>
            <a:noFill/>
          </a:ln>
        </p:spPr>
      </p:pic>
      <p:sp>
        <p:nvSpPr>
          <p:cNvPr id="6" name="Slide Number Placeholder 4">
            <a:extLst>
              <a:ext uri="{FF2B5EF4-FFF2-40B4-BE49-F238E27FC236}">
                <a16:creationId xmlns:a16="http://schemas.microsoft.com/office/drawing/2014/main" id="{5E133551-ACA9-3471-1347-AF28BE429019}"/>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
        <p:nvSpPr>
          <p:cNvPr id="7" name="TextBox 6">
            <a:extLst>
              <a:ext uri="{FF2B5EF4-FFF2-40B4-BE49-F238E27FC236}">
                <a16:creationId xmlns:a16="http://schemas.microsoft.com/office/drawing/2014/main" id="{CE176987-6A2D-F4DA-13AE-20E756EF390B}"/>
              </a:ext>
            </a:extLst>
          </p:cNvPr>
          <p:cNvSpPr txBox="1"/>
          <p:nvPr/>
        </p:nvSpPr>
        <p:spPr>
          <a:xfrm>
            <a:off x="4481052" y="2123118"/>
            <a:ext cx="4463845" cy="1569660"/>
          </a:xfrm>
          <a:prstGeom prst="rect">
            <a:avLst/>
          </a:prstGeom>
          <a:noFill/>
        </p:spPr>
        <p:txBody>
          <a:bodyPr wrap="square">
            <a:spAutoFit/>
          </a:bodyPr>
          <a:lstStyle/>
          <a:p>
            <a:pPr marL="342900" lvl="0" indent="-342900" algn="just">
              <a:spcBef>
                <a:spcPct val="20000"/>
              </a:spcBef>
              <a:buFont typeface="Arial"/>
              <a:buChar char="•"/>
              <a:defRPr/>
            </a:pPr>
            <a:r>
              <a:rPr lang="fr-FR" sz="1600" dirty="0">
                <a:solidFill>
                  <a:srgbClr val="08224F"/>
                </a:solidFill>
                <a:latin typeface="ProximaNova-Regular"/>
                <a:cs typeface="Arial"/>
              </a:rPr>
              <a:t>Les deux systèmes peuvent être utilisés seuls ou en hybride. Ils peuvent également être installés hors réseau pour une alimentation électrique ininterrompue avec des systèmes de stockage appropriés tels que des batteries.</a:t>
            </a:r>
            <a:endParaRPr kumimoji="0" lang="en-US" sz="1600" b="0" i="0" u="none" strike="noStrike" kern="1200" cap="none" spc="0" normalizeH="0" baseline="0" noProof="0" dirty="0">
              <a:ln>
                <a:noFill/>
              </a:ln>
              <a:solidFill>
                <a:srgbClr val="08224F"/>
              </a:solidFill>
              <a:effectLst/>
              <a:uLnTx/>
              <a:uFillTx/>
              <a:latin typeface="ProximaNova-Regular"/>
              <a:cs typeface="Arial"/>
            </a:endParaRPr>
          </a:p>
        </p:txBody>
      </p:sp>
      <p:sp>
        <p:nvSpPr>
          <p:cNvPr id="9" name="TextBox 8">
            <a:extLst>
              <a:ext uri="{FF2B5EF4-FFF2-40B4-BE49-F238E27FC236}">
                <a16:creationId xmlns:a16="http://schemas.microsoft.com/office/drawing/2014/main" id="{A8AEE1E2-8272-64DE-6CD8-234D15903D8C}"/>
              </a:ext>
            </a:extLst>
          </p:cNvPr>
          <p:cNvSpPr txBox="1"/>
          <p:nvPr/>
        </p:nvSpPr>
        <p:spPr>
          <a:xfrm>
            <a:off x="5151474" y="6096535"/>
            <a:ext cx="1336559" cy="498598"/>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8224F"/>
                </a:solidFill>
                <a:effectLst/>
                <a:uLnTx/>
                <a:uFillTx/>
                <a:latin typeface="ProximaNova-Regular"/>
                <a:ea typeface="+mn-ea"/>
                <a:cs typeface="Arial"/>
              </a:rPr>
              <a:t>Off grid PV system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8224F"/>
                </a:solidFill>
                <a:effectLst/>
                <a:uLnTx/>
                <a:uFillTx/>
                <a:latin typeface="ProximaNova-Regular"/>
                <a:ea typeface="+mn-ea"/>
                <a:cs typeface="Arial"/>
              </a:rPr>
              <a:t>with battery bank</a:t>
            </a:r>
            <a:endParaRPr kumimoji="0" lang="en-BE" sz="1200" b="0" i="0" u="none" strike="noStrike" kern="1200" cap="none" spc="0" normalizeH="0" baseline="0" noProof="0" dirty="0">
              <a:ln>
                <a:noFill/>
              </a:ln>
              <a:solidFill>
                <a:srgbClr val="08224F"/>
              </a:solidFill>
              <a:effectLst/>
              <a:uLnTx/>
              <a:uFillTx/>
              <a:latin typeface="ProximaNova-Regular"/>
              <a:ea typeface="+mn-ea"/>
              <a:cs typeface="Arial"/>
            </a:endParaRPr>
          </a:p>
        </p:txBody>
      </p:sp>
      <p:sp>
        <p:nvSpPr>
          <p:cNvPr id="11" name="TextBox 10">
            <a:extLst>
              <a:ext uri="{FF2B5EF4-FFF2-40B4-BE49-F238E27FC236}">
                <a16:creationId xmlns:a16="http://schemas.microsoft.com/office/drawing/2014/main" id="{DD7EC2A4-A9AB-501C-EF5E-6102362661AD}"/>
              </a:ext>
            </a:extLst>
          </p:cNvPr>
          <p:cNvSpPr txBox="1"/>
          <p:nvPr/>
        </p:nvSpPr>
        <p:spPr>
          <a:xfrm>
            <a:off x="119188" y="3784661"/>
            <a:ext cx="8684342" cy="3471720"/>
          </a:xfrm>
          <a:prstGeom prst="rect">
            <a:avLst/>
          </a:prstGeom>
          <a:noFill/>
        </p:spPr>
        <p:txBody>
          <a:bodyPr wrap="square">
            <a:spAutoFit/>
          </a:bodyPr>
          <a:lstStyle/>
          <a:p>
            <a:pPr marL="342900" lvl="0" indent="-342900" algn="just">
              <a:spcBef>
                <a:spcPct val="20000"/>
              </a:spcBef>
              <a:buFont typeface="Arial"/>
              <a:buChar char="•"/>
              <a:defRPr/>
            </a:pPr>
            <a:r>
              <a:rPr lang="fr-FR" b="1" u="sng" dirty="0">
                <a:solidFill>
                  <a:srgbClr val="08224F"/>
                </a:solidFill>
                <a:latin typeface="ProximaNova-Regular"/>
                <a:cs typeface="Arial"/>
              </a:rPr>
              <a:t>Système photovoltaïque (PV) </a:t>
            </a:r>
            <a:r>
              <a:rPr lang="fr-FR" b="1" u="sng" dirty="0" smtClean="0">
                <a:solidFill>
                  <a:srgbClr val="08224F"/>
                </a:solidFill>
                <a:latin typeface="ProximaNova-Regular"/>
                <a:cs typeface="Arial"/>
              </a:rPr>
              <a:t>:</a:t>
            </a:r>
            <a:r>
              <a:rPr lang="fr-FR" b="1" dirty="0" smtClean="0">
                <a:solidFill>
                  <a:srgbClr val="08224F"/>
                </a:solidFill>
                <a:latin typeface="ProximaNova-Regular"/>
                <a:cs typeface="Arial"/>
              </a:rPr>
              <a:t> </a:t>
            </a:r>
            <a:r>
              <a:rPr lang="fr-FR" dirty="0" smtClean="0">
                <a:solidFill>
                  <a:srgbClr val="08224F"/>
                </a:solidFill>
                <a:latin typeface="ProximaNova-Regular"/>
                <a:cs typeface="Arial"/>
              </a:rPr>
              <a:t>Les </a:t>
            </a:r>
            <a:r>
              <a:rPr lang="fr-FR" dirty="0">
                <a:solidFill>
                  <a:srgbClr val="08224F"/>
                </a:solidFill>
                <a:latin typeface="ProximaNova-Regular"/>
                <a:cs typeface="Arial"/>
              </a:rPr>
              <a:t>cellules solaires photovoltaïques (cellules PV) contiennent du silicium, qui convertit l'énergie du soleil en électricité. Les cellules photovoltaïques peuvent être disposées en réseaux de panneaux installés sur les toits des bâtiments. Le système de production d’électricité est composé de </a:t>
            </a:r>
            <a:r>
              <a:rPr lang="fr-FR" dirty="0" smtClean="0">
                <a:solidFill>
                  <a:srgbClr val="08224F"/>
                </a:solidFill>
                <a:latin typeface="ProximaNova-Regular"/>
                <a:cs typeface="Arial"/>
              </a:rPr>
              <a:t>: </a:t>
            </a:r>
          </a:p>
          <a:p>
            <a:pPr marL="342900" lvl="0" indent="-342900" algn="just">
              <a:spcBef>
                <a:spcPct val="20000"/>
              </a:spcBef>
              <a:buFont typeface="Arial"/>
              <a:buChar char="•"/>
              <a:defRPr/>
            </a:pPr>
            <a:r>
              <a:rPr lang="fr-FR" dirty="0" smtClean="0">
                <a:solidFill>
                  <a:srgbClr val="08224F"/>
                </a:solidFill>
                <a:latin typeface="ProximaNova-Regular"/>
                <a:cs typeface="Arial"/>
              </a:rPr>
              <a:t>Panneaux,</a:t>
            </a:r>
          </a:p>
          <a:p>
            <a:pPr marL="342900" lvl="0" indent="-342900" algn="just">
              <a:spcBef>
                <a:spcPct val="20000"/>
              </a:spcBef>
              <a:buFont typeface="Arial"/>
              <a:buChar char="•"/>
              <a:defRPr/>
            </a:pPr>
            <a:r>
              <a:rPr lang="fr-FR" dirty="0" smtClean="0">
                <a:solidFill>
                  <a:srgbClr val="08224F"/>
                </a:solidFill>
                <a:latin typeface="ProximaNova-Regular"/>
                <a:cs typeface="Arial"/>
              </a:rPr>
              <a:t>Onduleur </a:t>
            </a:r>
            <a:r>
              <a:rPr lang="fr-FR" dirty="0">
                <a:solidFill>
                  <a:srgbClr val="08224F"/>
                </a:solidFill>
                <a:latin typeface="ProximaNova-Regular"/>
                <a:cs typeface="Arial"/>
              </a:rPr>
              <a:t>cc/ca</a:t>
            </a:r>
            <a:r>
              <a:rPr lang="fr-FR" dirty="0" smtClean="0">
                <a:solidFill>
                  <a:srgbClr val="08224F"/>
                </a:solidFill>
                <a:latin typeface="ProximaNova-Regular"/>
                <a:cs typeface="Arial"/>
              </a:rPr>
              <a:t>,</a:t>
            </a:r>
          </a:p>
          <a:p>
            <a:pPr marL="342900" lvl="0" indent="-342900" algn="just">
              <a:spcBef>
                <a:spcPct val="20000"/>
              </a:spcBef>
              <a:buFont typeface="Arial"/>
              <a:buChar char="•"/>
              <a:defRPr/>
            </a:pPr>
            <a:r>
              <a:rPr lang="fr-FR" dirty="0" smtClean="0">
                <a:solidFill>
                  <a:srgbClr val="08224F"/>
                </a:solidFill>
                <a:latin typeface="ProximaNova-Regular"/>
                <a:cs typeface="Arial"/>
              </a:rPr>
              <a:t>Batteries </a:t>
            </a:r>
            <a:r>
              <a:rPr lang="fr-FR" dirty="0">
                <a:solidFill>
                  <a:srgbClr val="08224F"/>
                </a:solidFill>
                <a:latin typeface="ProximaNova-Regular"/>
                <a:cs typeface="Arial"/>
              </a:rPr>
              <a:t>si hors </a:t>
            </a:r>
            <a:r>
              <a:rPr lang="fr-FR" dirty="0" smtClean="0">
                <a:solidFill>
                  <a:srgbClr val="08224F"/>
                </a:solidFill>
                <a:latin typeface="ProximaNova-Regular"/>
                <a:cs typeface="Arial"/>
              </a:rPr>
              <a:t>réseau</a:t>
            </a:r>
          </a:p>
          <a:p>
            <a:pPr marL="342900" lvl="0" indent="-342900" algn="just">
              <a:spcBef>
                <a:spcPct val="20000"/>
              </a:spcBef>
              <a:buFont typeface="Arial"/>
              <a:buChar char="•"/>
              <a:defRPr/>
            </a:pPr>
            <a:r>
              <a:rPr lang="fr-FR" dirty="0" smtClean="0">
                <a:solidFill>
                  <a:srgbClr val="08224F"/>
                </a:solidFill>
                <a:latin typeface="ProximaNova-Regular"/>
                <a:cs typeface="Arial"/>
              </a:rPr>
              <a:t>Sectionneur électrique</a:t>
            </a:r>
          </a:p>
          <a:p>
            <a:pPr marL="342900" lvl="0" indent="-342900" algn="just">
              <a:spcBef>
                <a:spcPct val="20000"/>
              </a:spcBef>
              <a:buFont typeface="Arial"/>
              <a:buChar char="•"/>
              <a:defRPr/>
            </a:pPr>
            <a:r>
              <a:rPr lang="fr-FR" dirty="0" smtClean="0">
                <a:solidFill>
                  <a:srgbClr val="08224F"/>
                </a:solidFill>
                <a:latin typeface="ProximaNova-Regular"/>
                <a:cs typeface="Arial"/>
              </a:rPr>
              <a:t>Système </a:t>
            </a:r>
            <a:r>
              <a:rPr lang="fr-FR" dirty="0">
                <a:solidFill>
                  <a:srgbClr val="08224F"/>
                </a:solidFill>
                <a:latin typeface="ProximaNova-Regular"/>
                <a:cs typeface="Arial"/>
              </a:rPr>
              <a:t>de mise à la </a:t>
            </a:r>
            <a:r>
              <a:rPr lang="fr-FR" dirty="0" smtClean="0">
                <a:solidFill>
                  <a:srgbClr val="08224F"/>
                </a:solidFill>
                <a:latin typeface="ProximaNova-Regular"/>
                <a:cs typeface="Arial"/>
              </a:rPr>
              <a:t>terre</a:t>
            </a:r>
          </a:p>
          <a:p>
            <a:pPr marL="342900" lvl="0" indent="-342900" algn="just">
              <a:spcBef>
                <a:spcPct val="20000"/>
              </a:spcBef>
              <a:buFont typeface="Arial"/>
              <a:buChar char="•"/>
              <a:defRPr/>
            </a:pPr>
            <a:r>
              <a:rPr lang="fr-FR" dirty="0" smtClean="0">
                <a:solidFill>
                  <a:srgbClr val="08224F"/>
                </a:solidFill>
                <a:latin typeface="ProximaNova-Regular"/>
                <a:cs typeface="Arial"/>
              </a:rPr>
              <a:t>Câblage</a:t>
            </a:r>
            <a:r>
              <a:rPr lang="fr-FR" dirty="0">
                <a:solidFill>
                  <a:srgbClr val="08224F"/>
                </a:solidFill>
                <a:latin typeface="ProximaNova-Regular"/>
                <a:cs typeface="Arial"/>
              </a:rPr>
              <a:t>.</a:t>
            </a:r>
            <a:endParaRPr kumimoji="0" lang="en-US" i="0" strike="noStrike" kern="1200" cap="none" spc="0" normalizeH="0" baseline="0" noProof="0" dirty="0">
              <a:ln>
                <a:noFill/>
              </a:ln>
              <a:solidFill>
                <a:srgbClr val="08224F"/>
              </a:solidFill>
              <a:effectLst/>
              <a:uLnTx/>
              <a:uFillTx/>
              <a:latin typeface="ProximaNova-Regular"/>
              <a:cs typeface="Arial"/>
            </a:endParaRPr>
          </a:p>
        </p:txBody>
      </p:sp>
    </p:spTree>
    <p:extLst>
      <p:ext uri="{BB962C8B-B14F-4D97-AF65-F5344CB8AC3E}">
        <p14:creationId xmlns:p14="http://schemas.microsoft.com/office/powerpoint/2010/main" val="191975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2)">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uiExpand="1" build="p"/>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A56C33-6A0F-61F8-09CD-B37477624EFF}"/>
              </a:ext>
            </a:extLst>
          </p:cNvPr>
          <p:cNvPicPr>
            <a:picLocks noChangeAspect="1"/>
          </p:cNvPicPr>
          <p:nvPr/>
        </p:nvPicPr>
        <p:blipFill>
          <a:blip r:embed="rId2"/>
          <a:stretch>
            <a:fillRect/>
          </a:stretch>
        </p:blipFill>
        <p:spPr>
          <a:xfrm>
            <a:off x="176981" y="1931526"/>
            <a:ext cx="8967019" cy="2030439"/>
          </a:xfrm>
          <a:prstGeom prst="rect">
            <a:avLst/>
          </a:prstGeom>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en-US" sz="3500" dirty="0">
                <a:latin typeface="Proxima Nova Extra Bold"/>
              </a:rPr>
              <a:t/>
            </a:r>
            <a:br>
              <a:rPr lang="en-US" sz="3500" dirty="0">
                <a:latin typeface="Proxima Nova Extra Bold"/>
              </a:rPr>
            </a:br>
            <a:r>
              <a:rPr lang="fr-FR" sz="3500" dirty="0">
                <a:solidFill>
                  <a:srgbClr val="053063"/>
                </a:solidFill>
                <a:latin typeface="Proxima Nova Extra Bold"/>
                <a:ea typeface="+mn-ea"/>
              </a:rPr>
              <a:t>Comment intégrer les RESSOURCES ÉNERGÉTIQUES RENOUVELABLES ?</a:t>
            </a:r>
            <a:br>
              <a:rPr lang="fr-FR" sz="3500" dirty="0">
                <a:solidFill>
                  <a:srgbClr val="053063"/>
                </a:solidFill>
                <a:latin typeface="Proxima Nova Extra Bold"/>
                <a:ea typeface="+mn-ea"/>
              </a:rPr>
            </a:br>
            <a:endParaRPr lang="en-BE"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341517" y="1897399"/>
            <a:ext cx="8460965" cy="1793328"/>
          </a:xfrm>
        </p:spPr>
        <p:txBody>
          <a:bodyPr>
            <a:noAutofit/>
          </a:bodyPr>
          <a:lstStyle/>
          <a:p>
            <a:pPr marL="0" indent="0" algn="just">
              <a:buNone/>
            </a:pPr>
            <a:r>
              <a:rPr lang="fr-FR" sz="1800" b="1" u="sng" dirty="0">
                <a:solidFill>
                  <a:schemeClr val="bg1"/>
                </a:solidFill>
                <a:latin typeface="ProximaNova-Regular"/>
              </a:rPr>
              <a:t>Système d’énergie éolienne : </a:t>
            </a:r>
            <a:r>
              <a:rPr lang="fr-FR" sz="1800" dirty="0">
                <a:solidFill>
                  <a:schemeClr val="bg1"/>
                </a:solidFill>
                <a:latin typeface="ProximaNova-Regular"/>
              </a:rPr>
              <a:t>Une éolienne est </a:t>
            </a:r>
            <a:r>
              <a:rPr lang="fr-FR" sz="1800" dirty="0" smtClean="0">
                <a:solidFill>
                  <a:schemeClr val="bg1"/>
                </a:solidFill>
                <a:latin typeface="ProximaNova-Regular"/>
              </a:rPr>
              <a:t>une machine </a:t>
            </a:r>
            <a:r>
              <a:rPr lang="fr-FR" sz="1800" dirty="0">
                <a:solidFill>
                  <a:schemeClr val="bg1"/>
                </a:solidFill>
                <a:latin typeface="ProximaNova-Regular"/>
              </a:rPr>
              <a:t>qui produit </a:t>
            </a:r>
            <a:r>
              <a:rPr lang="fr-FR" sz="1800" dirty="0" smtClean="0">
                <a:solidFill>
                  <a:schemeClr val="bg1"/>
                </a:solidFill>
                <a:latin typeface="ProximaNova-Regular"/>
              </a:rPr>
              <a:t>de </a:t>
            </a:r>
            <a:r>
              <a:rPr lang="fr-FR" sz="1800" dirty="0">
                <a:solidFill>
                  <a:schemeClr val="bg1"/>
                </a:solidFill>
                <a:latin typeface="ProximaNova-Regular"/>
              </a:rPr>
              <a:t>l’électricité à partir du mouvement du vent. Il convertit l’énergie cinétique en énergie mécanique puis en énergie électrique. Le vent fait tourner les pales d'une turbine en forme d'hélice autour d'un rotor qui fait tourner un générateur qui crée de l'électricité. Les petites éoliennes sont devenues très populaires et sont installées sur les toits des bâtiments résidentiels et commerciaux.</a:t>
            </a:r>
            <a:endParaRPr lang="en-BE" sz="1800" dirty="0">
              <a:solidFill>
                <a:schemeClr val="bg1"/>
              </a:solidFill>
              <a:latin typeface="ProximaNova-Regular"/>
            </a:endParaRPr>
          </a:p>
        </p:txBody>
      </p:sp>
      <p:pic>
        <p:nvPicPr>
          <p:cNvPr id="6" name="Picture 5" descr="1kw Rooftop Mounting Low Starting Speed Vertical Wind Turbine with High  Efficiency - China Vertical Wind Turbine, Wind Generator | Made-in-China.com">
            <a:extLst>
              <a:ext uri="{FF2B5EF4-FFF2-40B4-BE49-F238E27FC236}">
                <a16:creationId xmlns:a16="http://schemas.microsoft.com/office/drawing/2014/main" id="{537BD20F-6A5B-C2F4-8685-D3D2FE7846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645" y="4611665"/>
            <a:ext cx="4159045" cy="2121072"/>
          </a:xfrm>
          <a:prstGeom prst="rect">
            <a:avLst/>
          </a:prstGeom>
          <a:noFill/>
          <a:ln>
            <a:noFill/>
          </a:ln>
        </p:spPr>
      </p:pic>
      <p:sp>
        <p:nvSpPr>
          <p:cNvPr id="7" name="Slide Number Placeholder 4">
            <a:extLst>
              <a:ext uri="{FF2B5EF4-FFF2-40B4-BE49-F238E27FC236}">
                <a16:creationId xmlns:a16="http://schemas.microsoft.com/office/drawing/2014/main" id="{ED2B5AB6-0463-3FBD-2C34-01FAF1E73CEA}"/>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
        <p:nvSpPr>
          <p:cNvPr id="5" name="TextBox 4">
            <a:extLst>
              <a:ext uri="{FF2B5EF4-FFF2-40B4-BE49-F238E27FC236}">
                <a16:creationId xmlns:a16="http://schemas.microsoft.com/office/drawing/2014/main" id="{925A4B09-9943-A33B-1405-490858F3521B}"/>
              </a:ext>
            </a:extLst>
          </p:cNvPr>
          <p:cNvSpPr txBox="1"/>
          <p:nvPr/>
        </p:nvSpPr>
        <p:spPr>
          <a:xfrm>
            <a:off x="250415" y="4036614"/>
            <a:ext cx="7248483" cy="2696123"/>
          </a:xfrm>
          <a:prstGeom prst="rect">
            <a:avLst/>
          </a:prstGeom>
          <a:noFill/>
        </p:spPr>
        <p:txBody>
          <a:bodyPr wrap="square">
            <a:spAutoFit/>
          </a:bodyPr>
          <a:lstStyle/>
          <a:p>
            <a:pPr marL="685800" lvl="1" indent="-285750" algn="just">
              <a:spcBef>
                <a:spcPct val="20000"/>
              </a:spcBef>
              <a:buFont typeface="Wingdings" panose="05000000000000000000" pitchFamily="2" charset="2"/>
              <a:buChar char="Ø"/>
              <a:defRPr/>
            </a:pPr>
            <a:r>
              <a:rPr lang="fr-FR" dirty="0">
                <a:solidFill>
                  <a:srgbClr val="08224F"/>
                </a:solidFill>
                <a:latin typeface="ProximaNova-Regular"/>
                <a:cs typeface="Arial"/>
              </a:rPr>
              <a:t>Les composants d’un petit système éolien peuvent inclure </a:t>
            </a:r>
            <a:r>
              <a:rPr lang="fr-FR" dirty="0" smtClean="0">
                <a:solidFill>
                  <a:srgbClr val="08224F"/>
                </a:solidFill>
                <a:latin typeface="ProximaNova-Regular"/>
                <a:cs typeface="Arial"/>
              </a:rPr>
              <a:t>:</a:t>
            </a:r>
          </a:p>
          <a:p>
            <a:pPr marL="68580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Une </a:t>
            </a:r>
            <a:r>
              <a:rPr lang="fr-FR" dirty="0">
                <a:solidFill>
                  <a:srgbClr val="08224F"/>
                </a:solidFill>
                <a:latin typeface="ProximaNova-Regular"/>
                <a:cs typeface="Arial"/>
              </a:rPr>
              <a:t>petite </a:t>
            </a:r>
            <a:r>
              <a:rPr lang="fr-FR" dirty="0" smtClean="0">
                <a:solidFill>
                  <a:srgbClr val="08224F"/>
                </a:solidFill>
                <a:latin typeface="ProximaNova-Regular"/>
                <a:cs typeface="Arial"/>
              </a:rPr>
              <a:t>éolienne</a:t>
            </a:r>
          </a:p>
          <a:p>
            <a:pPr marL="68580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 </a:t>
            </a:r>
            <a:r>
              <a:rPr lang="fr-FR" dirty="0">
                <a:solidFill>
                  <a:srgbClr val="08224F"/>
                </a:solidFill>
                <a:latin typeface="ProximaNova-Regular"/>
                <a:cs typeface="Arial"/>
              </a:rPr>
              <a:t>contrôleur de </a:t>
            </a:r>
            <a:r>
              <a:rPr lang="fr-FR" dirty="0" smtClean="0">
                <a:solidFill>
                  <a:srgbClr val="08224F"/>
                </a:solidFill>
                <a:latin typeface="ProximaNova-Regular"/>
                <a:cs typeface="Arial"/>
              </a:rPr>
              <a:t>vent</a:t>
            </a:r>
          </a:p>
          <a:p>
            <a:pPr marL="68580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Des Batteries </a:t>
            </a:r>
            <a:r>
              <a:rPr lang="fr-FR" dirty="0">
                <a:solidFill>
                  <a:srgbClr val="08224F"/>
                </a:solidFill>
                <a:latin typeface="ProximaNova-Regular"/>
                <a:cs typeface="Arial"/>
              </a:rPr>
              <a:t>de </a:t>
            </a:r>
            <a:r>
              <a:rPr lang="fr-FR" dirty="0" smtClean="0">
                <a:solidFill>
                  <a:srgbClr val="08224F"/>
                </a:solidFill>
                <a:latin typeface="ProximaNova-Regular"/>
                <a:cs typeface="Arial"/>
              </a:rPr>
              <a:t>stockage</a:t>
            </a:r>
          </a:p>
          <a:p>
            <a:pPr marL="68580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 onduleur</a:t>
            </a:r>
          </a:p>
          <a:p>
            <a:pPr marL="68580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Du Câblage</a:t>
            </a:r>
          </a:p>
          <a:p>
            <a:pPr marL="68580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 Sectionneur électrique</a:t>
            </a:r>
          </a:p>
          <a:p>
            <a:pPr marL="68580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 Système </a:t>
            </a:r>
            <a:r>
              <a:rPr lang="fr-FR" dirty="0">
                <a:solidFill>
                  <a:srgbClr val="08224F"/>
                </a:solidFill>
                <a:latin typeface="ProximaNova-Regular"/>
                <a:cs typeface="Arial"/>
              </a:rPr>
              <a:t>de mise à la terre</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Tree>
    <p:extLst>
      <p:ext uri="{BB962C8B-B14F-4D97-AF65-F5344CB8AC3E}">
        <p14:creationId xmlns:p14="http://schemas.microsoft.com/office/powerpoint/2010/main" val="12699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9FA3B-445E-7D8E-7CB5-1F33398CABC0}"/>
              </a:ext>
            </a:extLst>
          </p:cNvPr>
          <p:cNvPicPr>
            <a:picLocks noChangeAspect="1"/>
          </p:cNvPicPr>
          <p:nvPr/>
        </p:nvPicPr>
        <p:blipFill>
          <a:blip r:embed="rId2"/>
          <a:stretch>
            <a:fillRect/>
          </a:stretch>
        </p:blipFill>
        <p:spPr>
          <a:xfrm>
            <a:off x="161926" y="1760579"/>
            <a:ext cx="9092910" cy="2274134"/>
          </a:xfrm>
          <a:prstGeom prst="rect">
            <a:avLst/>
          </a:prstGeom>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656600"/>
            <a:ext cx="8229600" cy="1143000"/>
          </a:xfrm>
        </p:spPr>
        <p:txBody>
          <a:bodyPr>
            <a:noAutofit/>
          </a:bodyPr>
          <a:lstStyle/>
          <a:p>
            <a:r>
              <a:rPr lang="en-US" sz="3200" dirty="0">
                <a:latin typeface="Proxima Nova Extra Bold"/>
              </a:rPr>
              <a:t/>
            </a:r>
            <a:br>
              <a:rPr lang="en-US" sz="3200" dirty="0">
                <a:latin typeface="Proxima Nova Extra Bold"/>
              </a:rPr>
            </a:br>
            <a:r>
              <a:rPr lang="fr-FR" sz="3200" dirty="0">
                <a:solidFill>
                  <a:srgbClr val="053063"/>
                </a:solidFill>
                <a:latin typeface="Proxima Nova Extra Bold"/>
                <a:ea typeface="+mn-ea"/>
              </a:rPr>
              <a:t>Comment intégrer les RESSOURCES ÉNERGÉTIQUES RENOUVELABLES ?</a:t>
            </a:r>
            <a:br>
              <a:rPr lang="fr-FR"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481849" y="1896964"/>
            <a:ext cx="8578953" cy="1793328"/>
          </a:xfrm>
        </p:spPr>
        <p:txBody>
          <a:bodyPr>
            <a:noAutofit/>
          </a:bodyPr>
          <a:lstStyle/>
          <a:p>
            <a:pPr marL="0" indent="0" algn="just">
              <a:buNone/>
            </a:pPr>
            <a:r>
              <a:rPr lang="fr-FR" sz="1800" b="1" u="sng" dirty="0">
                <a:solidFill>
                  <a:schemeClr val="bg1"/>
                </a:solidFill>
                <a:latin typeface="ProximaNova-Regular"/>
              </a:rPr>
              <a:t>Système hybride photovoltaïque-éolien </a:t>
            </a:r>
            <a:r>
              <a:rPr lang="fr-FR" sz="1600" dirty="0">
                <a:solidFill>
                  <a:schemeClr val="bg1"/>
                </a:solidFill>
                <a:latin typeface="ProximaNova-Regular"/>
              </a:rPr>
              <a:t>: les systèmes hybrides photovoltaïques-éoliens deviennent favorables en raison de leur polyvalence et de leur efficacité accrue. Étant donné que les périodes de pointe de fonctionnement des systèmes éoliens et solaires se produisent à différents moments de la journée et de l'année, les systèmes hybrides sont plus susceptibles de produire de l'électricité. quand vous en avez besoin. Selon de nombreux experts en énergies renouvelables, un petit système électrique « hybride » combinant les technologies éoliennes domestiques et photovoltaïques offre plusieurs avantages par rapport à l'un ou </a:t>
            </a:r>
            <a:r>
              <a:rPr lang="fr-FR" sz="1600" dirty="0" smtClean="0">
                <a:solidFill>
                  <a:schemeClr val="bg1"/>
                </a:solidFill>
                <a:latin typeface="ProximaNova-Regular"/>
              </a:rPr>
              <a:t>l'autre</a:t>
            </a:r>
            <a:endParaRPr lang="en-BE" sz="1600" dirty="0">
              <a:solidFill>
                <a:schemeClr val="bg1"/>
              </a:solidFill>
              <a:latin typeface="ProximaNova-Regular"/>
            </a:endParaRPr>
          </a:p>
        </p:txBody>
      </p:sp>
      <p:pic>
        <p:nvPicPr>
          <p:cNvPr id="4" name="Picture 3" descr="China 3KW Solar Panel and Wind Turbine Hybrid System Suppliers &amp;  Manufacturers - Factory Direct Wholesale - JENSYS">
            <a:extLst>
              <a:ext uri="{FF2B5EF4-FFF2-40B4-BE49-F238E27FC236}">
                <a16:creationId xmlns:a16="http://schemas.microsoft.com/office/drawing/2014/main" id="{1CEF81A0-E5F4-64A6-8657-60C825914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5780" y="4304897"/>
            <a:ext cx="4108220" cy="2553103"/>
          </a:xfrm>
          <a:prstGeom prst="rect">
            <a:avLst/>
          </a:prstGeom>
          <a:noFill/>
          <a:ln>
            <a:noFill/>
          </a:ln>
        </p:spPr>
      </p:pic>
      <p:sp>
        <p:nvSpPr>
          <p:cNvPr id="7" name="Slide Number Placeholder 4">
            <a:extLst>
              <a:ext uri="{FF2B5EF4-FFF2-40B4-BE49-F238E27FC236}">
                <a16:creationId xmlns:a16="http://schemas.microsoft.com/office/drawing/2014/main" id="{4F390911-6B16-4E8F-0B46-4CA7CD5488DB}"/>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
        <p:nvSpPr>
          <p:cNvPr id="6" name="TextBox 5">
            <a:extLst>
              <a:ext uri="{FF2B5EF4-FFF2-40B4-BE49-F238E27FC236}">
                <a16:creationId xmlns:a16="http://schemas.microsoft.com/office/drawing/2014/main" id="{D6C541CB-5391-2B70-4971-37725E175F00}"/>
              </a:ext>
            </a:extLst>
          </p:cNvPr>
          <p:cNvSpPr txBox="1"/>
          <p:nvPr/>
        </p:nvSpPr>
        <p:spPr>
          <a:xfrm>
            <a:off x="0" y="4034713"/>
            <a:ext cx="6007510" cy="2973122"/>
          </a:xfrm>
          <a:prstGeom prst="rect">
            <a:avLst/>
          </a:prstGeom>
          <a:noFill/>
        </p:spPr>
        <p:txBody>
          <a:bodyPr wrap="square">
            <a:spAutoFit/>
          </a:bodyPr>
          <a:lstStyle/>
          <a:p>
            <a:pPr lvl="1" algn="just">
              <a:spcBef>
                <a:spcPct val="20000"/>
              </a:spcBef>
              <a:defRPr/>
            </a:pPr>
            <a:r>
              <a:rPr lang="fr-FR" dirty="0">
                <a:solidFill>
                  <a:srgbClr val="08224F"/>
                </a:solidFill>
                <a:latin typeface="ProximaNova-Regular"/>
                <a:cs typeface="Arial"/>
              </a:rPr>
              <a:t>Les composants d’un système hybride peuvent inclure </a:t>
            </a:r>
            <a:r>
              <a:rPr lang="fr-FR" dirty="0" smtClean="0">
                <a:solidFill>
                  <a:srgbClr val="08224F"/>
                </a:solidFill>
                <a:latin typeface="ProximaNova-Regular"/>
                <a:cs typeface="Arial"/>
              </a:rPr>
              <a:t>:</a:t>
            </a:r>
          </a:p>
          <a:p>
            <a:pPr marL="74295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Une </a:t>
            </a:r>
            <a:r>
              <a:rPr lang="fr-FR" dirty="0">
                <a:solidFill>
                  <a:srgbClr val="08224F"/>
                </a:solidFill>
                <a:latin typeface="ProximaNova-Regular"/>
                <a:cs typeface="Arial"/>
              </a:rPr>
              <a:t>petite </a:t>
            </a:r>
            <a:r>
              <a:rPr lang="fr-FR" dirty="0" smtClean="0">
                <a:solidFill>
                  <a:srgbClr val="08224F"/>
                </a:solidFill>
                <a:latin typeface="ProximaNova-Regular"/>
                <a:cs typeface="Arial"/>
              </a:rPr>
              <a:t>éolienne</a:t>
            </a:r>
          </a:p>
          <a:p>
            <a:pPr marL="74295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 </a:t>
            </a:r>
            <a:r>
              <a:rPr lang="fr-FR" dirty="0">
                <a:solidFill>
                  <a:srgbClr val="08224F"/>
                </a:solidFill>
                <a:latin typeface="ProximaNova-Regular"/>
                <a:cs typeface="Arial"/>
              </a:rPr>
              <a:t>réseau de panneaux </a:t>
            </a:r>
            <a:r>
              <a:rPr lang="fr-FR" dirty="0" smtClean="0">
                <a:solidFill>
                  <a:srgbClr val="08224F"/>
                </a:solidFill>
                <a:latin typeface="ProximaNova-Regular"/>
                <a:cs typeface="Arial"/>
              </a:rPr>
              <a:t>photovoltaïques</a:t>
            </a:r>
          </a:p>
          <a:p>
            <a:pPr marL="74295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Un </a:t>
            </a:r>
            <a:r>
              <a:rPr lang="fr-FR" dirty="0">
                <a:solidFill>
                  <a:srgbClr val="08224F"/>
                </a:solidFill>
                <a:latin typeface="ProximaNova-Regular"/>
                <a:cs typeface="Arial"/>
              </a:rPr>
              <a:t>contrôleur hybride éolien-solaire      </a:t>
            </a:r>
            <a:endParaRPr lang="fr-FR" dirty="0" smtClean="0">
              <a:solidFill>
                <a:srgbClr val="08224F"/>
              </a:solidFill>
              <a:latin typeface="ProximaNova-Regular"/>
              <a:cs typeface="Arial"/>
            </a:endParaRPr>
          </a:p>
          <a:p>
            <a:pPr marL="74295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Onduleur </a:t>
            </a:r>
          </a:p>
          <a:p>
            <a:pPr marL="74295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Batteries </a:t>
            </a:r>
            <a:r>
              <a:rPr lang="fr-FR" dirty="0">
                <a:solidFill>
                  <a:srgbClr val="08224F"/>
                </a:solidFill>
                <a:latin typeface="ProximaNova-Regular"/>
                <a:cs typeface="Arial"/>
              </a:rPr>
              <a:t>de </a:t>
            </a:r>
            <a:r>
              <a:rPr lang="fr-FR" dirty="0" smtClean="0">
                <a:solidFill>
                  <a:srgbClr val="08224F"/>
                </a:solidFill>
                <a:latin typeface="ProximaNova-Regular"/>
                <a:cs typeface="Arial"/>
              </a:rPr>
              <a:t>stockage</a:t>
            </a:r>
          </a:p>
          <a:p>
            <a:pPr marL="74295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Câblage</a:t>
            </a:r>
          </a:p>
          <a:p>
            <a:pPr marL="742950" lvl="1" indent="-285750" algn="just">
              <a:spcBef>
                <a:spcPct val="20000"/>
              </a:spcBef>
              <a:buFont typeface="Wingdings" panose="05000000000000000000" pitchFamily="2" charset="2"/>
              <a:buChar char="Ø"/>
              <a:defRPr/>
            </a:pPr>
            <a:r>
              <a:rPr lang="fr-FR" dirty="0" smtClean="0">
                <a:solidFill>
                  <a:srgbClr val="08224F"/>
                </a:solidFill>
                <a:latin typeface="ProximaNova-Regular"/>
                <a:cs typeface="Arial"/>
              </a:rPr>
              <a:t>Sectionneur </a:t>
            </a:r>
            <a:r>
              <a:rPr lang="fr-FR" dirty="0">
                <a:solidFill>
                  <a:srgbClr val="08224F"/>
                </a:solidFill>
                <a:latin typeface="ProximaNova-Regular"/>
                <a:cs typeface="Arial"/>
              </a:rPr>
              <a:t>électrique</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Tree>
    <p:extLst>
      <p:ext uri="{BB962C8B-B14F-4D97-AF65-F5344CB8AC3E}">
        <p14:creationId xmlns:p14="http://schemas.microsoft.com/office/powerpoint/2010/main" val="12222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000"/>
                                        <p:tgtEl>
                                          <p:spTgt spid="8"/>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Horizontal)">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30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300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3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300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300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300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300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300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 calcmode="lin" valueType="num">
                                      <p:cBhvr>
                                        <p:cTn id="57" dur="1000" fill="hold"/>
                                        <p:tgtEl>
                                          <p:spTgt spid="4"/>
                                        </p:tgtEl>
                                        <p:attrNameLst>
                                          <p:attrName>style.rotation</p:attrName>
                                        </p:attrNameLst>
                                      </p:cBhvr>
                                      <p:tavLst>
                                        <p:tav tm="0">
                                          <p:val>
                                            <p:fltVal val="90"/>
                                          </p:val>
                                        </p:tav>
                                        <p:tav tm="100000">
                                          <p:val>
                                            <p:fltVal val="0"/>
                                          </p:val>
                                        </p:tav>
                                      </p:tavLst>
                                    </p:anim>
                                    <p:animEffect transition="in" filter="fade">
                                      <p:cBhvr>
                                        <p:cTn id="5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399732-8D3C-9153-5C47-1BF41BA1E292}"/>
              </a:ext>
            </a:extLst>
          </p:cNvPr>
          <p:cNvPicPr>
            <a:picLocks noChangeAspect="1"/>
          </p:cNvPicPr>
          <p:nvPr/>
        </p:nvPicPr>
        <p:blipFill>
          <a:blip r:embed="rId3"/>
          <a:stretch>
            <a:fillRect/>
          </a:stretch>
        </p:blipFill>
        <p:spPr>
          <a:xfrm>
            <a:off x="-88490" y="5080405"/>
            <a:ext cx="9320980" cy="1721728"/>
          </a:xfrm>
          <a:prstGeom prst="rect">
            <a:avLst/>
          </a:prstGeom>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2800" dirty="0">
                <a:latin typeface="Proxima Nova Extra Bold"/>
              </a:rPr>
              <a:t>Comment calculer le pourcentage d'ÉNERGIE RENOUVELABLE fournie par le système ?</a:t>
            </a:r>
          </a:p>
        </p:txBody>
      </p:sp>
      <p:sp>
        <p:nvSpPr>
          <p:cNvPr id="8" name="Content Placeholder 2">
            <a:extLst>
              <a:ext uri="{FF2B5EF4-FFF2-40B4-BE49-F238E27FC236}">
                <a16:creationId xmlns:a16="http://schemas.microsoft.com/office/drawing/2014/main" id="{FDCD2A94-0F86-DBB4-7EF7-0C879318CBE9}"/>
              </a:ext>
            </a:extLst>
          </p:cNvPr>
          <p:cNvSpPr>
            <a:spLocks noGrp="1"/>
          </p:cNvSpPr>
          <p:nvPr>
            <p:ph idx="1"/>
          </p:nvPr>
        </p:nvSpPr>
        <p:spPr>
          <a:xfrm>
            <a:off x="142415" y="2112358"/>
            <a:ext cx="4331258" cy="928068"/>
          </a:xfrm>
        </p:spPr>
        <p:txBody>
          <a:bodyPr>
            <a:noAutofit/>
          </a:bodyPr>
          <a:lstStyle/>
          <a:p>
            <a:pPr marL="0" indent="0" algn="just">
              <a:buNone/>
            </a:pPr>
            <a:r>
              <a:rPr lang="fr-FR" sz="1800" dirty="0">
                <a:latin typeface="ProximaNova-Regular"/>
              </a:rPr>
              <a:t>1. L'équipe de conception doit soumettre toutes les données nécessaires concernant </a:t>
            </a:r>
            <a:r>
              <a:rPr lang="fr-FR" sz="1800" dirty="0" smtClean="0">
                <a:latin typeface="ProximaNova-Regular"/>
              </a:rPr>
              <a:t>le besoi</a:t>
            </a:r>
            <a:r>
              <a:rPr lang="fr-FR" sz="1800" dirty="0" smtClean="0">
                <a:latin typeface="ProximaNova-Regular"/>
              </a:rPr>
              <a:t>n </a:t>
            </a:r>
            <a:r>
              <a:rPr lang="fr-FR" sz="1800" dirty="0" smtClean="0">
                <a:latin typeface="ProximaNova-Regular"/>
              </a:rPr>
              <a:t>en kWh/an</a:t>
            </a:r>
            <a:endParaRPr lang="en-US" sz="1800" dirty="0">
              <a:latin typeface="ProximaNova-Regular"/>
            </a:endParaRP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sp>
        <p:nvSpPr>
          <p:cNvPr id="4" name="TextBox 3">
            <a:extLst>
              <a:ext uri="{FF2B5EF4-FFF2-40B4-BE49-F238E27FC236}">
                <a16:creationId xmlns:a16="http://schemas.microsoft.com/office/drawing/2014/main" id="{5C62FEC5-3F88-5C23-9D0F-752B68E27AC6}"/>
              </a:ext>
            </a:extLst>
          </p:cNvPr>
          <p:cNvSpPr txBox="1"/>
          <p:nvPr/>
        </p:nvSpPr>
        <p:spPr>
          <a:xfrm>
            <a:off x="4572000" y="2383938"/>
            <a:ext cx="4331260" cy="2585323"/>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2. De plus, le fabricant doit </a:t>
            </a:r>
            <a:r>
              <a:rPr lang="fr-FR" dirty="0" smtClean="0">
                <a:solidFill>
                  <a:srgbClr val="08224F"/>
                </a:solidFill>
                <a:latin typeface="ProximaNova-Regular"/>
                <a:cs typeface="Arial"/>
              </a:rPr>
              <a:t>indiquer l'énergie </a:t>
            </a:r>
            <a:r>
              <a:rPr lang="fr-FR" dirty="0">
                <a:solidFill>
                  <a:srgbClr val="08224F"/>
                </a:solidFill>
                <a:latin typeface="ProximaNova-Regular"/>
                <a:cs typeface="Arial"/>
              </a:rPr>
              <a:t>électrique annuelle estimée qui pourrait être produite par le système éolien. Si un logiciel a été utilisé pour calculer la production électrique annuelle du système photovoltaïque, cette valeur doit être mise à disposition et utilisée pour calculer le pourcentage d'énergie renouvelable utilisé.</a:t>
            </a:r>
            <a:endParaRPr kumimoji="0" lang="en-US" sz="1800" b="1" i="0" u="none" strike="noStrike" kern="1200" cap="none" spc="0" normalizeH="0" baseline="0" noProof="0" dirty="0">
              <a:ln>
                <a:noFill/>
              </a:ln>
              <a:solidFill>
                <a:srgbClr val="08224F"/>
              </a:solidFill>
              <a:effectLst/>
              <a:uLnTx/>
              <a:uFillTx/>
              <a:latin typeface="ProximaNova-Regular"/>
              <a:ea typeface="+mn-ea"/>
              <a:cs typeface="Arial"/>
            </a:endParaRPr>
          </a:p>
        </p:txBody>
      </p:sp>
      <p:sp>
        <p:nvSpPr>
          <p:cNvPr id="6" name="TextBox 5">
            <a:extLst>
              <a:ext uri="{FF2B5EF4-FFF2-40B4-BE49-F238E27FC236}">
                <a16:creationId xmlns:a16="http://schemas.microsoft.com/office/drawing/2014/main" id="{CFAA547E-E8D4-DF4C-59A9-4A980040BCC6}"/>
              </a:ext>
            </a:extLst>
          </p:cNvPr>
          <p:cNvSpPr txBox="1"/>
          <p:nvPr/>
        </p:nvSpPr>
        <p:spPr>
          <a:xfrm>
            <a:off x="191579" y="3460251"/>
            <a:ext cx="4331257" cy="1200329"/>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3. </a:t>
            </a:r>
            <a:r>
              <a:rPr lang="fr-FR" dirty="0" smtClean="0">
                <a:solidFill>
                  <a:srgbClr val="08224F"/>
                </a:solidFill>
                <a:latin typeface="ProximaNova-Regular"/>
                <a:cs typeface="Arial"/>
              </a:rPr>
              <a:t>Calculez </a:t>
            </a:r>
            <a:r>
              <a:rPr lang="fr-FR" dirty="0">
                <a:solidFill>
                  <a:srgbClr val="08224F"/>
                </a:solidFill>
                <a:latin typeface="ProximaNova-Regular"/>
                <a:cs typeface="Arial"/>
              </a:rPr>
              <a:t>la performance du projet en exprimant l'énergie produite par les systèmes renouvelables en pourcentage de l'énergie annuelle du bâtiment.</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
        <p:nvSpPr>
          <p:cNvPr id="10" name="TextBox 9">
            <a:extLst>
              <a:ext uri="{FF2B5EF4-FFF2-40B4-BE49-F238E27FC236}">
                <a16:creationId xmlns:a16="http://schemas.microsoft.com/office/drawing/2014/main" id="{4A083DA5-1278-615D-87F8-EB8E39E69355}"/>
              </a:ext>
            </a:extLst>
          </p:cNvPr>
          <p:cNvSpPr txBox="1"/>
          <p:nvPr/>
        </p:nvSpPr>
        <p:spPr>
          <a:xfrm>
            <a:off x="142415" y="5230305"/>
            <a:ext cx="8859171" cy="1421928"/>
          </a:xfrm>
          <a:prstGeom prst="rect">
            <a:avLst/>
          </a:prstGeom>
          <a:noFill/>
        </p:spPr>
        <p:txBody>
          <a:bodyPr wrap="square">
            <a:spAutoFit/>
          </a:bodyPr>
          <a:lstStyle/>
          <a:p>
            <a:pPr lvl="0" algn="ctr">
              <a:spcBef>
                <a:spcPct val="20000"/>
              </a:spcBef>
              <a:defRPr/>
            </a:pPr>
            <a:r>
              <a:rPr lang="fr-FR" sz="1600" dirty="0" smtClean="0">
                <a:solidFill>
                  <a:schemeClr val="bg1"/>
                </a:solidFill>
                <a:latin typeface="ProximaNova-Regular"/>
                <a:cs typeface="Arial"/>
              </a:rPr>
              <a:t>L'énergie électrique fournie par le système photovoltaïque ou éolien en % peut être calculée de la manière suivante :</a:t>
            </a:r>
          </a:p>
          <a:p>
            <a:pPr lvl="0" algn="ctr">
              <a:spcBef>
                <a:spcPct val="20000"/>
              </a:spcBef>
              <a:defRPr/>
            </a:pPr>
            <a:r>
              <a:rPr lang="fr-FR" sz="1600" dirty="0" smtClean="0">
                <a:solidFill>
                  <a:schemeClr val="bg1"/>
                </a:solidFill>
                <a:latin typeface="ProximaNova-Regular"/>
                <a:cs typeface="Arial"/>
              </a:rPr>
              <a:t>𝑬𝒍𝒆𝒄𝒕𝒓𝒊𝒄𝒂𝒍 𝑬𝒏𝒆𝒓𝒈𝒚 𝑷𝑽 𝒐𝒓 𝑾𝒊𝒏𝒅 </a:t>
            </a:r>
            <a:r>
              <a:rPr lang="fr-FR" sz="1600" dirty="0" smtClean="0">
                <a:solidFill>
                  <a:schemeClr val="bg1"/>
                </a:solidFill>
                <a:latin typeface="ProximaNova-Regular"/>
                <a:cs typeface="Arial"/>
              </a:rPr>
              <a:t>%=(𝑨</a:t>
            </a:r>
            <a:r>
              <a:rPr lang="fr-FR" sz="1600" dirty="0" smtClean="0">
                <a:solidFill>
                  <a:schemeClr val="bg1"/>
                </a:solidFill>
                <a:latin typeface="ProximaNova-Regular"/>
                <a:cs typeface="Arial"/>
              </a:rPr>
              <a:t>/</a:t>
            </a:r>
            <a:r>
              <a:rPr lang="fr-FR" sz="1600" dirty="0" smtClean="0">
                <a:solidFill>
                  <a:schemeClr val="bg1"/>
                </a:solidFill>
                <a:latin typeface="ProximaNova-Regular"/>
                <a:cs typeface="Arial"/>
              </a:rPr>
              <a:t>𝑩)∗</a:t>
            </a:r>
            <a:r>
              <a:rPr lang="fr-FR" sz="1600" dirty="0" smtClean="0">
                <a:solidFill>
                  <a:schemeClr val="bg1"/>
                </a:solidFill>
                <a:latin typeface="ProximaNova-Regular"/>
                <a:cs typeface="Arial"/>
              </a:rPr>
              <a:t>𝟏𝟎𝟎</a:t>
            </a:r>
          </a:p>
          <a:p>
            <a:pPr lvl="0" algn="ctr">
              <a:spcBef>
                <a:spcPct val="20000"/>
              </a:spcBef>
              <a:defRPr/>
            </a:pPr>
            <a:r>
              <a:rPr lang="fr-FR" sz="1600" dirty="0" smtClean="0">
                <a:solidFill>
                  <a:schemeClr val="bg1"/>
                </a:solidFill>
                <a:latin typeface="ProximaNova-Regular"/>
                <a:cs typeface="Arial"/>
              </a:rPr>
              <a:t>Où A représente l’énergie électrique annuelle estimée fournie par le système photovoltaïque ou éolien installé (KWh/an) et B désigne la demande électrique annuelle du bâtiment (KWh/an).</a:t>
            </a:r>
            <a:endParaRPr lang="fr-FR" sz="1600" dirty="0">
              <a:solidFill>
                <a:schemeClr val="bg1"/>
              </a:solidFill>
              <a:latin typeface="ProximaNova-Regular"/>
              <a:cs typeface="Arial"/>
            </a:endParaRPr>
          </a:p>
        </p:txBody>
      </p:sp>
    </p:spTree>
    <p:extLst>
      <p:ext uri="{BB962C8B-B14F-4D97-AF65-F5344CB8AC3E}">
        <p14:creationId xmlns:p14="http://schemas.microsoft.com/office/powerpoint/2010/main" val="15226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15AF57-1457-17AA-6407-31B5A588818C}"/>
              </a:ext>
            </a:extLst>
          </p:cNvPr>
          <p:cNvPicPr>
            <a:picLocks noChangeAspect="1"/>
          </p:cNvPicPr>
          <p:nvPr/>
        </p:nvPicPr>
        <p:blipFill>
          <a:blip r:embed="rId3"/>
          <a:stretch>
            <a:fillRect/>
          </a:stretch>
        </p:blipFill>
        <p:spPr>
          <a:xfrm>
            <a:off x="7938198" y="5899094"/>
            <a:ext cx="1217526" cy="916043"/>
          </a:xfrm>
          <a:prstGeom prst="rect">
            <a:avLst/>
          </a:prstGeom>
        </p:spPr>
      </p:pic>
      <p:sp>
        <p:nvSpPr>
          <p:cNvPr id="7" name="Rectangle 6">
            <a:extLst>
              <a:ext uri="{FF2B5EF4-FFF2-40B4-BE49-F238E27FC236}">
                <a16:creationId xmlns:a16="http://schemas.microsoft.com/office/drawing/2014/main" id="{B8984685-43BA-323D-83A1-49B0D37BD1B7}"/>
              </a:ext>
            </a:extLst>
          </p:cNvPr>
          <p:cNvSpPr/>
          <p:nvPr/>
        </p:nvSpPr>
        <p:spPr>
          <a:xfrm>
            <a:off x="0" y="1932976"/>
            <a:ext cx="4513006" cy="2029424"/>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674606"/>
            <a:ext cx="8229600" cy="1143000"/>
          </a:xfrm>
        </p:spPr>
        <p:txBody>
          <a:bodyPr>
            <a:noAutofit/>
          </a:bodyPr>
          <a:lstStyle/>
          <a:p>
            <a:r>
              <a:rPr lang="fr-FR" sz="3200" dirty="0">
                <a:latin typeface="Proxima Nova Extra Bold"/>
              </a:rPr>
              <a:t>Comment se conformer à GRASSMED ?</a:t>
            </a:r>
          </a:p>
        </p:txBody>
      </p:sp>
      <p:sp>
        <p:nvSpPr>
          <p:cNvPr id="5" name="Content Placeholder 2">
            <a:extLst>
              <a:ext uri="{FF2B5EF4-FFF2-40B4-BE49-F238E27FC236}">
                <a16:creationId xmlns:a16="http://schemas.microsoft.com/office/drawing/2014/main" id="{12E70AEE-0D07-A511-B646-631A73B2B10C}"/>
              </a:ext>
            </a:extLst>
          </p:cNvPr>
          <p:cNvSpPr>
            <a:spLocks noGrp="1"/>
          </p:cNvSpPr>
          <p:nvPr>
            <p:ph idx="1"/>
          </p:nvPr>
        </p:nvSpPr>
        <p:spPr>
          <a:xfrm>
            <a:off x="457200" y="2216980"/>
            <a:ext cx="8229600" cy="3863346"/>
          </a:xfrm>
        </p:spPr>
        <p:txBody>
          <a:bodyPr>
            <a:noAutofit/>
          </a:bodyPr>
          <a:lstStyle/>
          <a:p>
            <a:endParaRPr lang="en-US" sz="2000" dirty="0">
              <a:latin typeface="ProximaNova-Semibold"/>
            </a:endParaRPr>
          </a:p>
          <a:p>
            <a:endParaRPr lang="en-US" sz="2000" dirty="0">
              <a:latin typeface="ProximaNova-Semibold"/>
            </a:endParaRPr>
          </a:p>
          <a:p>
            <a:endParaRPr lang="en-US" sz="2000" dirty="0">
              <a:latin typeface="ProximaNova-Semibold"/>
            </a:endParaRPr>
          </a:p>
          <a:p>
            <a:pPr marL="0" indent="0">
              <a:buNone/>
            </a:pPr>
            <a:endParaRPr lang="en-US" sz="2000" dirty="0">
              <a:latin typeface="Cambria Math" panose="02040503050406030204" pitchFamily="18" charset="0"/>
              <a:ea typeface="Cambria Math" panose="02040503050406030204" pitchFamily="18" charset="0"/>
            </a:endParaRPr>
          </a:p>
          <a:p>
            <a:pPr marL="0" indent="0">
              <a:buNone/>
            </a:pPr>
            <a:endParaRPr lang="en-US" sz="2000" dirty="0">
              <a:latin typeface="ProximaNova-Semibold"/>
            </a:endParaRPr>
          </a:p>
          <a:p>
            <a:pPr marL="457200" lvl="1" indent="0">
              <a:buNone/>
            </a:pPr>
            <a:endParaRPr lang="en-US" sz="2000" dirty="0">
              <a:latin typeface="ProximaNova-Semibold"/>
            </a:endParaRPr>
          </a:p>
          <a:p>
            <a:endParaRPr lang="en-US" sz="2000" dirty="0">
              <a:latin typeface="ProximaNova-Semibold"/>
            </a:endParaRPr>
          </a:p>
          <a:p>
            <a:endParaRPr lang="en-BE" sz="2000" dirty="0"/>
          </a:p>
        </p:txBody>
      </p:sp>
      <p:sp>
        <p:nvSpPr>
          <p:cNvPr id="4" name="Content Placeholder 2">
            <a:extLst>
              <a:ext uri="{FF2B5EF4-FFF2-40B4-BE49-F238E27FC236}">
                <a16:creationId xmlns:a16="http://schemas.microsoft.com/office/drawing/2014/main" id="{14DD72CB-D90E-FC7E-96A8-9B79439BD276}"/>
              </a:ext>
            </a:extLst>
          </p:cNvPr>
          <p:cNvSpPr txBox="1">
            <a:spLocks/>
          </p:cNvSpPr>
          <p:nvPr/>
        </p:nvSpPr>
        <p:spPr>
          <a:xfrm>
            <a:off x="5527" y="1946817"/>
            <a:ext cx="4513006" cy="17491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dirty="0">
                <a:solidFill>
                  <a:schemeClr val="bg1"/>
                </a:solidFill>
                <a:latin typeface="ProximaNova-Semibold"/>
              </a:rPr>
              <a:t>Un évaluateur vérifiera le potentiel du projet en matière d’énergies renouvelables solaires et éoliennes. L'évaluation de ce crédit repose sur le pourcentage d'électricité fournie à partir de sources renouvelables par rapport à la demande électrique totale du bâtiment.</a:t>
            </a:r>
            <a:endParaRPr lang="en-US" sz="1800" dirty="0">
              <a:solidFill>
                <a:schemeClr val="bg1"/>
              </a:solidFill>
              <a:latin typeface="ProximaNova-Semibold"/>
            </a:endParaRPr>
          </a:p>
          <a:p>
            <a:pPr marL="457200" lvl="1" indent="0" algn="just">
              <a:buFont typeface="Arial"/>
              <a:buNone/>
            </a:pPr>
            <a:endParaRPr lang="en-US" sz="1800" dirty="0">
              <a:solidFill>
                <a:schemeClr val="bg1"/>
              </a:solidFill>
              <a:latin typeface="ProximaNova-Semibold"/>
            </a:endParaRPr>
          </a:p>
          <a:p>
            <a:pPr marL="0" indent="0" algn="just">
              <a:buNone/>
            </a:pPr>
            <a:endParaRPr lang="en-US" sz="1800" dirty="0">
              <a:solidFill>
                <a:schemeClr val="bg1"/>
              </a:solidFill>
              <a:latin typeface="ProximaNova-Semibold"/>
            </a:endParaRPr>
          </a:p>
          <a:p>
            <a:pPr algn="just"/>
            <a:endParaRPr lang="en-BE" sz="1800" dirty="0">
              <a:solidFill>
                <a:schemeClr val="bg1"/>
              </a:solidFill>
            </a:endParaRPr>
          </a:p>
        </p:txBody>
      </p:sp>
      <p:sp>
        <p:nvSpPr>
          <p:cNvPr id="9" name="Slide Number Placeholder 4">
            <a:extLst>
              <a:ext uri="{FF2B5EF4-FFF2-40B4-BE49-F238E27FC236}">
                <a16:creationId xmlns:a16="http://schemas.microsoft.com/office/drawing/2014/main" id="{4BEBBBC7-03C0-56AA-E594-3C6B50251357}"/>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RENEWABLE ENERGY – EDE2 </a:t>
            </a:r>
          </a:p>
        </p:txBody>
      </p:sp>
      <p:graphicFrame>
        <p:nvGraphicFramePr>
          <p:cNvPr id="12" name="Table 11">
            <a:extLst>
              <a:ext uri="{FF2B5EF4-FFF2-40B4-BE49-F238E27FC236}">
                <a16:creationId xmlns:a16="http://schemas.microsoft.com/office/drawing/2014/main" id="{E4561720-E054-3A98-5490-7978E11B16C8}"/>
              </a:ext>
            </a:extLst>
          </p:cNvPr>
          <p:cNvGraphicFramePr>
            <a:graphicFrameLocks noGrp="1"/>
          </p:cNvGraphicFramePr>
          <p:nvPr>
            <p:extLst>
              <p:ext uri="{D42A27DB-BD31-4B8C-83A1-F6EECF244321}">
                <p14:modId xmlns:p14="http://schemas.microsoft.com/office/powerpoint/2010/main" val="2366256420"/>
              </p:ext>
            </p:extLst>
          </p:nvPr>
        </p:nvGraphicFramePr>
        <p:xfrm>
          <a:off x="255639" y="4361774"/>
          <a:ext cx="8426245" cy="2197656"/>
        </p:xfrm>
        <a:graphic>
          <a:graphicData uri="http://schemas.openxmlformats.org/drawingml/2006/table">
            <a:tbl>
              <a:tblPr firstRow="1" firstCol="1" lastRow="1" lastCol="1" bandRow="1" bandCol="1"/>
              <a:tblGrid>
                <a:gridCol w="6483957">
                  <a:extLst>
                    <a:ext uri="{9D8B030D-6E8A-4147-A177-3AD203B41FA5}">
                      <a16:colId xmlns:a16="http://schemas.microsoft.com/office/drawing/2014/main" val="1491739899"/>
                    </a:ext>
                  </a:extLst>
                </a:gridCol>
                <a:gridCol w="1942288">
                  <a:extLst>
                    <a:ext uri="{9D8B030D-6E8A-4147-A177-3AD203B41FA5}">
                      <a16:colId xmlns:a16="http://schemas.microsoft.com/office/drawing/2014/main" val="3922625168"/>
                    </a:ext>
                  </a:extLst>
                </a:gridCol>
              </a:tblGrid>
              <a:tr h="384656">
                <a:tc>
                  <a:txBody>
                    <a:bodyPr/>
                    <a:lstStyle/>
                    <a:p>
                      <a:pPr marL="457200" marR="387350" lvl="1" algn="just">
                        <a:lnSpc>
                          <a:spcPct val="107000"/>
                        </a:lnSpc>
                        <a:spcBef>
                          <a:spcPts val="0"/>
                        </a:spcBef>
                        <a:spcAft>
                          <a:spcPts val="0"/>
                        </a:spcAft>
                      </a:pPr>
                      <a:r>
                        <a:rPr lang="en-US" sz="16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Maximum Scoring for Residential Buildings</a:t>
                      </a:r>
                      <a:endParaRPr lang="en-US" sz="16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600" b="1" spc="5" dirty="0">
                          <a:effectLst/>
                          <a:latin typeface="Tahoma" panose="020B0604030504040204" pitchFamily="34" charset="0"/>
                          <a:ea typeface="Tahoma" panose="020B0604030504040204" pitchFamily="34" charset="0"/>
                          <a:cs typeface="Arial" panose="020B0604020202020204" pitchFamily="34" charset="0"/>
                        </a:rPr>
                        <a:t>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32035386"/>
                  </a:ext>
                </a:extLst>
              </a:tr>
              <a:tr h="384656">
                <a:tc>
                  <a:txBody>
                    <a:bodyPr/>
                    <a:lstStyle/>
                    <a:p>
                      <a:pPr marL="457200" marR="387350" lvl="1" algn="just">
                        <a:lnSpc>
                          <a:spcPct val="107000"/>
                        </a:lnSpc>
                        <a:spcBef>
                          <a:spcPts val="0"/>
                        </a:spcBef>
                        <a:spcAft>
                          <a:spcPts val="0"/>
                        </a:spcAft>
                      </a:pPr>
                      <a:r>
                        <a:rPr lang="en-US" sz="16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Maximum Scoring for Commercial Buildings</a:t>
                      </a:r>
                      <a:endParaRPr lang="en-US" sz="16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600" b="1" spc="5" dirty="0">
                          <a:effectLst/>
                          <a:latin typeface="Tahoma" panose="020B0604030504040204" pitchFamily="34" charset="0"/>
                          <a:ea typeface="Tahoma" panose="020B0604030504040204" pitchFamily="34" charset="0"/>
                          <a:cs typeface="Arial" panose="020B0604020202020204" pitchFamily="34" charset="0"/>
                        </a:rPr>
                        <a:t>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63730303"/>
                  </a:ext>
                </a:extLst>
              </a:tr>
              <a:tr h="384656">
                <a:tc>
                  <a:txBody>
                    <a:bodyPr/>
                    <a:lstStyle/>
                    <a:p>
                      <a:pPr marL="457200" marR="387350" lvl="1" algn="just">
                        <a:lnSpc>
                          <a:spcPct val="107000"/>
                        </a:lnSpc>
                        <a:spcBef>
                          <a:spcPts val="0"/>
                        </a:spcBef>
                        <a:spcAft>
                          <a:spcPts val="0"/>
                        </a:spcAft>
                      </a:pPr>
                      <a:r>
                        <a:rPr lang="en-US" sz="16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COMMERCIAL and Residential BUILDING percentage of usage</a:t>
                      </a:r>
                      <a:endParaRPr lang="en-US" sz="16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6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Scoring Points</a:t>
                      </a:r>
                      <a:endParaRPr lang="en-US" sz="16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extLst>
                  <a:ext uri="{0D108BD9-81ED-4DB2-BD59-A6C34878D82A}">
                    <a16:rowId xmlns:a16="http://schemas.microsoft.com/office/drawing/2014/main" val="443599997"/>
                  </a:ext>
                </a:extLst>
              </a:tr>
              <a:tr h="251866">
                <a:tc>
                  <a:txBody>
                    <a:bodyPr/>
                    <a:lstStyle/>
                    <a:p>
                      <a:pPr marL="457200" marR="387350" lvl="1" algn="just">
                        <a:lnSpc>
                          <a:spcPct val="107000"/>
                        </a:lnSpc>
                        <a:spcBef>
                          <a:spcPts val="0"/>
                        </a:spcBef>
                        <a:spcAft>
                          <a:spcPts val="0"/>
                        </a:spcAft>
                      </a:pPr>
                      <a:r>
                        <a:rPr lang="en-US" sz="1600" spc="5" dirty="0" smtClean="0">
                          <a:effectLst/>
                          <a:latin typeface="Tahoma" panose="020B0604030504040204" pitchFamily="34" charset="0"/>
                          <a:ea typeface="Tahoma" panose="020B0604030504040204" pitchFamily="34" charset="0"/>
                          <a:cs typeface="Arial" panose="020B0604020202020204" pitchFamily="34" charset="0"/>
                        </a:rPr>
                        <a:t>4%-10%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600" spc="5" dirty="0">
                          <a:effectLst/>
                          <a:latin typeface="Tahoma" panose="020B0604030504040204" pitchFamily="34" charset="0"/>
                          <a:ea typeface="Tahoma" panose="020B0604030504040204" pitchFamily="34" charset="0"/>
                          <a:cs typeface="Arial" panose="020B0604020202020204" pitchFamily="34" charset="0"/>
                        </a:rPr>
                        <a:t>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86076230"/>
                  </a:ext>
                </a:extLst>
              </a:tr>
              <a:tr h="251866">
                <a:tc>
                  <a:txBody>
                    <a:bodyPr/>
                    <a:lstStyle/>
                    <a:p>
                      <a:pPr marL="457200" marR="387350" lvl="1" algn="just">
                        <a:lnSpc>
                          <a:spcPct val="107000"/>
                        </a:lnSpc>
                        <a:spcBef>
                          <a:spcPts val="0"/>
                        </a:spcBef>
                        <a:spcAft>
                          <a:spcPts val="0"/>
                        </a:spcAft>
                      </a:pPr>
                      <a:r>
                        <a:rPr lang="en-US" sz="1600" spc="5" dirty="0" smtClean="0">
                          <a:effectLst/>
                          <a:latin typeface="Tahoma" panose="020B0604030504040204" pitchFamily="34" charset="0"/>
                          <a:ea typeface="Tahoma" panose="020B0604030504040204" pitchFamily="34" charset="0"/>
                          <a:cs typeface="Arial" panose="020B0604020202020204" pitchFamily="34" charset="0"/>
                        </a:rPr>
                        <a:t>10.1 </a:t>
                      </a:r>
                      <a:r>
                        <a:rPr lang="en-US" sz="1600" spc="5" dirty="0">
                          <a:effectLst/>
                          <a:latin typeface="Tahoma" panose="020B0604030504040204" pitchFamily="34" charset="0"/>
                          <a:ea typeface="Tahoma" panose="020B0604030504040204" pitchFamily="34" charset="0"/>
                          <a:cs typeface="Arial" panose="020B0604020202020204" pitchFamily="34" charset="0"/>
                        </a:rPr>
                        <a:t>%-</a:t>
                      </a:r>
                      <a:r>
                        <a:rPr lang="en-US" sz="1600" spc="5" dirty="0" smtClean="0">
                          <a:effectLst/>
                          <a:latin typeface="Tahoma" panose="020B0604030504040204" pitchFamily="34" charset="0"/>
                          <a:ea typeface="Tahoma" panose="020B0604030504040204" pitchFamily="34" charset="0"/>
                          <a:cs typeface="Arial" panose="020B0604020202020204" pitchFamily="34" charset="0"/>
                        </a:rPr>
                        <a:t>20%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600" spc="5" dirty="0">
                          <a:effectLst/>
                          <a:latin typeface="Tahoma" panose="020B0604030504040204" pitchFamily="34" charset="0"/>
                          <a:ea typeface="Tahoma" panose="020B0604030504040204" pitchFamily="34" charset="0"/>
                          <a:cs typeface="Arial" panose="020B0604020202020204" pitchFamily="34" charset="0"/>
                        </a:rPr>
                        <a:t>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84702283"/>
                  </a:ext>
                </a:extLst>
              </a:tr>
              <a:tr h="251866">
                <a:tc>
                  <a:txBody>
                    <a:bodyPr/>
                    <a:lstStyle/>
                    <a:p>
                      <a:pPr marL="457200" marR="387350" lvl="1" algn="just">
                        <a:lnSpc>
                          <a:spcPct val="107000"/>
                        </a:lnSpc>
                        <a:spcBef>
                          <a:spcPts val="0"/>
                        </a:spcBef>
                        <a:spcAft>
                          <a:spcPts val="0"/>
                        </a:spcAft>
                      </a:pPr>
                      <a:r>
                        <a:rPr lang="en-US" sz="1600" spc="5" dirty="0" smtClean="0">
                          <a:effectLst/>
                          <a:latin typeface="Tahoma" panose="020B0604030504040204" pitchFamily="34" charset="0"/>
                          <a:ea typeface="Tahoma" panose="020B0604030504040204" pitchFamily="34" charset="0"/>
                          <a:cs typeface="Arial" panose="020B0604020202020204" pitchFamily="34" charset="0"/>
                        </a:rPr>
                        <a:t>20.1 </a:t>
                      </a:r>
                      <a:r>
                        <a:rPr lang="en-US" sz="1600" spc="5" dirty="0">
                          <a:effectLst/>
                          <a:latin typeface="Tahoma" panose="020B0604030504040204" pitchFamily="34" charset="0"/>
                          <a:ea typeface="Tahoma" panose="020B0604030504040204" pitchFamily="34" charset="0"/>
                          <a:cs typeface="Arial" panose="020B0604020202020204" pitchFamily="34" charset="0"/>
                        </a:rPr>
                        <a:t>%-</a:t>
                      </a:r>
                      <a:r>
                        <a:rPr lang="en-US" sz="1600" spc="5" dirty="0" smtClean="0">
                          <a:effectLst/>
                          <a:latin typeface="Tahoma" panose="020B0604030504040204" pitchFamily="34" charset="0"/>
                          <a:ea typeface="Tahoma" panose="020B0604030504040204" pitchFamily="34" charset="0"/>
                          <a:cs typeface="Arial" panose="020B0604020202020204" pitchFamily="34" charset="0"/>
                        </a:rPr>
                        <a:t>30%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600" spc="5" dirty="0">
                          <a:effectLst/>
                          <a:latin typeface="Tahoma" panose="020B0604030504040204" pitchFamily="34" charset="0"/>
                          <a:ea typeface="Tahoma" panose="020B0604030504040204" pitchFamily="34" charset="0"/>
                          <a:cs typeface="Arial" panose="020B0604020202020204" pitchFamily="34" charset="0"/>
                        </a:rPr>
                        <a:t>12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49354118"/>
                  </a:ext>
                </a:extLst>
              </a:tr>
              <a:tr h="251866">
                <a:tc>
                  <a:txBody>
                    <a:bodyPr/>
                    <a:lstStyle/>
                    <a:p>
                      <a:pPr marL="457200" marR="387350" lvl="1" algn="just">
                        <a:lnSpc>
                          <a:spcPct val="107000"/>
                        </a:lnSpc>
                        <a:spcBef>
                          <a:spcPts val="0"/>
                        </a:spcBef>
                        <a:spcAft>
                          <a:spcPts val="0"/>
                        </a:spcAft>
                      </a:pPr>
                      <a:r>
                        <a:rPr lang="en-US" sz="1600" spc="5" dirty="0">
                          <a:effectLst/>
                          <a:latin typeface="Tahoma" panose="020B0604030504040204" pitchFamily="34" charset="0"/>
                          <a:ea typeface="Tahoma" panose="020B0604030504040204" pitchFamily="34" charset="0"/>
                          <a:cs typeface="Arial" panose="020B0604020202020204" pitchFamily="34" charset="0"/>
                        </a:rPr>
                        <a:t>≥ </a:t>
                      </a:r>
                      <a:r>
                        <a:rPr lang="en-US" sz="1600" spc="5" dirty="0" smtClean="0">
                          <a:effectLst/>
                          <a:latin typeface="Tahoma" panose="020B0604030504040204" pitchFamily="34" charset="0"/>
                          <a:ea typeface="Tahoma" panose="020B0604030504040204" pitchFamily="34" charset="0"/>
                          <a:cs typeface="Arial" panose="020B0604020202020204" pitchFamily="34" charset="0"/>
                        </a:rPr>
                        <a:t>30.1%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600" spc="5" dirty="0">
                          <a:effectLst/>
                          <a:latin typeface="Tahoma" panose="020B0604030504040204" pitchFamily="34" charset="0"/>
                          <a:ea typeface="Tahoma" panose="020B0604030504040204" pitchFamily="34" charset="0"/>
                          <a:cs typeface="Arial" panose="020B0604020202020204" pitchFamily="34" charset="0"/>
                        </a:rPr>
                        <a:t>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272472349"/>
                  </a:ext>
                </a:extLst>
              </a:tr>
            </a:tbl>
          </a:graphicData>
        </a:graphic>
      </p:graphicFrame>
      <p:sp>
        <p:nvSpPr>
          <p:cNvPr id="6" name="TextBox 5">
            <a:extLst>
              <a:ext uri="{FF2B5EF4-FFF2-40B4-BE49-F238E27FC236}">
                <a16:creationId xmlns:a16="http://schemas.microsoft.com/office/drawing/2014/main" id="{B3A72A78-566B-35FB-FABB-769E17B325B2}"/>
              </a:ext>
            </a:extLst>
          </p:cNvPr>
          <p:cNvSpPr txBox="1"/>
          <p:nvPr/>
        </p:nvSpPr>
        <p:spPr>
          <a:xfrm>
            <a:off x="4513006" y="1405924"/>
            <a:ext cx="4591664" cy="2862322"/>
          </a:xfrm>
          <a:prstGeom prst="rect">
            <a:avLst/>
          </a:prstGeom>
          <a:noFill/>
        </p:spPr>
        <p:txBody>
          <a:bodyPr wrap="square">
            <a:spAutoFit/>
          </a:bodyPr>
          <a:lstStyle/>
          <a:p>
            <a:pPr lvl="0" algn="just">
              <a:defRPr/>
            </a:pPr>
            <a:r>
              <a:rPr lang="fr-FR" dirty="0">
                <a:solidFill>
                  <a:schemeClr val="tx2"/>
                </a:solidFill>
                <a:latin typeface="ProximaNova-Semibold"/>
                <a:cs typeface="Arial"/>
              </a:rPr>
              <a:t>Un minimum de </a:t>
            </a:r>
            <a:r>
              <a:rPr lang="fr-FR" dirty="0" smtClean="0">
                <a:solidFill>
                  <a:schemeClr val="tx2"/>
                </a:solidFill>
                <a:latin typeface="ProximaNova-Semibold"/>
                <a:cs typeface="Arial"/>
              </a:rPr>
              <a:t>4 </a:t>
            </a:r>
            <a:r>
              <a:rPr lang="fr-FR" dirty="0">
                <a:solidFill>
                  <a:schemeClr val="tx2"/>
                </a:solidFill>
                <a:latin typeface="ProximaNova-Semibold"/>
                <a:cs typeface="Arial"/>
              </a:rPr>
              <a:t>% de la production d'électricité à partir de sources d'énergie renouvelables </a:t>
            </a:r>
            <a:r>
              <a:rPr lang="fr-FR" dirty="0" smtClean="0">
                <a:solidFill>
                  <a:schemeClr val="tx2"/>
                </a:solidFill>
                <a:latin typeface="ProximaNova-Semibold"/>
                <a:cs typeface="Arial"/>
              </a:rPr>
              <a:t>sont </a:t>
            </a:r>
            <a:r>
              <a:rPr lang="fr-FR" dirty="0">
                <a:solidFill>
                  <a:schemeClr val="tx2"/>
                </a:solidFill>
                <a:latin typeface="ProximaNova-Semibold"/>
                <a:cs typeface="Arial"/>
              </a:rPr>
              <a:t>requis pour obtenir </a:t>
            </a:r>
            <a:r>
              <a:rPr lang="fr-FR" dirty="0" smtClean="0">
                <a:solidFill>
                  <a:schemeClr val="tx2"/>
                </a:solidFill>
                <a:latin typeface="ProximaNova-Semibold"/>
                <a:cs typeface="Arial"/>
              </a:rPr>
              <a:t>des points. </a:t>
            </a:r>
            <a:r>
              <a:rPr lang="fr-FR" dirty="0">
                <a:solidFill>
                  <a:schemeClr val="tx2"/>
                </a:solidFill>
                <a:latin typeface="ProximaNova-Semibold"/>
                <a:cs typeface="Arial"/>
              </a:rPr>
              <a:t>Selon le pourcentage d'utilisation d'énergie renouvelable par le générateur photovoltaïque ou éolien par rapport à la demande totale, des points seront récompensés. Le tableau ci-dessous affiche le nombre maximum de points pouvant être obtenus.</a:t>
            </a:r>
            <a:endParaRPr lang="en-US" dirty="0">
              <a:solidFill>
                <a:schemeClr val="tx2"/>
              </a:solidFill>
              <a:latin typeface="ProximaNova-Semibold"/>
              <a:cs typeface="Arial"/>
            </a:endParaRPr>
          </a:p>
        </p:txBody>
      </p:sp>
    </p:spTree>
    <p:extLst>
      <p:ext uri="{BB962C8B-B14F-4D97-AF65-F5344CB8AC3E}">
        <p14:creationId xmlns:p14="http://schemas.microsoft.com/office/powerpoint/2010/main" val="19635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Lst>
  </p:timing>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792</TotalTime>
  <Words>756</Words>
  <Application>Microsoft Office PowerPoint</Application>
  <PresentationFormat>On-screen Show (4:3)</PresentationFormat>
  <Paragraphs>109</Paragraphs>
  <Slides>10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Calibri</vt:lpstr>
      <vt:lpstr>Cambria Math</vt:lpstr>
      <vt:lpstr>Proxima Nova Extra Bold</vt:lpstr>
      <vt:lpstr>ProximaNova-Extrabld</vt:lpstr>
      <vt:lpstr>ProximaNova-Regular</vt:lpstr>
      <vt:lpstr>ProximaNova-Semibold</vt:lpstr>
      <vt:lpstr>Tahoma</vt:lpstr>
      <vt:lpstr>Wingdings</vt:lpstr>
      <vt:lpstr>meetMED_Theme_2</vt:lpstr>
      <vt:lpstr>Custom Design</vt:lpstr>
      <vt:lpstr>ENERGIE RENOUVELABLE– EDE2 </vt:lpstr>
      <vt:lpstr> Grandes Lignes</vt:lpstr>
      <vt:lpstr>Qu’est-ce que l’ÉNERGIE RENOUVELABLE ?</vt:lpstr>
      <vt:lpstr>Pourquoi utiliser les ÉNERGIES RENOUVELABLES ?</vt:lpstr>
      <vt:lpstr> Comment intégrer les RESSOURCES ÉNERGÉTIQUES RENOUVELABLES ? </vt:lpstr>
      <vt:lpstr> Comment intégrer les RESSOURCES ÉNERGÉTIQUES RENOUVELABLES ? </vt:lpstr>
      <vt:lpstr> Comment intégrer les RESSOURCES ÉNERGÉTIQUES RENOUVELABLES ? </vt:lpstr>
      <vt:lpstr>Comment calculer le pourcentage d'ÉNERGIE RENOUVELABLE fournie par le système ?</vt:lpstr>
      <vt:lpstr>Comment se conformer à GRASSMED ?</vt:lpstr>
      <vt:lpstr>nous contacter!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adnan</cp:lastModifiedBy>
  <cp:revision>99</cp:revision>
  <dcterms:created xsi:type="dcterms:W3CDTF">2018-09-19T13:21:33Z</dcterms:created>
  <dcterms:modified xsi:type="dcterms:W3CDTF">2024-02-06T13:59:38Z</dcterms:modified>
</cp:coreProperties>
</file>