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1"/>
  </p:notesMasterIdLst>
  <p:handoutMasterIdLst>
    <p:handoutMasterId r:id="rId22"/>
  </p:handoutMasterIdLst>
  <p:sldIdLst>
    <p:sldId id="260" r:id="rId3"/>
    <p:sldId id="266" r:id="rId4"/>
    <p:sldId id="261" r:id="rId5"/>
    <p:sldId id="265" r:id="rId6"/>
    <p:sldId id="272" r:id="rId7"/>
    <p:sldId id="283" r:id="rId8"/>
    <p:sldId id="292" r:id="rId9"/>
    <p:sldId id="277" r:id="rId10"/>
    <p:sldId id="284" r:id="rId11"/>
    <p:sldId id="285" r:id="rId12"/>
    <p:sldId id="286" r:id="rId13"/>
    <p:sldId id="287" r:id="rId14"/>
    <p:sldId id="288" r:id="rId15"/>
    <p:sldId id="291" r:id="rId16"/>
    <p:sldId id="289" r:id="rId17"/>
    <p:sldId id="290" r:id="rId18"/>
    <p:sldId id="280" r:id="rId19"/>
    <p:sldId id="27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Giallombardo" initials="AG" lastIdx="3" clrIdx="0">
    <p:extLst>
      <p:ext uri="{19B8F6BF-5375-455C-9EA6-DF929625EA0E}">
        <p15:presenceInfo xmlns:p15="http://schemas.microsoft.com/office/powerpoint/2012/main" userId="8eaf304e2ee27c72" providerId="Windows Live"/>
      </p:ext>
    </p:extLst>
  </p:cmAuthor>
  <p:cmAuthor id="2" name="yasmeen.oraby@rcreee.org" initials="y" lastIdx="1" clrIdx="1">
    <p:extLst>
      <p:ext uri="{19B8F6BF-5375-455C-9EA6-DF929625EA0E}">
        <p15:presenceInfo xmlns:p15="http://schemas.microsoft.com/office/powerpoint/2012/main" userId="yasmeen.oraby@rcreee.o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A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46" autoAdjust="0"/>
  </p:normalViewPr>
  <p:slideViewPr>
    <p:cSldViewPr snapToGrid="0" snapToObjects="1">
      <p:cViewPr varScale="1">
        <p:scale>
          <a:sx n="80" d="100"/>
          <a:sy n="80" d="100"/>
        </p:scale>
        <p:origin x="1522"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D75A83-B0A0-F941-9E84-37C674E8AF5E}" type="datetimeFigureOut">
              <a:rPr lang="en-US" smtClean="0"/>
              <a:t>06-Feb-24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2C75D0-4E5A-B147-9DD3-9A65C28A77A4}" type="slidenum">
              <a:rPr lang="en-US" smtClean="0"/>
              <a:t>‹#›</a:t>
            </a:fld>
            <a:endParaRPr lang="en-US"/>
          </a:p>
        </p:txBody>
      </p:sp>
    </p:spTree>
    <p:extLst>
      <p:ext uri="{BB962C8B-B14F-4D97-AF65-F5344CB8AC3E}">
        <p14:creationId xmlns:p14="http://schemas.microsoft.com/office/powerpoint/2010/main" val="11959964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1F39B-BE8A-F84A-9EC6-B803D69CDF81}" type="datetimeFigureOut">
              <a:rPr lang="en-US" smtClean="0"/>
              <a:t>06-Feb-24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E55C-1D1D-4F47-9F17-CF18EB29C25F}" type="slidenum">
              <a:rPr lang="en-US" smtClean="0"/>
              <a:t>‹#›</a:t>
            </a:fld>
            <a:endParaRPr lang="en-US"/>
          </a:p>
        </p:txBody>
      </p:sp>
    </p:spTree>
    <p:extLst>
      <p:ext uri="{BB962C8B-B14F-4D97-AF65-F5344CB8AC3E}">
        <p14:creationId xmlns:p14="http://schemas.microsoft.com/office/powerpoint/2010/main" val="9882654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E00E55C-1D1D-4F47-9F17-CF18EB29C25F}" type="slidenum">
              <a:rPr lang="en-US" smtClean="0"/>
              <a:t>1</a:t>
            </a:fld>
            <a:endParaRPr lang="en-US"/>
          </a:p>
        </p:txBody>
      </p:sp>
    </p:spTree>
    <p:extLst>
      <p:ext uri="{BB962C8B-B14F-4D97-AF65-F5344CB8AC3E}">
        <p14:creationId xmlns:p14="http://schemas.microsoft.com/office/powerpoint/2010/main" val="426358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212529"/>
                </a:solidFill>
                <a:effectLst/>
                <a:latin typeface="Tahoma" panose="020B0604030504040204" pitchFamily="34" charset="0"/>
                <a:ea typeface="Calibri" panose="020F0502020204030204" pitchFamily="34" charset="0"/>
                <a:cs typeface="Arial" panose="020B0604020202020204" pitchFamily="34" charset="0"/>
              </a:rPr>
              <a:t>Fixed devices include overhangs, horizontal/vertical louvers, and egg-crates. Movable devices include Venetian blinds, vertical blinds, roller shades, and deciduous plants. if the shading is moveable, the problem of the balance of unwanted solar gains and useful daylight is solved, provided when the shading is deployed, it still transmits sufficient light and in a useable direction, into the room. In most cases of adjustable blinds or louvres this light transmission is variable over a wide range. Moveable devices have to be operated correctly, and maintained.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800" dirty="0">
              <a:solidFill>
                <a:srgbClr val="212529"/>
              </a:solidFill>
              <a:effectLst/>
              <a:latin typeface="Tahoma" panose="020B060403050404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E00E55C-1D1D-4F47-9F17-CF18EB29C25F}" type="slidenum">
              <a:rPr lang="en-US" smtClean="0"/>
              <a:t>15</a:t>
            </a:fld>
            <a:endParaRPr lang="en-US"/>
          </a:p>
        </p:txBody>
      </p:sp>
    </p:spTree>
    <p:extLst>
      <p:ext uri="{BB962C8B-B14F-4D97-AF65-F5344CB8AC3E}">
        <p14:creationId xmlns:p14="http://schemas.microsoft.com/office/powerpoint/2010/main" val="525966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212529"/>
              </a:solidFill>
              <a:effectLst/>
              <a:latin typeface="Tahoma" panose="020B060403050404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E00E55C-1D1D-4F47-9F17-CF18EB29C25F}" type="slidenum">
              <a:rPr lang="en-US" smtClean="0"/>
              <a:t>16</a:t>
            </a:fld>
            <a:endParaRPr lang="en-US"/>
          </a:p>
        </p:txBody>
      </p:sp>
    </p:spTree>
    <p:extLst>
      <p:ext uri="{BB962C8B-B14F-4D97-AF65-F5344CB8AC3E}">
        <p14:creationId xmlns:p14="http://schemas.microsoft.com/office/powerpoint/2010/main" val="2782440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E55C-1D1D-4F47-9F17-CF18EB29C25F}" type="slidenum">
              <a:rPr lang="en-US" smtClean="0"/>
              <a:t>17</a:t>
            </a:fld>
            <a:endParaRPr lang="en-US"/>
          </a:p>
        </p:txBody>
      </p:sp>
    </p:spTree>
    <p:extLst>
      <p:ext uri="{BB962C8B-B14F-4D97-AF65-F5344CB8AC3E}">
        <p14:creationId xmlns:p14="http://schemas.microsoft.com/office/powerpoint/2010/main" val="914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Claire-</a:t>
            </a:r>
            <a:r>
              <a:rPr lang="en-US" dirty="0" err="1" smtClean="0"/>
              <a:t>voie</a:t>
            </a:r>
            <a:r>
              <a:rPr lang="en-US" dirty="0" smtClean="0"/>
              <a:t>,</a:t>
            </a:r>
            <a:r>
              <a:rPr lang="en-US" baseline="0" dirty="0" smtClean="0"/>
              <a:t> </a:t>
            </a:r>
            <a:r>
              <a:rPr lang="en-US" dirty="0" err="1" smtClean="0"/>
              <a:t>eclairage</a:t>
            </a:r>
            <a:r>
              <a:rPr lang="en-US" dirty="0" smtClean="0"/>
              <a:t> de </a:t>
            </a:r>
            <a:r>
              <a:rPr lang="en-US" dirty="0" err="1" smtClean="0"/>
              <a:t>dessus</a:t>
            </a:r>
            <a:r>
              <a:rPr lang="en-US" dirty="0" smtClean="0"/>
              <a:t>, </a:t>
            </a:r>
            <a:r>
              <a:rPr lang="en-US" dirty="0" err="1" smtClean="0"/>
              <a:t>lucarnes</a:t>
            </a:r>
            <a:endParaRPr lang="en-US" dirty="0"/>
          </a:p>
        </p:txBody>
      </p:sp>
      <p:sp>
        <p:nvSpPr>
          <p:cNvPr id="4" name="Slide Number Placeholder 3"/>
          <p:cNvSpPr>
            <a:spLocks noGrp="1"/>
          </p:cNvSpPr>
          <p:nvPr>
            <p:ph type="sldNum" sz="quarter" idx="10"/>
          </p:nvPr>
        </p:nvSpPr>
        <p:spPr/>
        <p:txBody>
          <a:bodyPr/>
          <a:lstStyle/>
          <a:p>
            <a:fld id="{7E00E55C-1D1D-4F47-9F17-CF18EB29C25F}" type="slidenum">
              <a:rPr lang="en-US" smtClean="0"/>
              <a:t>3</a:t>
            </a:fld>
            <a:endParaRPr lang="en-US"/>
          </a:p>
        </p:txBody>
      </p:sp>
    </p:spTree>
    <p:extLst>
      <p:ext uri="{BB962C8B-B14F-4D97-AF65-F5344CB8AC3E}">
        <p14:creationId xmlns:p14="http://schemas.microsoft.com/office/powerpoint/2010/main" val="24588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212529"/>
              </a:solidFill>
              <a:effectLst/>
              <a:latin typeface="Tahoma" panose="020B060403050404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E00E55C-1D1D-4F47-9F17-CF18EB29C25F}" type="slidenum">
              <a:rPr lang="en-US" smtClean="0"/>
              <a:t>8</a:t>
            </a:fld>
            <a:endParaRPr lang="en-US"/>
          </a:p>
        </p:txBody>
      </p:sp>
    </p:spTree>
    <p:extLst>
      <p:ext uri="{BB962C8B-B14F-4D97-AF65-F5344CB8AC3E}">
        <p14:creationId xmlns:p14="http://schemas.microsoft.com/office/powerpoint/2010/main" val="17970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212529"/>
              </a:solidFill>
              <a:effectLst/>
              <a:latin typeface="Tahoma" panose="020B060403050404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E00E55C-1D1D-4F47-9F17-CF18EB29C25F}" type="slidenum">
              <a:rPr lang="en-US" smtClean="0"/>
              <a:t>9</a:t>
            </a:fld>
            <a:endParaRPr lang="en-US"/>
          </a:p>
        </p:txBody>
      </p:sp>
    </p:spTree>
    <p:extLst>
      <p:ext uri="{BB962C8B-B14F-4D97-AF65-F5344CB8AC3E}">
        <p14:creationId xmlns:p14="http://schemas.microsoft.com/office/powerpoint/2010/main" val="243907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212529"/>
              </a:solidFill>
              <a:effectLst/>
              <a:latin typeface="Tahoma" panose="020B060403050404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E00E55C-1D1D-4F47-9F17-CF18EB29C25F}" type="slidenum">
              <a:rPr lang="en-US" smtClean="0"/>
              <a:t>10</a:t>
            </a:fld>
            <a:endParaRPr lang="en-US"/>
          </a:p>
        </p:txBody>
      </p:sp>
    </p:spTree>
    <p:extLst>
      <p:ext uri="{BB962C8B-B14F-4D97-AF65-F5344CB8AC3E}">
        <p14:creationId xmlns:p14="http://schemas.microsoft.com/office/powerpoint/2010/main" val="49546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212529"/>
              </a:solidFill>
              <a:effectLst/>
              <a:latin typeface="Tahoma" panose="020B060403050404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E00E55C-1D1D-4F47-9F17-CF18EB29C25F}" type="slidenum">
              <a:rPr lang="en-US" smtClean="0"/>
              <a:t>11</a:t>
            </a:fld>
            <a:endParaRPr lang="en-US"/>
          </a:p>
        </p:txBody>
      </p:sp>
    </p:spTree>
    <p:extLst>
      <p:ext uri="{BB962C8B-B14F-4D97-AF65-F5344CB8AC3E}">
        <p14:creationId xmlns:p14="http://schemas.microsoft.com/office/powerpoint/2010/main" val="503080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212529"/>
              </a:solidFill>
              <a:effectLst/>
              <a:latin typeface="Tahoma" panose="020B060403050404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E00E55C-1D1D-4F47-9F17-CF18EB29C25F}" type="slidenum">
              <a:rPr lang="en-US" smtClean="0"/>
              <a:t>12</a:t>
            </a:fld>
            <a:endParaRPr lang="en-US"/>
          </a:p>
        </p:txBody>
      </p:sp>
    </p:spTree>
    <p:extLst>
      <p:ext uri="{BB962C8B-B14F-4D97-AF65-F5344CB8AC3E}">
        <p14:creationId xmlns:p14="http://schemas.microsoft.com/office/powerpoint/2010/main" val="254260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212529"/>
              </a:solidFill>
              <a:effectLst/>
              <a:latin typeface="Tahoma" panose="020B0604030504040204" pitchFamily="34" charset="0"/>
              <a:ea typeface="Calibri" panose="020F0502020204030204" pitchFamily="34" charset="0"/>
            </a:endParaRPr>
          </a:p>
          <a:p>
            <a:r>
              <a:rPr lang="en-US" sz="1800" dirty="0">
                <a:solidFill>
                  <a:srgbClr val="212529"/>
                </a:solidFill>
                <a:effectLst/>
                <a:latin typeface="Tahoma" panose="020B0604030504040204" pitchFamily="34" charset="0"/>
                <a:ea typeface="Calibri" panose="020F0502020204030204" pitchFamily="34" charset="0"/>
              </a:rPr>
              <a:t>Vertical Exterior Sunshades designs allow varying amounts of light to penetrate into the building. These applications are helpful where the sun's rays are at low angle of incidence</a:t>
            </a:r>
          </a:p>
          <a:p>
            <a:endParaRPr lang="en-US" sz="1800" dirty="0">
              <a:solidFill>
                <a:srgbClr val="212529"/>
              </a:solidFill>
              <a:effectLst/>
              <a:latin typeface="Tahoma" panose="020B0604030504040204" pitchFamily="34" charset="0"/>
              <a:ea typeface="Calibri" panose="020F0502020204030204" pitchFamily="34" charset="0"/>
            </a:endParaRPr>
          </a:p>
          <a:p>
            <a:r>
              <a:rPr lang="en-US" sz="1800" dirty="0">
                <a:solidFill>
                  <a:srgbClr val="212529"/>
                </a:solidFill>
                <a:effectLst/>
                <a:latin typeface="Tahoma" panose="020B0604030504040204" pitchFamily="34" charset="0"/>
                <a:ea typeface="Calibri" panose="020F0502020204030204" pitchFamily="34" charset="0"/>
              </a:rPr>
              <a:t>The horizontal shading device has a simple concept and easy installation procedure, considered to be efficient in energy saving in building heating and cooling energy consumption. These applications are helpful when the sun's rays are at high angle of incidence</a:t>
            </a:r>
          </a:p>
          <a:p>
            <a:r>
              <a:rPr lang="en-US" sz="1800" dirty="0">
                <a:solidFill>
                  <a:srgbClr val="212529"/>
                </a:solidFill>
                <a:effectLst/>
                <a:latin typeface="Tahoma" panose="020B0604030504040204" pitchFamily="34" charset="0"/>
                <a:ea typeface="Calibri" panose="020F0502020204030204" pitchFamily="34" charset="0"/>
              </a:rPr>
              <a:t>A combination of horizontal and vertical elements forming an egg crate-type shading system is often used in the architectural design of building facades. Egg crate devices are used for conditions where different times of the year warrant different shading needs</a:t>
            </a:r>
          </a:p>
          <a:p>
            <a:endParaRPr lang="en-US" sz="1800" dirty="0">
              <a:solidFill>
                <a:srgbClr val="212529"/>
              </a:solidFill>
              <a:effectLst/>
              <a:latin typeface="Tahoma" panose="020B0604030504040204" pitchFamily="34" charset="0"/>
              <a:ea typeface="Calibri" panose="020F0502020204030204" pitchFamily="34" charset="0"/>
            </a:endParaRPr>
          </a:p>
          <a:p>
            <a:r>
              <a:rPr lang="en-US" sz="1800" dirty="0">
                <a:solidFill>
                  <a:srgbClr val="212529"/>
                </a:solidFill>
                <a:effectLst/>
                <a:latin typeface="Tahoma" panose="020B0604030504040204" pitchFamily="34" charset="0"/>
                <a:ea typeface="Calibri" panose="020F0502020204030204" pitchFamily="34" charset="0"/>
              </a:rPr>
              <a:t>Interior blinds incorporate slats, the angle of which can be adjusted to control light, glare, and solar heat gain. Interior shades can be raised or lowered fully or to intermediate positions, depending on the time of day and amount of direct sunlight</a:t>
            </a:r>
            <a:endParaRPr lang="en-US" dirty="0"/>
          </a:p>
        </p:txBody>
      </p:sp>
      <p:sp>
        <p:nvSpPr>
          <p:cNvPr id="4" name="Slide Number Placeholder 3"/>
          <p:cNvSpPr>
            <a:spLocks noGrp="1"/>
          </p:cNvSpPr>
          <p:nvPr>
            <p:ph type="sldNum" sz="quarter" idx="5"/>
          </p:nvPr>
        </p:nvSpPr>
        <p:spPr/>
        <p:txBody>
          <a:bodyPr/>
          <a:lstStyle/>
          <a:p>
            <a:fld id="{7E00E55C-1D1D-4F47-9F17-CF18EB29C25F}" type="slidenum">
              <a:rPr lang="en-US" smtClean="0"/>
              <a:t>13</a:t>
            </a:fld>
            <a:endParaRPr lang="en-US"/>
          </a:p>
        </p:txBody>
      </p:sp>
    </p:spTree>
    <p:extLst>
      <p:ext uri="{BB962C8B-B14F-4D97-AF65-F5344CB8AC3E}">
        <p14:creationId xmlns:p14="http://schemas.microsoft.com/office/powerpoint/2010/main" val="3524023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212529"/>
              </a:solidFill>
              <a:effectLst/>
              <a:latin typeface="Tahoma" panose="020B0604030504040204" pitchFamily="34" charset="0"/>
              <a:ea typeface="Calibri" panose="020F0502020204030204" pitchFamily="34" charset="0"/>
            </a:endParaRPr>
          </a:p>
          <a:p>
            <a:r>
              <a:rPr lang="en-US" sz="1800" dirty="0">
                <a:solidFill>
                  <a:srgbClr val="212529"/>
                </a:solidFill>
                <a:effectLst/>
                <a:latin typeface="Tahoma" panose="020B0604030504040204" pitchFamily="34" charset="0"/>
                <a:ea typeface="Calibri" panose="020F0502020204030204" pitchFamily="34" charset="0"/>
              </a:rPr>
              <a:t>Vertical Exterior Sunshades designs allow varying amounts of light to penetrate into the building. These applications are helpful where the sun's rays are at low angle of incidence</a:t>
            </a:r>
          </a:p>
          <a:p>
            <a:endParaRPr lang="en-US" sz="1800" dirty="0">
              <a:solidFill>
                <a:srgbClr val="212529"/>
              </a:solidFill>
              <a:effectLst/>
              <a:latin typeface="Tahoma" panose="020B0604030504040204" pitchFamily="34" charset="0"/>
              <a:ea typeface="Calibri" panose="020F0502020204030204" pitchFamily="34" charset="0"/>
            </a:endParaRPr>
          </a:p>
          <a:p>
            <a:r>
              <a:rPr lang="en-US" sz="1800" dirty="0">
                <a:solidFill>
                  <a:srgbClr val="212529"/>
                </a:solidFill>
                <a:effectLst/>
                <a:latin typeface="Tahoma" panose="020B0604030504040204" pitchFamily="34" charset="0"/>
                <a:ea typeface="Calibri" panose="020F0502020204030204" pitchFamily="34" charset="0"/>
              </a:rPr>
              <a:t>The horizontal shading device has a simple concept and easy installation procedure, considered to be efficient in energy saving in building heating and cooling energy consumption. These applications are helpful when the sun's rays are at high angle of incidence</a:t>
            </a:r>
          </a:p>
          <a:p>
            <a:r>
              <a:rPr lang="en-US" sz="1800" dirty="0">
                <a:solidFill>
                  <a:srgbClr val="212529"/>
                </a:solidFill>
                <a:effectLst/>
                <a:latin typeface="Tahoma" panose="020B0604030504040204" pitchFamily="34" charset="0"/>
                <a:ea typeface="Calibri" panose="020F0502020204030204" pitchFamily="34" charset="0"/>
              </a:rPr>
              <a:t>A combination of horizontal and vertical elements forming an egg crate-type shading system is often used in the architectural design of building facades. Egg crate devices are used for conditions where different times of the year warrant different shading needs</a:t>
            </a:r>
          </a:p>
          <a:p>
            <a:endParaRPr lang="en-US" sz="1800" dirty="0">
              <a:solidFill>
                <a:srgbClr val="212529"/>
              </a:solidFill>
              <a:effectLst/>
              <a:latin typeface="Tahoma" panose="020B0604030504040204" pitchFamily="34" charset="0"/>
              <a:ea typeface="Calibri" panose="020F0502020204030204" pitchFamily="34" charset="0"/>
            </a:endParaRPr>
          </a:p>
          <a:p>
            <a:r>
              <a:rPr lang="en-US" sz="1800" dirty="0">
                <a:solidFill>
                  <a:srgbClr val="212529"/>
                </a:solidFill>
                <a:effectLst/>
                <a:latin typeface="Tahoma" panose="020B0604030504040204" pitchFamily="34" charset="0"/>
                <a:ea typeface="Calibri" panose="020F0502020204030204" pitchFamily="34" charset="0"/>
              </a:rPr>
              <a:t>Interior blinds incorporate slats, the angle of which can be adjusted to control light, glare, and solar heat gain. Interior shades can be raised or lowered fully or to intermediate positions, depending on the time of day and amount of direct sunlight</a:t>
            </a:r>
            <a:endParaRPr lang="en-US" dirty="0"/>
          </a:p>
        </p:txBody>
      </p:sp>
      <p:sp>
        <p:nvSpPr>
          <p:cNvPr id="4" name="Slide Number Placeholder 3"/>
          <p:cNvSpPr>
            <a:spLocks noGrp="1"/>
          </p:cNvSpPr>
          <p:nvPr>
            <p:ph type="sldNum" sz="quarter" idx="5"/>
          </p:nvPr>
        </p:nvSpPr>
        <p:spPr/>
        <p:txBody>
          <a:bodyPr/>
          <a:lstStyle/>
          <a:p>
            <a:fld id="{7E00E55C-1D1D-4F47-9F17-CF18EB29C25F}" type="slidenum">
              <a:rPr lang="en-US" smtClean="0"/>
              <a:t>14</a:t>
            </a:fld>
            <a:endParaRPr lang="en-US"/>
          </a:p>
        </p:txBody>
      </p:sp>
    </p:spTree>
    <p:extLst>
      <p:ext uri="{BB962C8B-B14F-4D97-AF65-F5344CB8AC3E}">
        <p14:creationId xmlns:p14="http://schemas.microsoft.com/office/powerpoint/2010/main" val="3898663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58394"/>
            <a:ext cx="7772400" cy="1470025"/>
          </a:xfrm>
        </p:spPr>
        <p:txBody>
          <a:bodyPr>
            <a:normAutofit/>
          </a:bodyPr>
          <a:lstStyle>
            <a:lvl1pPr>
              <a:defRPr sz="3000" b="1">
                <a:solidFill>
                  <a:schemeClr val="tx2"/>
                </a:solidFill>
              </a:defRPr>
            </a:lvl1pPr>
          </a:lstStyle>
          <a:p>
            <a:r>
              <a:rPr lang="nl-BE" dirty="0"/>
              <a:t>CLICK TO EDIT MASTER TITLE STYLE</a:t>
            </a:r>
            <a:endParaRPr lang="en-US" dirty="0"/>
          </a:p>
        </p:txBody>
      </p:sp>
      <p:sp>
        <p:nvSpPr>
          <p:cNvPr id="3" name="Subtitle 2"/>
          <p:cNvSpPr>
            <a:spLocks noGrp="1"/>
          </p:cNvSpPr>
          <p:nvPr>
            <p:ph type="subTitle" idx="1"/>
          </p:nvPr>
        </p:nvSpPr>
        <p:spPr>
          <a:xfrm>
            <a:off x="1371600" y="4516811"/>
            <a:ext cx="6400800" cy="1535990"/>
          </a:xfrm>
        </p:spPr>
        <p:txBody>
          <a:bodyPr/>
          <a:lstStyle>
            <a:lvl1pPr marL="0" indent="0" algn="ctr">
              <a:buNone/>
              <a:defRPr>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sp>
        <p:nvSpPr>
          <p:cNvPr id="20"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Tree>
    <p:extLst>
      <p:ext uri="{BB962C8B-B14F-4D97-AF65-F5344CB8AC3E}">
        <p14:creationId xmlns:p14="http://schemas.microsoft.com/office/powerpoint/2010/main" val="418728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60358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48847"/>
            <a:ext cx="2057400" cy="5277316"/>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848847"/>
            <a:ext cx="6019800" cy="5277316"/>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163037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06725"/>
            <a:ext cx="7772400" cy="1470025"/>
          </a:xfrm>
          <a:prstGeom prst="rect">
            <a:avLst/>
          </a:prstGeom>
        </p:spPr>
        <p:txBody>
          <a:bodyPr/>
          <a:lstStyle/>
          <a:p>
            <a:r>
              <a:rPr lang="nl-BE" dirty="0"/>
              <a:t>CLICK TO EDIT MASTER TITLE STYLE</a:t>
            </a:r>
            <a:endParaRPr lang="en-US" dirty="0"/>
          </a:p>
        </p:txBody>
      </p:sp>
      <p:sp>
        <p:nvSpPr>
          <p:cNvPr id="3" name="Subtitle 2"/>
          <p:cNvSpPr>
            <a:spLocks noGrp="1"/>
          </p:cNvSpPr>
          <p:nvPr>
            <p:ph type="subTitle" idx="1"/>
          </p:nvPr>
        </p:nvSpPr>
        <p:spPr>
          <a:xfrm>
            <a:off x="1371600" y="4619946"/>
            <a:ext cx="6400800" cy="1360859"/>
          </a:xfrm>
          <a:prstGeom prst="rect">
            <a:avLst/>
          </a:prstGeo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pic>
        <p:nvPicPr>
          <p:cNvPr id="7" name="Picture 6" descr="meetMED-fullcolor-WE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8322" y="1013141"/>
            <a:ext cx="5863464" cy="2290108"/>
          </a:xfrm>
          <a:prstGeom prst="rect">
            <a:avLst/>
          </a:prstGeom>
        </p:spPr>
      </p:pic>
      <p:sp>
        <p:nvSpPr>
          <p:cNvPr id="8" name="TextBox 7"/>
          <p:cNvSpPr txBox="1"/>
          <p:nvPr userDrawn="1"/>
        </p:nvSpPr>
        <p:spPr>
          <a:xfrm>
            <a:off x="1942214" y="2603435"/>
            <a:ext cx="5830186" cy="307777"/>
          </a:xfrm>
          <a:prstGeom prst="rect">
            <a:avLst/>
          </a:prstGeom>
          <a:noFill/>
        </p:spPr>
        <p:txBody>
          <a:bodyPr wrap="none" rtlCol="0">
            <a:spAutoFit/>
          </a:bodyPr>
          <a:lstStyle/>
          <a:p>
            <a:r>
              <a:rPr lang="en-US" sz="1400" b="1" dirty="0">
                <a:solidFill>
                  <a:srgbClr val="189A3A"/>
                </a:solidFill>
                <a:latin typeface="Arial"/>
                <a:cs typeface="Arial"/>
              </a:rPr>
              <a:t>Mitigation Enabling Energy Transition in the </a:t>
            </a:r>
            <a:r>
              <a:rPr lang="en-US" sz="1400" b="1" dirty="0" err="1">
                <a:solidFill>
                  <a:srgbClr val="189A3A"/>
                </a:solidFill>
                <a:latin typeface="Arial"/>
                <a:cs typeface="Arial"/>
              </a:rPr>
              <a:t>MEDiterranean</a:t>
            </a:r>
            <a:r>
              <a:rPr lang="en-US" sz="1400" b="1" dirty="0">
                <a:solidFill>
                  <a:srgbClr val="189A3A"/>
                </a:solidFill>
                <a:latin typeface="Arial"/>
                <a:cs typeface="Arial"/>
              </a:rPr>
              <a:t> region</a:t>
            </a:r>
            <a:endParaRPr lang="en-US" sz="1400" b="1" dirty="0">
              <a:solidFill>
                <a:srgbClr val="189A3A"/>
              </a:solidFill>
              <a:effectLst/>
              <a:latin typeface="Arial"/>
              <a:cs typeface="Arial"/>
            </a:endParaRPr>
          </a:p>
        </p:txBody>
      </p:sp>
      <p:pic>
        <p:nvPicPr>
          <p:cNvPr id="6" name="Picture 5" descr="meetMED_EU_fund_150dpi_3.png">
            <a:extLst>
              <a:ext uri="{FF2B5EF4-FFF2-40B4-BE49-F238E27FC236}">
                <a16:creationId xmlns:a16="http://schemas.microsoft.com/office/drawing/2014/main" id="{07DBBFB2-BF99-4E46-8DB4-5B2E8E5E4E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877" y="92645"/>
            <a:ext cx="877824" cy="920496"/>
          </a:xfrm>
          <a:prstGeom prst="rect">
            <a:avLst/>
          </a:prstGeom>
        </p:spPr>
      </p:pic>
    </p:spTree>
    <p:extLst>
      <p:ext uri="{BB962C8B-B14F-4D97-AF65-F5344CB8AC3E}">
        <p14:creationId xmlns:p14="http://schemas.microsoft.com/office/powerpoint/2010/main" val="79161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BE" dirty="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1"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334504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8"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338094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457200" y="2118877"/>
            <a:ext cx="4038600" cy="40072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Content Placeholder 3"/>
          <p:cNvSpPr>
            <a:spLocks noGrp="1"/>
          </p:cNvSpPr>
          <p:nvPr>
            <p:ph sz="half" idx="2"/>
          </p:nvPr>
        </p:nvSpPr>
        <p:spPr>
          <a:xfrm>
            <a:off x="4648200" y="2118877"/>
            <a:ext cx="4038600" cy="40072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9"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119766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10" name="Slide Number Placeholder 4"/>
          <p:cNvSpPr>
            <a:spLocks noGrp="1"/>
          </p:cNvSpPr>
          <p:nvPr>
            <p:ph type="sldNum" sz="quarter" idx="10"/>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11"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24492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Click to edit Master title style</a:t>
            </a:r>
            <a:endParaRPr lang="en-US" dirty="0"/>
          </a:p>
        </p:txBody>
      </p:sp>
      <p:sp>
        <p:nvSpPr>
          <p:cNvPr id="6" name="Slide Number Placeholder 4"/>
          <p:cNvSpPr>
            <a:spLocks noGrp="1"/>
          </p:cNvSpPr>
          <p:nvPr>
            <p:ph type="sldNum" sz="quarter" idx="4"/>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211073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6"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98184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3008313" cy="1162050"/>
          </a:xfrm>
        </p:spPr>
        <p:txBody>
          <a:bodyPr anchor="b"/>
          <a:lstStyle>
            <a:lvl1pPr algn="l">
              <a:defRPr sz="2000" b="1">
                <a:latin typeface="Arial"/>
                <a:cs typeface="Arial"/>
              </a:defRPr>
            </a:lvl1pPr>
          </a:lstStyle>
          <a:p>
            <a:r>
              <a:rPr lang="nl-BE"/>
              <a:t>Click to edit Master title style</a:t>
            </a:r>
            <a:endParaRPr lang="en-US"/>
          </a:p>
        </p:txBody>
      </p:sp>
      <p:sp>
        <p:nvSpPr>
          <p:cNvPr id="3" name="Content Placeholder 2"/>
          <p:cNvSpPr>
            <a:spLocks noGrp="1"/>
          </p:cNvSpPr>
          <p:nvPr>
            <p:ph idx="1"/>
          </p:nvPr>
        </p:nvSpPr>
        <p:spPr>
          <a:xfrm>
            <a:off x="3575050" y="868363"/>
            <a:ext cx="5111750" cy="5028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Text Placeholder 3"/>
          <p:cNvSpPr>
            <a:spLocks noGrp="1"/>
          </p:cNvSpPr>
          <p:nvPr>
            <p:ph type="body" sz="half" idx="2"/>
          </p:nvPr>
        </p:nvSpPr>
        <p:spPr>
          <a:xfrm>
            <a:off x="457200" y="2030412"/>
            <a:ext cx="3008313" cy="38661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 Master text styles</a:t>
            </a:r>
          </a:p>
        </p:txBody>
      </p:sp>
      <p:sp>
        <p:nvSpPr>
          <p:cNvPr id="9"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Tree>
    <p:extLst>
      <p:ext uri="{BB962C8B-B14F-4D97-AF65-F5344CB8AC3E}">
        <p14:creationId xmlns:p14="http://schemas.microsoft.com/office/powerpoint/2010/main" val="81373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dirty="0"/>
              <a:t>Click to edit Master title style</a:t>
            </a:r>
            <a:endParaRPr lang="en-US" dirty="0"/>
          </a:p>
        </p:txBody>
      </p:sp>
      <p:sp>
        <p:nvSpPr>
          <p:cNvPr id="3" name="Picture Placeholder 2"/>
          <p:cNvSpPr>
            <a:spLocks noGrp="1"/>
          </p:cNvSpPr>
          <p:nvPr>
            <p:ph type="pic" idx="1"/>
          </p:nvPr>
        </p:nvSpPr>
        <p:spPr>
          <a:xfrm>
            <a:off x="1792288" y="1120995"/>
            <a:ext cx="5486400" cy="36065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 Master text styles</a:t>
            </a:r>
          </a:p>
        </p:txBody>
      </p:sp>
      <p:sp>
        <p:nvSpPr>
          <p:cNvPr id="9"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44463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6479" y="614"/>
            <a:ext cx="9150479" cy="643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13"/>
          <a:srcRect/>
          <a:stretch/>
        </p:blipFill>
        <p:spPr>
          <a:xfrm>
            <a:off x="229611" y="-65513"/>
            <a:ext cx="1816728" cy="709564"/>
          </a:xfrm>
          <a:prstGeom prst="rect">
            <a:avLst/>
          </a:prstGeom>
        </p:spPr>
      </p:pic>
      <p:sp>
        <p:nvSpPr>
          <p:cNvPr id="2" name="Title Placeholder 1"/>
          <p:cNvSpPr>
            <a:spLocks noGrp="1"/>
          </p:cNvSpPr>
          <p:nvPr>
            <p:ph type="title"/>
          </p:nvPr>
        </p:nvSpPr>
        <p:spPr>
          <a:xfrm>
            <a:off x="457200" y="863174"/>
            <a:ext cx="8229600" cy="1143000"/>
          </a:xfrm>
          <a:prstGeom prst="rect">
            <a:avLst/>
          </a:prstGeom>
        </p:spPr>
        <p:txBody>
          <a:bodyPr vert="horz" lIns="91440" tIns="45720" rIns="91440" bIns="45720" rtlCol="0" anchor="ctr">
            <a:normAutofit/>
          </a:bodyPr>
          <a:lstStyle/>
          <a:p>
            <a:r>
              <a:rPr lang="nl-BE" dirty="0"/>
              <a:t>CLICK TO EDIT MASTER TITLE STYLE</a:t>
            </a:r>
            <a:endParaRPr lang="en-US" dirty="0"/>
          </a:p>
        </p:txBody>
      </p:sp>
      <p:sp>
        <p:nvSpPr>
          <p:cNvPr id="3" name="Text Placeholder 2"/>
          <p:cNvSpPr>
            <a:spLocks noGrp="1"/>
          </p:cNvSpPr>
          <p:nvPr>
            <p:ph type="body" idx="1"/>
          </p:nvPr>
        </p:nvSpPr>
        <p:spPr>
          <a:xfrm>
            <a:off x="457200" y="2188737"/>
            <a:ext cx="8229600" cy="3863346"/>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0"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
        <p:nvSpPr>
          <p:cNvPr id="4" name="TextBox 3">
            <a:extLst>
              <a:ext uri="{FF2B5EF4-FFF2-40B4-BE49-F238E27FC236}">
                <a16:creationId xmlns:a16="http://schemas.microsoft.com/office/drawing/2014/main" id="{7DB7AF10-288E-486E-A9D8-2C6FCAA60A34}"/>
              </a:ext>
            </a:extLst>
          </p:cNvPr>
          <p:cNvSpPr txBox="1"/>
          <p:nvPr userDrawn="1"/>
        </p:nvSpPr>
        <p:spPr>
          <a:xfrm>
            <a:off x="545504" y="376673"/>
            <a:ext cx="837089" cy="276999"/>
          </a:xfrm>
          <a:prstGeom prst="rect">
            <a:avLst/>
          </a:prstGeom>
          <a:noFill/>
        </p:spPr>
        <p:txBody>
          <a:bodyPr wrap="none" rtlCol="0">
            <a:spAutoFit/>
          </a:bodyPr>
          <a:lstStyle/>
          <a:p>
            <a:r>
              <a:rPr lang="en-US" sz="1200" b="1" dirty="0">
                <a:solidFill>
                  <a:schemeClr val="bg1"/>
                </a:solidFill>
                <a:latin typeface="Proxima Nova Extra Bold"/>
              </a:rPr>
              <a:t>Phase II</a:t>
            </a:r>
          </a:p>
        </p:txBody>
      </p:sp>
    </p:spTree>
    <p:extLst>
      <p:ext uri="{BB962C8B-B14F-4D97-AF65-F5344CB8AC3E}">
        <p14:creationId xmlns:p14="http://schemas.microsoft.com/office/powerpoint/2010/main" val="2994733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0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08224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8224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8224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8224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8224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dirty="0"/>
              <a:t>CLICK TO EDIT MASTER TITLE STYLE</a:t>
            </a:r>
            <a:endParaRPr lang="en-US" dirty="0"/>
          </a:p>
        </p:txBody>
      </p:sp>
      <p:sp>
        <p:nvSpPr>
          <p:cNvPr id="14"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5" name="Rectangle 14"/>
          <p:cNvSpPr/>
          <p:nvPr userDrawn="1"/>
        </p:nvSpPr>
        <p:spPr>
          <a:xfrm>
            <a:off x="0" y="6220589"/>
            <a:ext cx="9150479" cy="643437"/>
          </a:xfrm>
          <a:prstGeom prst="rect">
            <a:avLst/>
          </a:prstGeom>
          <a:solidFill>
            <a:srgbClr val="189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eetMED-white-WE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6761" y="6118656"/>
            <a:ext cx="1816729" cy="709564"/>
          </a:xfrm>
          <a:prstGeom prst="rect">
            <a:avLst/>
          </a:prstGeom>
        </p:spPr>
      </p:pic>
      <p:sp>
        <p:nvSpPr>
          <p:cNvPr id="17" name="TextBox 16"/>
          <p:cNvSpPr txBox="1"/>
          <p:nvPr userDrawn="1"/>
        </p:nvSpPr>
        <p:spPr>
          <a:xfrm>
            <a:off x="245876" y="6388418"/>
            <a:ext cx="1671363" cy="307777"/>
          </a:xfrm>
          <a:prstGeom prst="rect">
            <a:avLst/>
          </a:prstGeom>
          <a:noFill/>
        </p:spPr>
        <p:txBody>
          <a:bodyPr wrap="none" rtlCol="0">
            <a:spAutoFit/>
          </a:bodyPr>
          <a:lstStyle/>
          <a:p>
            <a:r>
              <a:rPr lang="en-US" sz="1400" dirty="0" err="1">
                <a:solidFill>
                  <a:schemeClr val="bg1"/>
                </a:solidFill>
                <a:latin typeface="Arial"/>
                <a:cs typeface="Arial"/>
              </a:rPr>
              <a:t>www.meetmed.org</a:t>
            </a:r>
            <a:endParaRPr lang="en-US" sz="1400" dirty="0">
              <a:solidFill>
                <a:schemeClr val="bg1"/>
              </a:solidFill>
              <a:latin typeface="Arial"/>
              <a:cs typeface="Arial"/>
            </a:endParaRPr>
          </a:p>
        </p:txBody>
      </p:sp>
      <p:sp>
        <p:nvSpPr>
          <p:cNvPr id="18" name="Slide Number Placeholder 4"/>
          <p:cNvSpPr>
            <a:spLocks noGrp="1"/>
          </p:cNvSpPr>
          <p:nvPr>
            <p:ph type="sldNum" sz="quarter" idx="4"/>
          </p:nvPr>
        </p:nvSpPr>
        <p:spPr>
          <a:xfrm>
            <a:off x="3505200" y="6369310"/>
            <a:ext cx="2133600" cy="365125"/>
          </a:xfrm>
          <a:prstGeom prst="rect">
            <a:avLst/>
          </a:prstGeom>
        </p:spPr>
        <p:txBody>
          <a:bodyPr/>
          <a:lstStyle>
            <a:lvl1pPr algn="ctr">
              <a:defRPr sz="1000">
                <a:solidFill>
                  <a:schemeClr val="bg1"/>
                </a:solidFill>
              </a:defRPr>
            </a:lvl1pPr>
          </a:lstStyle>
          <a:p>
            <a:fld id="{4E6B386F-75EA-2347-AA44-8123F513AD26}" type="slidenum">
              <a:rPr lang="en-US" smtClean="0"/>
              <a:pPr/>
              <a:t>‹#›</a:t>
            </a:fld>
            <a:endParaRPr lang="en-US" dirty="0"/>
          </a:p>
        </p:txBody>
      </p:sp>
      <p:sp>
        <p:nvSpPr>
          <p:cNvPr id="8" name="TextBox 7">
            <a:extLst>
              <a:ext uri="{FF2B5EF4-FFF2-40B4-BE49-F238E27FC236}">
                <a16:creationId xmlns:a16="http://schemas.microsoft.com/office/drawing/2014/main" id="{148206EC-A050-4025-83C0-1E8A304A09B2}"/>
              </a:ext>
            </a:extLst>
          </p:cNvPr>
          <p:cNvSpPr txBox="1"/>
          <p:nvPr userDrawn="1"/>
        </p:nvSpPr>
        <p:spPr>
          <a:xfrm>
            <a:off x="7716580" y="6603630"/>
            <a:ext cx="837089" cy="276999"/>
          </a:xfrm>
          <a:prstGeom prst="rect">
            <a:avLst/>
          </a:prstGeom>
          <a:noFill/>
        </p:spPr>
        <p:txBody>
          <a:bodyPr wrap="none" rtlCol="0">
            <a:spAutoFit/>
          </a:bodyPr>
          <a:lstStyle/>
          <a:p>
            <a:r>
              <a:rPr lang="en-US" sz="1200" b="1" dirty="0">
                <a:solidFill>
                  <a:schemeClr val="bg1"/>
                </a:solidFill>
                <a:latin typeface="Proxima Nova Extra Bold"/>
              </a:rPr>
              <a:t>Phase II</a:t>
            </a:r>
          </a:p>
        </p:txBody>
      </p:sp>
    </p:spTree>
    <p:extLst>
      <p:ext uri="{BB962C8B-B14F-4D97-AF65-F5344CB8AC3E}">
        <p14:creationId xmlns:p14="http://schemas.microsoft.com/office/powerpoint/2010/main" val="1160144832"/>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457200" rtl="0" eaLnBrk="1" latinLnBrk="0" hangingPunct="1">
        <a:spcBef>
          <a:spcPct val="0"/>
        </a:spcBef>
        <a:buNone/>
        <a:defRPr sz="30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accent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accent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accent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fif"/><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hyperlink" Target="http://www.meetmed.org/" TargetMode="Externa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jp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2020-e-betherm.fr/les-fenetres/" TargetMode="External"/><Relationship Id="rId2" Type="http://schemas.openxmlformats.org/officeDocument/2006/relationships/hyperlink" Target="https://re2020-e-betherm.fr/ombre-portee/" TargetMode="External"/><Relationship Id="rId1" Type="http://schemas.openxmlformats.org/officeDocument/2006/relationships/slideLayout" Target="../slideLayouts/slideLayout2.xml"/><Relationship Id="rId4" Type="http://schemas.openxmlformats.org/officeDocument/2006/relationships/hyperlink" Target="https://re2020-e-betherm.fr/orientation-mais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6482"/>
            <a:ext cx="7772400" cy="1470025"/>
          </a:xfrm>
        </p:spPr>
        <p:txBody>
          <a:bodyPr>
            <a:normAutofit/>
          </a:bodyPr>
          <a:lstStyle/>
          <a:p>
            <a:r>
              <a:rPr lang="fr-FR" sz="2800" dirty="0">
                <a:solidFill>
                  <a:srgbClr val="053063"/>
                </a:solidFill>
                <a:latin typeface="ProximaNova-Extrabld"/>
                <a:ea typeface="+mn-ea"/>
              </a:rPr>
              <a:t>CONCEPTION DE LA LUMIÈRE DU JOUR</a:t>
            </a:r>
            <a:r>
              <a:rPr lang="en-US" sz="2800" dirty="0" smtClean="0">
                <a:solidFill>
                  <a:srgbClr val="053063"/>
                </a:solidFill>
                <a:latin typeface="ProximaNova-Extrabld"/>
                <a:ea typeface="+mn-ea"/>
              </a:rPr>
              <a:t>– </a:t>
            </a:r>
            <a:r>
              <a:rPr lang="en-US" sz="2800" dirty="0">
                <a:solidFill>
                  <a:srgbClr val="053063"/>
                </a:solidFill>
                <a:latin typeface="ProximaNova-Extrabld"/>
                <a:ea typeface="+mn-ea"/>
              </a:rPr>
              <a:t>EDE3</a:t>
            </a:r>
          </a:p>
        </p:txBody>
      </p:sp>
      <p:pic>
        <p:nvPicPr>
          <p:cNvPr id="9" name="Picture 8">
            <a:extLst>
              <a:ext uri="{FF2B5EF4-FFF2-40B4-BE49-F238E27FC236}">
                <a16:creationId xmlns:a16="http://schemas.microsoft.com/office/drawing/2014/main" id="{0D27A6D3-BE3C-120D-DE7B-37D2441C4984}"/>
              </a:ext>
            </a:extLst>
          </p:cNvPr>
          <p:cNvPicPr>
            <a:picLocks noChangeAspect="1"/>
          </p:cNvPicPr>
          <p:nvPr/>
        </p:nvPicPr>
        <p:blipFill rotWithShape="1">
          <a:blip r:embed="rId3"/>
          <a:srcRect l="9364" t="25600" r="10100" b="33196"/>
          <a:stretch/>
        </p:blipFill>
        <p:spPr>
          <a:xfrm>
            <a:off x="6398836" y="215725"/>
            <a:ext cx="960241" cy="491286"/>
          </a:xfrm>
          <a:prstGeom prst="rect">
            <a:avLst/>
          </a:prstGeom>
        </p:spPr>
      </p:pic>
      <p:pic>
        <p:nvPicPr>
          <p:cNvPr id="11" name="Picture 10">
            <a:extLst>
              <a:ext uri="{FF2B5EF4-FFF2-40B4-BE49-F238E27FC236}">
                <a16:creationId xmlns:a16="http://schemas.microsoft.com/office/drawing/2014/main" id="{67A5110C-28DC-E4A8-D47A-E1274A43A4DE}"/>
              </a:ext>
            </a:extLst>
          </p:cNvPr>
          <p:cNvPicPr>
            <a:picLocks noChangeAspect="1"/>
          </p:cNvPicPr>
          <p:nvPr/>
        </p:nvPicPr>
        <p:blipFill>
          <a:blip r:embed="rId4"/>
          <a:stretch>
            <a:fillRect/>
          </a:stretch>
        </p:blipFill>
        <p:spPr>
          <a:xfrm>
            <a:off x="7455675" y="149737"/>
            <a:ext cx="545421" cy="642116"/>
          </a:xfrm>
          <a:prstGeom prst="rect">
            <a:avLst/>
          </a:prstGeom>
        </p:spPr>
      </p:pic>
      <p:pic>
        <p:nvPicPr>
          <p:cNvPr id="13" name="Picture 12">
            <a:extLst>
              <a:ext uri="{FF2B5EF4-FFF2-40B4-BE49-F238E27FC236}">
                <a16:creationId xmlns:a16="http://schemas.microsoft.com/office/drawing/2014/main" id="{620A085C-AED8-3351-7C04-AC1F44F8CB52}"/>
              </a:ext>
            </a:extLst>
          </p:cNvPr>
          <p:cNvPicPr>
            <a:picLocks noChangeAspect="1"/>
          </p:cNvPicPr>
          <p:nvPr/>
        </p:nvPicPr>
        <p:blipFill>
          <a:blip r:embed="rId5"/>
          <a:stretch>
            <a:fillRect/>
          </a:stretch>
        </p:blipFill>
        <p:spPr>
          <a:xfrm>
            <a:off x="8135788" y="149737"/>
            <a:ext cx="817614" cy="642116"/>
          </a:xfrm>
          <a:prstGeom prst="rect">
            <a:avLst/>
          </a:prstGeom>
        </p:spPr>
      </p:pic>
      <p:sp>
        <p:nvSpPr>
          <p:cNvPr id="10" name="Title 1">
            <a:extLst>
              <a:ext uri="{FF2B5EF4-FFF2-40B4-BE49-F238E27FC236}">
                <a16:creationId xmlns:a16="http://schemas.microsoft.com/office/drawing/2014/main" id="{A9AF8292-9B2C-4C91-AFF2-354A0B2D51C4}"/>
              </a:ext>
            </a:extLst>
          </p:cNvPr>
          <p:cNvSpPr txBox="1">
            <a:spLocks/>
          </p:cNvSpPr>
          <p:nvPr/>
        </p:nvSpPr>
        <p:spPr>
          <a:xfrm>
            <a:off x="1185856" y="4755371"/>
            <a:ext cx="6815240" cy="1057572"/>
          </a:xfrm>
          <a:prstGeom prst="rect">
            <a:avLst/>
          </a:prstGeom>
        </p:spPr>
        <p:txBody>
          <a:bodyPr vert="horz" lIns="91440" tIns="45720" rIns="91440" bIns="45720" rtlCol="0" anchor="ctr">
            <a:normAutofit fontScale="40000" lnSpcReduction="20000"/>
          </a:bodyPr>
          <a:lstStyle>
            <a:lvl1pPr algn="ctr" defTabSz="457200" rtl="0" eaLnBrk="1" latinLnBrk="0" hangingPunct="1">
              <a:spcBef>
                <a:spcPct val="0"/>
              </a:spcBef>
              <a:buNone/>
              <a:defRPr sz="3000" b="1" kern="1200">
                <a:solidFill>
                  <a:schemeClr val="accent2"/>
                </a:solidFill>
                <a:latin typeface="Arial"/>
                <a:ea typeface="+mj-ea"/>
                <a:cs typeface="Arial"/>
              </a:defRPr>
            </a:lvl1pPr>
          </a:lstStyle>
          <a:p>
            <a:r>
              <a:rPr lang="en-GB" sz="6000" dirty="0" smtClean="0">
                <a:solidFill>
                  <a:srgbClr val="053063"/>
                </a:solidFill>
                <a:latin typeface="ProximaNova-Extrabld"/>
                <a:ea typeface="+mn-ea"/>
              </a:rPr>
              <a:t>Formation sur GRASSMED </a:t>
            </a:r>
            <a:r>
              <a:rPr lang="en-GB" sz="6000" dirty="0">
                <a:solidFill>
                  <a:srgbClr val="053063"/>
                </a:solidFill>
                <a:latin typeface="ProximaNova-Extrabld"/>
                <a:ea typeface="+mn-ea"/>
              </a:rPr>
              <a:t>– </a:t>
            </a:r>
            <a:r>
              <a:rPr lang="en-GB" sz="6000" dirty="0" smtClean="0">
                <a:solidFill>
                  <a:srgbClr val="053063"/>
                </a:solidFill>
                <a:latin typeface="ProximaNova-Extrabld"/>
                <a:ea typeface="+mn-ea"/>
              </a:rPr>
              <a:t>MEETMED </a:t>
            </a:r>
            <a:r>
              <a:rPr lang="en-GB" sz="6000" dirty="0">
                <a:solidFill>
                  <a:srgbClr val="053063"/>
                </a:solidFill>
                <a:latin typeface="ProximaNova-Extrabld"/>
                <a:ea typeface="+mn-ea"/>
              </a:rPr>
              <a:t>II </a:t>
            </a:r>
          </a:p>
          <a:p>
            <a:r>
              <a:rPr lang="en-GB" sz="4200" dirty="0">
                <a:solidFill>
                  <a:srgbClr val="053063"/>
                </a:solidFill>
                <a:latin typeface="ProximaNova-Regular"/>
                <a:ea typeface="+mn-ea"/>
              </a:rPr>
              <a:t>WP3_A3.1.6</a:t>
            </a:r>
          </a:p>
          <a:p>
            <a:r>
              <a:rPr lang="en-GB" sz="4200" dirty="0" smtClean="0">
                <a:solidFill>
                  <a:srgbClr val="053063"/>
                </a:solidFill>
                <a:latin typeface="ProximaNova-Regular"/>
                <a:ea typeface="+mn-ea"/>
              </a:rPr>
              <a:t>Marrakech 6 </a:t>
            </a:r>
            <a:r>
              <a:rPr lang="fr-FR" sz="4200" dirty="0" smtClean="0">
                <a:solidFill>
                  <a:srgbClr val="053063"/>
                </a:solidFill>
                <a:latin typeface="ProximaNova-Regular"/>
                <a:ea typeface="+mn-ea"/>
              </a:rPr>
              <a:t>février</a:t>
            </a:r>
            <a:r>
              <a:rPr lang="en-GB" sz="4200" dirty="0" smtClean="0">
                <a:solidFill>
                  <a:srgbClr val="053063"/>
                </a:solidFill>
                <a:latin typeface="ProximaNova-Regular"/>
                <a:ea typeface="+mn-ea"/>
              </a:rPr>
              <a:t> 2024</a:t>
            </a:r>
            <a:endParaRPr lang="en-GB" sz="4200" dirty="0">
              <a:solidFill>
                <a:srgbClr val="053063"/>
              </a:solidFill>
              <a:latin typeface="ProximaNova-Regular"/>
              <a:ea typeface="+mn-ea"/>
            </a:endParaRPr>
          </a:p>
          <a:p>
            <a:endParaRPr lang="en-US" sz="4300" dirty="0">
              <a:solidFill>
                <a:srgbClr val="053063"/>
              </a:solidFill>
              <a:latin typeface="ProximaNova-Regular"/>
              <a:ea typeface="+mn-ea"/>
            </a:endParaRPr>
          </a:p>
        </p:txBody>
      </p:sp>
      <p:pic>
        <p:nvPicPr>
          <p:cNvPr id="3" name="Picture 2"/>
          <p:cNvPicPr>
            <a:picLocks noChangeAspect="1"/>
          </p:cNvPicPr>
          <p:nvPr/>
        </p:nvPicPr>
        <p:blipFill>
          <a:blip r:embed="rId6"/>
          <a:stretch>
            <a:fillRect/>
          </a:stretch>
        </p:blipFill>
        <p:spPr>
          <a:xfrm>
            <a:off x="749476" y="3829876"/>
            <a:ext cx="7645047" cy="743776"/>
          </a:xfrm>
          <a:prstGeom prst="rect">
            <a:avLst/>
          </a:prstGeom>
        </p:spPr>
      </p:pic>
    </p:spTree>
    <p:extLst>
      <p:ext uri="{BB962C8B-B14F-4D97-AF65-F5344CB8AC3E}">
        <p14:creationId xmlns:p14="http://schemas.microsoft.com/office/powerpoint/2010/main" val="3537039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57200" y="489617"/>
            <a:ext cx="8229600" cy="1143000"/>
          </a:xfrm>
        </p:spPr>
        <p:txBody>
          <a:bodyPr>
            <a:noAutofit/>
          </a:bodyPr>
          <a:lstStyle/>
          <a:p>
            <a:r>
              <a:rPr lang="fr-FR" sz="2800" dirty="0">
                <a:latin typeface="Proxima Nova Extra Bold"/>
              </a:rPr>
              <a:t>Lumière du jour et performances thermiques</a:t>
            </a:r>
          </a:p>
        </p:txBody>
      </p:sp>
      <p:sp>
        <p:nvSpPr>
          <p:cNvPr id="8" name="Content Placeholder 2">
            <a:extLst>
              <a:ext uri="{FF2B5EF4-FFF2-40B4-BE49-F238E27FC236}">
                <a16:creationId xmlns:a16="http://schemas.microsoft.com/office/drawing/2014/main" id="{FDCD2A94-0F86-DBB4-7EF7-0C879318CBE9}"/>
              </a:ext>
            </a:extLst>
          </p:cNvPr>
          <p:cNvSpPr>
            <a:spLocks noGrp="1"/>
          </p:cNvSpPr>
          <p:nvPr>
            <p:ph idx="1"/>
          </p:nvPr>
        </p:nvSpPr>
        <p:spPr>
          <a:xfrm>
            <a:off x="443405" y="5329513"/>
            <a:ext cx="8313752" cy="1342102"/>
          </a:xfrm>
        </p:spPr>
        <p:txBody>
          <a:bodyPr>
            <a:noAutofit/>
          </a:bodyPr>
          <a:lstStyle/>
          <a:p>
            <a:pPr marL="457200" lvl="1" indent="0" algn="just">
              <a:buNone/>
            </a:pPr>
            <a:endParaRPr lang="en-US" sz="1800" dirty="0">
              <a:solidFill>
                <a:srgbClr val="08224F"/>
              </a:solidFill>
              <a:latin typeface="ProximaNova-Regular"/>
            </a:endParaRPr>
          </a:p>
          <a:p>
            <a:pPr marL="0" indent="0" algn="just">
              <a:buNone/>
            </a:pPr>
            <a:r>
              <a:rPr lang="fr-FR" sz="1800" dirty="0">
                <a:solidFill>
                  <a:srgbClr val="08224F"/>
                </a:solidFill>
                <a:latin typeface="ProximaNova-Regular"/>
              </a:rPr>
              <a:t>Par conséquent, trouver le bon équilibre entre le verre (éclairage naturel abondant) et les surfaces opaques des façades extérieures permet de maximiser la lumière du jour tout en minimisant les transferts de chaleur indésirables (voir module E1-3).</a:t>
            </a:r>
            <a:endParaRPr lang="en-US" sz="1800" dirty="0">
              <a:latin typeface="ProximaNova-Regular"/>
            </a:endParaRPr>
          </a:p>
        </p:txBody>
      </p:sp>
      <p:sp>
        <p:nvSpPr>
          <p:cNvPr id="9" name="Slide Number Placeholder 4">
            <a:extLst>
              <a:ext uri="{FF2B5EF4-FFF2-40B4-BE49-F238E27FC236}">
                <a16:creationId xmlns:a16="http://schemas.microsoft.com/office/drawing/2014/main" id="{F6984525-E0BF-F5A8-1BAD-8DF9EF904C7D}"/>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DAYLIGHT DESIGN – EDE3</a:t>
            </a:r>
          </a:p>
        </p:txBody>
      </p:sp>
      <p:pic>
        <p:nvPicPr>
          <p:cNvPr id="3" name="Picture 2">
            <a:extLst>
              <a:ext uri="{FF2B5EF4-FFF2-40B4-BE49-F238E27FC236}">
                <a16:creationId xmlns:a16="http://schemas.microsoft.com/office/drawing/2014/main" id="{4651B144-620F-6921-A55C-DFB13E100B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405" y="2482407"/>
            <a:ext cx="3981112" cy="3164524"/>
          </a:xfrm>
          <a:prstGeom prst="rect">
            <a:avLst/>
          </a:prstGeom>
          <a:noFill/>
          <a:ln>
            <a:noFill/>
          </a:ln>
        </p:spPr>
      </p:pic>
      <p:sp>
        <p:nvSpPr>
          <p:cNvPr id="5" name="TextBox 4">
            <a:extLst>
              <a:ext uri="{FF2B5EF4-FFF2-40B4-BE49-F238E27FC236}">
                <a16:creationId xmlns:a16="http://schemas.microsoft.com/office/drawing/2014/main" id="{6BCA68D6-C749-3EB5-540D-2464CC7DA847}"/>
              </a:ext>
            </a:extLst>
          </p:cNvPr>
          <p:cNvSpPr txBox="1"/>
          <p:nvPr/>
        </p:nvSpPr>
        <p:spPr>
          <a:xfrm>
            <a:off x="729789" y="1482443"/>
            <a:ext cx="6851743" cy="646331"/>
          </a:xfrm>
          <a:prstGeom prst="rect">
            <a:avLst/>
          </a:prstGeom>
          <a:noFill/>
        </p:spPr>
        <p:txBody>
          <a:bodyPr wrap="square">
            <a:spAutoFit/>
          </a:bodyPr>
          <a:lstStyle/>
          <a:p>
            <a:pPr lvl="0" algn="just">
              <a:spcBef>
                <a:spcPct val="20000"/>
              </a:spcBef>
              <a:defRPr/>
            </a:pPr>
            <a:r>
              <a:rPr lang="fr-FR" dirty="0">
                <a:solidFill>
                  <a:srgbClr val="08224F"/>
                </a:solidFill>
                <a:latin typeface="ProximaNova-Regular"/>
                <a:cs typeface="Arial"/>
              </a:rPr>
              <a:t>Le soleil est une puissante source de lumière mais c’est aussi une source de gain de chaleur.</a:t>
            </a:r>
            <a:endParaRPr kumimoji="0" lang="en-US" sz="1800" b="0" i="0" u="none" strike="noStrike" kern="1200" cap="none" spc="0" normalizeH="0" baseline="0" noProof="0" dirty="0">
              <a:ln>
                <a:noFill/>
              </a:ln>
              <a:solidFill>
                <a:srgbClr val="08224F"/>
              </a:solidFill>
              <a:effectLst/>
              <a:uLnTx/>
              <a:uFillTx/>
              <a:latin typeface="ProximaNova-Regular"/>
              <a:ea typeface="+mn-ea"/>
              <a:cs typeface="Arial"/>
            </a:endParaRPr>
          </a:p>
        </p:txBody>
      </p:sp>
      <p:sp>
        <p:nvSpPr>
          <p:cNvPr id="7" name="TextBox 6">
            <a:extLst>
              <a:ext uri="{FF2B5EF4-FFF2-40B4-BE49-F238E27FC236}">
                <a16:creationId xmlns:a16="http://schemas.microsoft.com/office/drawing/2014/main" id="{88500001-2C7A-65A1-9077-E6F1873C2EE6}"/>
              </a:ext>
            </a:extLst>
          </p:cNvPr>
          <p:cNvSpPr txBox="1"/>
          <p:nvPr/>
        </p:nvSpPr>
        <p:spPr>
          <a:xfrm>
            <a:off x="4155661" y="2405246"/>
            <a:ext cx="4576916" cy="1200329"/>
          </a:xfrm>
          <a:prstGeom prst="rect">
            <a:avLst/>
          </a:prstGeom>
          <a:noFill/>
        </p:spPr>
        <p:txBody>
          <a:bodyPr wrap="square">
            <a:spAutoFit/>
          </a:bodyPr>
          <a:lstStyle/>
          <a:p>
            <a:pPr marL="742950" lvl="1" indent="-285750" algn="just">
              <a:spcBef>
                <a:spcPct val="20000"/>
              </a:spcBef>
              <a:buFont typeface="Arial"/>
              <a:buChar char="–"/>
              <a:defRPr/>
            </a:pPr>
            <a:r>
              <a:rPr lang="fr-FR">
                <a:solidFill>
                  <a:srgbClr val="08224F"/>
                </a:solidFill>
                <a:latin typeface="ProximaNova-Regular"/>
                <a:cs typeface="Arial"/>
              </a:rPr>
              <a:t>Dans les climats FROID en hiver, l’objectif de conception devrait être de tirer le meilleur parti du chauffage passif.</a:t>
            </a:r>
            <a:endParaRPr kumimoji="0" lang="en-US" sz="1800" b="1" i="0" u="none" strike="noStrike" kern="1200" cap="none" spc="0" normalizeH="0" baseline="0" noProof="0" dirty="0">
              <a:ln>
                <a:noFill/>
              </a:ln>
              <a:solidFill>
                <a:srgbClr val="08224F"/>
              </a:solidFill>
              <a:effectLst/>
              <a:uLnTx/>
              <a:uFillTx/>
              <a:latin typeface="ProximaNova-Regular"/>
              <a:ea typeface="+mn-ea"/>
              <a:cs typeface="Arial"/>
            </a:endParaRPr>
          </a:p>
        </p:txBody>
      </p:sp>
      <p:sp>
        <p:nvSpPr>
          <p:cNvPr id="11" name="TextBox 10">
            <a:extLst>
              <a:ext uri="{FF2B5EF4-FFF2-40B4-BE49-F238E27FC236}">
                <a16:creationId xmlns:a16="http://schemas.microsoft.com/office/drawing/2014/main" id="{05860CDC-133C-0F36-FFF4-D1EE29D53925}"/>
              </a:ext>
            </a:extLst>
          </p:cNvPr>
          <p:cNvSpPr txBox="1"/>
          <p:nvPr/>
        </p:nvSpPr>
        <p:spPr>
          <a:xfrm>
            <a:off x="4155661" y="3882047"/>
            <a:ext cx="4626076" cy="1477328"/>
          </a:xfrm>
          <a:prstGeom prst="rect">
            <a:avLst/>
          </a:prstGeom>
          <a:noFill/>
        </p:spPr>
        <p:txBody>
          <a:bodyPr wrap="square">
            <a:spAutoFit/>
          </a:bodyPr>
          <a:lstStyle/>
          <a:p>
            <a:pPr marL="742950" lvl="1" indent="-285750" algn="just">
              <a:spcBef>
                <a:spcPct val="20000"/>
              </a:spcBef>
              <a:buFont typeface="Arial"/>
              <a:buChar char="–"/>
              <a:defRPr/>
            </a:pPr>
            <a:r>
              <a:rPr lang="fr-FR" dirty="0">
                <a:solidFill>
                  <a:srgbClr val="08224F"/>
                </a:solidFill>
                <a:latin typeface="ProximaNova-Regular"/>
                <a:cs typeface="Arial"/>
              </a:rPr>
              <a:t>Dans les climats CHAUDS, l’objectif de conception devrait être d’atteindre les niveaux d’éclairage minimaux sans dépasser les gains </a:t>
            </a:r>
            <a:r>
              <a:rPr lang="fr-FR" dirty="0" smtClean="0">
                <a:solidFill>
                  <a:srgbClr val="08224F"/>
                </a:solidFill>
                <a:latin typeface="ProximaNova-Regular"/>
                <a:cs typeface="Arial"/>
              </a:rPr>
              <a:t>admissible de </a:t>
            </a:r>
            <a:r>
              <a:rPr lang="fr-FR" dirty="0">
                <a:solidFill>
                  <a:srgbClr val="08224F"/>
                </a:solidFill>
                <a:latin typeface="ProximaNova-Regular"/>
                <a:cs typeface="Arial"/>
              </a:rPr>
              <a:t>la chaleur solaire.</a:t>
            </a:r>
            <a:endParaRPr kumimoji="0" lang="en-US" sz="1800" b="0" i="0" u="none" strike="noStrike" kern="1200" cap="none" spc="0" normalizeH="0" baseline="0" noProof="0" dirty="0">
              <a:ln>
                <a:noFill/>
              </a:ln>
              <a:solidFill>
                <a:srgbClr val="08224F"/>
              </a:solidFill>
              <a:effectLst/>
              <a:uLnTx/>
              <a:uFillTx/>
              <a:latin typeface="ProximaNova-Regular"/>
              <a:ea typeface="+mn-ea"/>
              <a:cs typeface="Arial"/>
            </a:endParaRPr>
          </a:p>
        </p:txBody>
      </p:sp>
    </p:spTree>
    <p:extLst>
      <p:ext uri="{BB962C8B-B14F-4D97-AF65-F5344CB8AC3E}">
        <p14:creationId xmlns:p14="http://schemas.microsoft.com/office/powerpoint/2010/main" val="60667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85CCF9-0D8F-85A3-50D5-81703EBDBDC7}"/>
              </a:ext>
            </a:extLst>
          </p:cNvPr>
          <p:cNvPicPr>
            <a:picLocks noChangeAspect="1"/>
          </p:cNvPicPr>
          <p:nvPr/>
        </p:nvPicPr>
        <p:blipFill rotWithShape="1">
          <a:blip r:embed="rId3">
            <a:alphaModFix amt="41000"/>
            <a:extLst>
              <a:ext uri="{28A0092B-C50C-407E-A947-70E740481C1C}">
                <a14:useLocalDpi xmlns:a14="http://schemas.microsoft.com/office/drawing/2010/main" val="0"/>
              </a:ext>
            </a:extLst>
          </a:blip>
          <a:srcRect l="11728" r="9229"/>
          <a:stretch/>
        </p:blipFill>
        <p:spPr bwMode="auto">
          <a:xfrm>
            <a:off x="0" y="655242"/>
            <a:ext cx="9144000" cy="6202758"/>
          </a:xfrm>
          <a:prstGeom prst="rect">
            <a:avLst/>
          </a:prstGeom>
          <a:noFill/>
          <a:ln>
            <a:noFill/>
          </a:ln>
        </p:spPr>
      </p:pic>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p:txBody>
          <a:bodyPr>
            <a:noAutofit/>
          </a:bodyPr>
          <a:lstStyle/>
          <a:p>
            <a:r>
              <a:rPr lang="fr-FR" sz="3200" dirty="0">
                <a:latin typeface="Proxima Nova Extra Bold"/>
              </a:rPr>
              <a:t>Exemple de conception d'un espace à la lumière naturelle</a:t>
            </a:r>
          </a:p>
        </p:txBody>
      </p:sp>
      <p:sp>
        <p:nvSpPr>
          <p:cNvPr id="9" name="Slide Number Placeholder 4">
            <a:extLst>
              <a:ext uri="{FF2B5EF4-FFF2-40B4-BE49-F238E27FC236}">
                <a16:creationId xmlns:a16="http://schemas.microsoft.com/office/drawing/2014/main" id="{F6984525-E0BF-F5A8-1BAD-8DF9EF904C7D}"/>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DAYLIGHT DESIGN – EDE3</a:t>
            </a:r>
          </a:p>
        </p:txBody>
      </p:sp>
      <p:sp>
        <p:nvSpPr>
          <p:cNvPr id="3" name="Rectangle 2">
            <a:extLst>
              <a:ext uri="{FF2B5EF4-FFF2-40B4-BE49-F238E27FC236}">
                <a16:creationId xmlns:a16="http://schemas.microsoft.com/office/drawing/2014/main" id="{39A46EB3-6C6A-8D3A-DBBE-039A8A7E4955}"/>
              </a:ext>
            </a:extLst>
          </p:cNvPr>
          <p:cNvSpPr/>
          <p:nvPr/>
        </p:nvSpPr>
        <p:spPr>
          <a:xfrm>
            <a:off x="73432" y="4819650"/>
            <a:ext cx="6698843" cy="145732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189A3A"/>
              </a:highlight>
            </a:endParaRPr>
          </a:p>
        </p:txBody>
      </p:sp>
      <p:sp>
        <p:nvSpPr>
          <p:cNvPr id="8" name="Content Placeholder 2">
            <a:extLst>
              <a:ext uri="{FF2B5EF4-FFF2-40B4-BE49-F238E27FC236}">
                <a16:creationId xmlns:a16="http://schemas.microsoft.com/office/drawing/2014/main" id="{FDCD2A94-0F86-DBB4-7EF7-0C879318CBE9}"/>
              </a:ext>
            </a:extLst>
          </p:cNvPr>
          <p:cNvSpPr>
            <a:spLocks noGrp="1"/>
          </p:cNvSpPr>
          <p:nvPr>
            <p:ph idx="1"/>
          </p:nvPr>
        </p:nvSpPr>
        <p:spPr>
          <a:xfrm>
            <a:off x="73432" y="5048540"/>
            <a:ext cx="6898867" cy="1527856"/>
          </a:xfrm>
        </p:spPr>
        <p:txBody>
          <a:bodyPr>
            <a:noAutofit/>
          </a:bodyPr>
          <a:lstStyle/>
          <a:p>
            <a:pPr marR="387350" lvl="0" algn="just">
              <a:lnSpc>
                <a:spcPct val="107000"/>
              </a:lnSpc>
              <a:spcBef>
                <a:spcPts val="0"/>
              </a:spcBef>
              <a:buFont typeface="Symbol" panose="05050102010706020507" pitchFamily="18" charset="2"/>
              <a:buChar char=""/>
            </a:pPr>
            <a:r>
              <a:rPr lang="fr-FR" sz="1800" dirty="0">
                <a:solidFill>
                  <a:schemeClr val="bg1"/>
                </a:solidFill>
                <a:latin typeface="ProximaNova-Regular"/>
              </a:rPr>
              <a:t>Hauts plafonds et fenêtres avec étagères lumineuses</a:t>
            </a:r>
            <a:r>
              <a:rPr lang="fr-FR" sz="1800" dirty="0" smtClean="0">
                <a:solidFill>
                  <a:schemeClr val="bg1"/>
                </a:solidFill>
                <a:latin typeface="ProximaNova-Regular"/>
              </a:rPr>
              <a:t>.</a:t>
            </a:r>
          </a:p>
          <a:p>
            <a:pPr marR="387350" lvl="0" algn="just">
              <a:lnSpc>
                <a:spcPct val="107000"/>
              </a:lnSpc>
              <a:spcBef>
                <a:spcPts val="0"/>
              </a:spcBef>
              <a:buFont typeface="Symbol" panose="05050102010706020507" pitchFamily="18" charset="2"/>
              <a:buChar char=""/>
            </a:pPr>
            <a:r>
              <a:rPr lang="fr-FR" sz="1800" dirty="0" smtClean="0">
                <a:solidFill>
                  <a:schemeClr val="bg1"/>
                </a:solidFill>
                <a:latin typeface="ProximaNova-Regular"/>
              </a:rPr>
              <a:t>Fenêtres </a:t>
            </a:r>
            <a:r>
              <a:rPr lang="fr-FR" sz="1800" dirty="0">
                <a:solidFill>
                  <a:schemeClr val="bg1"/>
                </a:solidFill>
                <a:latin typeface="ProximaNova-Regular"/>
              </a:rPr>
              <a:t>sur murs adjacents et/ou opposés</a:t>
            </a:r>
            <a:r>
              <a:rPr lang="fr-FR" sz="1800" dirty="0" smtClean="0">
                <a:solidFill>
                  <a:schemeClr val="bg1"/>
                </a:solidFill>
                <a:latin typeface="ProximaNova-Regular"/>
              </a:rPr>
              <a:t>.</a:t>
            </a:r>
          </a:p>
          <a:p>
            <a:pPr marR="387350" lvl="0" algn="just">
              <a:lnSpc>
                <a:spcPct val="107000"/>
              </a:lnSpc>
              <a:spcBef>
                <a:spcPts val="0"/>
              </a:spcBef>
              <a:buFont typeface="Symbol" panose="05050102010706020507" pitchFamily="18" charset="2"/>
              <a:buChar char=""/>
            </a:pPr>
            <a:r>
              <a:rPr lang="fr-FR" sz="1800" dirty="0" smtClean="0">
                <a:solidFill>
                  <a:schemeClr val="bg1"/>
                </a:solidFill>
                <a:latin typeface="ProximaNova-Regular"/>
              </a:rPr>
              <a:t>Murs </a:t>
            </a:r>
            <a:r>
              <a:rPr lang="fr-FR" sz="1800" dirty="0">
                <a:solidFill>
                  <a:schemeClr val="bg1"/>
                </a:solidFill>
                <a:latin typeface="ProximaNova-Regular"/>
              </a:rPr>
              <a:t>et plafonds de couleur claire</a:t>
            </a:r>
            <a:r>
              <a:rPr lang="fr-FR" sz="1800" dirty="0" smtClean="0">
                <a:solidFill>
                  <a:schemeClr val="bg1"/>
                </a:solidFill>
                <a:latin typeface="ProximaNova-Regular"/>
              </a:rPr>
              <a:t>.</a:t>
            </a:r>
            <a:endParaRPr lang="en-US" sz="1800" dirty="0">
              <a:solidFill>
                <a:schemeClr val="bg1"/>
              </a:solidFill>
              <a:latin typeface="ProximaNova-Regular"/>
            </a:endParaRPr>
          </a:p>
          <a:p>
            <a:pPr marL="0" indent="0" algn="just">
              <a:buNone/>
            </a:pPr>
            <a:endParaRPr lang="en-US" sz="1800" dirty="0">
              <a:solidFill>
                <a:schemeClr val="bg1"/>
              </a:solidFill>
              <a:latin typeface="ProximaNova-Regular"/>
            </a:endParaRPr>
          </a:p>
        </p:txBody>
      </p:sp>
    </p:spTree>
    <p:extLst>
      <p:ext uri="{BB962C8B-B14F-4D97-AF65-F5344CB8AC3E}">
        <p14:creationId xmlns:p14="http://schemas.microsoft.com/office/powerpoint/2010/main" val="207164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34C4A0-A71D-D1B1-BAF1-B7CA58166DFA}"/>
              </a:ext>
            </a:extLst>
          </p:cNvPr>
          <p:cNvSpPr/>
          <p:nvPr/>
        </p:nvSpPr>
        <p:spPr>
          <a:xfrm>
            <a:off x="4567083" y="4149213"/>
            <a:ext cx="4234017" cy="1880112"/>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D73AFDB0-D4F3-594E-006D-6991C529AD61}"/>
              </a:ext>
            </a:extLst>
          </p:cNvPr>
          <p:cNvSpPr/>
          <p:nvPr/>
        </p:nvSpPr>
        <p:spPr>
          <a:xfrm>
            <a:off x="-4916" y="2030443"/>
            <a:ext cx="9144000" cy="1270348"/>
          </a:xfrm>
          <a:prstGeom prst="rect">
            <a:avLst/>
          </a:prstGeom>
          <a:solidFill>
            <a:srgbClr val="189A3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189A3A"/>
              </a:highlight>
            </a:endParaRPr>
          </a:p>
        </p:txBody>
      </p:sp>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p:txBody>
          <a:bodyPr>
            <a:noAutofit/>
          </a:bodyPr>
          <a:lstStyle/>
          <a:p>
            <a:r>
              <a:rPr lang="fr-FR" sz="3200" dirty="0" smtClean="0">
                <a:latin typeface="Proxima Nova Extra Bold"/>
              </a:rPr>
              <a:t>Dispositifs d'ombrage</a:t>
            </a:r>
            <a:endParaRPr lang="fr-FR" sz="3200" dirty="0">
              <a:latin typeface="Proxima Nova Extra Bold"/>
            </a:endParaRPr>
          </a:p>
        </p:txBody>
      </p:sp>
      <p:sp>
        <p:nvSpPr>
          <p:cNvPr id="9" name="Slide Number Placeholder 4">
            <a:extLst>
              <a:ext uri="{FF2B5EF4-FFF2-40B4-BE49-F238E27FC236}">
                <a16:creationId xmlns:a16="http://schemas.microsoft.com/office/drawing/2014/main" id="{F6984525-E0BF-F5A8-1BAD-8DF9EF904C7D}"/>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DAYLIGHT DESIGN – EDE3</a:t>
            </a:r>
          </a:p>
        </p:txBody>
      </p:sp>
      <p:sp>
        <p:nvSpPr>
          <p:cNvPr id="13" name="Content Placeholder 2">
            <a:extLst>
              <a:ext uri="{FF2B5EF4-FFF2-40B4-BE49-F238E27FC236}">
                <a16:creationId xmlns:a16="http://schemas.microsoft.com/office/drawing/2014/main" id="{79CBEA2E-ECCB-80D5-5665-55B0770E8FF7}"/>
              </a:ext>
            </a:extLst>
          </p:cNvPr>
          <p:cNvSpPr txBox="1">
            <a:spLocks/>
          </p:cNvSpPr>
          <p:nvPr/>
        </p:nvSpPr>
        <p:spPr>
          <a:xfrm>
            <a:off x="117987" y="2196368"/>
            <a:ext cx="8957187" cy="8778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FR" sz="1800" dirty="0">
                <a:solidFill>
                  <a:schemeClr val="bg1"/>
                </a:solidFill>
                <a:latin typeface="ProximaNova-Regular"/>
              </a:rPr>
              <a:t>Les dispositifs d'ombrage sont des éléments de conception importants des façades vitrées pour réduire la consommation énergétique des bâtiments et améliorer le confort thermique et visuel des occupants. Il offre la possibilité de différencier une façade de bâtiment d’une autre.</a:t>
            </a:r>
            <a:endParaRPr lang="en-US" sz="1800" dirty="0">
              <a:solidFill>
                <a:schemeClr val="bg1"/>
              </a:solidFill>
              <a:latin typeface="ProximaNova-Regular"/>
            </a:endParaRPr>
          </a:p>
        </p:txBody>
      </p:sp>
      <p:sp>
        <p:nvSpPr>
          <p:cNvPr id="4" name="TextBox 3">
            <a:extLst>
              <a:ext uri="{FF2B5EF4-FFF2-40B4-BE49-F238E27FC236}">
                <a16:creationId xmlns:a16="http://schemas.microsoft.com/office/drawing/2014/main" id="{3CE3AC44-610C-95D6-5ECD-05CFB418561D}"/>
              </a:ext>
            </a:extLst>
          </p:cNvPr>
          <p:cNvSpPr txBox="1"/>
          <p:nvPr/>
        </p:nvSpPr>
        <p:spPr>
          <a:xfrm>
            <a:off x="117987" y="3990540"/>
            <a:ext cx="4159045" cy="2585323"/>
          </a:xfrm>
          <a:prstGeom prst="rect">
            <a:avLst/>
          </a:prstGeom>
          <a:noFill/>
        </p:spPr>
        <p:txBody>
          <a:bodyPr wrap="square">
            <a:spAutoFit/>
          </a:bodyPr>
          <a:lstStyle/>
          <a:p>
            <a:pPr lvl="0" algn="just">
              <a:defRPr/>
            </a:pPr>
            <a:r>
              <a:rPr lang="fr-FR" dirty="0">
                <a:solidFill>
                  <a:schemeClr val="tx2"/>
                </a:solidFill>
                <a:latin typeface="ProximaNova-Regular"/>
                <a:cs typeface="Arial"/>
              </a:rPr>
              <a:t>L'efficacité d'un dispositif d'ombrage varie en fonction de l'emplacement vers l'équateur et de l'orientation de la fenêtre. L’objectif d’une bonne conception d’ombrage est d’utiliser au mieux leurs caractéristiques, généralement une exclusion complète en été et une exposition maximale en hiver.</a:t>
            </a:r>
            <a:endParaRPr lang="en-US" dirty="0">
              <a:solidFill>
                <a:schemeClr val="tx2"/>
              </a:solidFill>
              <a:latin typeface="ProximaNova-Regular"/>
              <a:cs typeface="Arial"/>
            </a:endParaRPr>
          </a:p>
        </p:txBody>
      </p:sp>
      <p:sp>
        <p:nvSpPr>
          <p:cNvPr id="10" name="TextBox 9">
            <a:extLst>
              <a:ext uri="{FF2B5EF4-FFF2-40B4-BE49-F238E27FC236}">
                <a16:creationId xmlns:a16="http://schemas.microsoft.com/office/drawing/2014/main" id="{1BF417D5-BAFC-CD28-82FA-B01C35A88884}"/>
              </a:ext>
            </a:extLst>
          </p:cNvPr>
          <p:cNvSpPr txBox="1"/>
          <p:nvPr/>
        </p:nvSpPr>
        <p:spPr>
          <a:xfrm>
            <a:off x="4567084" y="4293449"/>
            <a:ext cx="4119716" cy="1477328"/>
          </a:xfrm>
          <a:prstGeom prst="rect">
            <a:avLst/>
          </a:prstGeom>
          <a:noFill/>
        </p:spPr>
        <p:txBody>
          <a:bodyPr wrap="square">
            <a:spAutoFit/>
          </a:bodyPr>
          <a:lstStyle/>
          <a:p>
            <a:pPr lvl="0" algn="just">
              <a:defRPr/>
            </a:pPr>
            <a:r>
              <a:rPr lang="fr-FR" dirty="0">
                <a:solidFill>
                  <a:srgbClr val="08224F"/>
                </a:solidFill>
                <a:latin typeface="ProximaNova-Regular"/>
                <a:cs typeface="Arial"/>
              </a:rPr>
              <a:t>Les différents types de dispositifs d'ombrage sont </a:t>
            </a:r>
            <a:r>
              <a:rPr lang="fr-FR" dirty="0" smtClean="0">
                <a:solidFill>
                  <a:srgbClr val="08224F"/>
                </a:solidFill>
                <a:latin typeface="ProximaNova-Regular"/>
                <a:cs typeface="Arial"/>
              </a:rPr>
              <a:t>:</a:t>
            </a:r>
          </a:p>
          <a:p>
            <a:pPr marL="285750" lvl="0" indent="-285750" algn="just">
              <a:buFont typeface="Arial" panose="020B0604020202020204" pitchFamily="34" charset="0"/>
              <a:buChar char="•"/>
              <a:defRPr/>
            </a:pPr>
            <a:r>
              <a:rPr lang="fr-FR" dirty="0" smtClean="0">
                <a:solidFill>
                  <a:srgbClr val="08224F"/>
                </a:solidFill>
                <a:latin typeface="ProximaNova-Regular"/>
                <a:cs typeface="Arial"/>
              </a:rPr>
              <a:t>Extérieur </a:t>
            </a:r>
            <a:r>
              <a:rPr lang="fr-FR" dirty="0">
                <a:solidFill>
                  <a:srgbClr val="08224F"/>
                </a:solidFill>
                <a:latin typeface="ProximaNova-Regular"/>
                <a:cs typeface="Arial"/>
              </a:rPr>
              <a:t>et </a:t>
            </a:r>
            <a:r>
              <a:rPr lang="fr-FR" dirty="0" smtClean="0">
                <a:solidFill>
                  <a:srgbClr val="08224F"/>
                </a:solidFill>
                <a:latin typeface="ProximaNova-Regular"/>
                <a:cs typeface="Arial"/>
              </a:rPr>
              <a:t>intérieur</a:t>
            </a:r>
          </a:p>
          <a:p>
            <a:pPr marL="285750" lvl="0" indent="-285750" algn="just">
              <a:buFont typeface="Arial" panose="020B0604020202020204" pitchFamily="34" charset="0"/>
              <a:buChar char="•"/>
              <a:defRPr/>
            </a:pPr>
            <a:r>
              <a:rPr lang="fr-FR" dirty="0" smtClean="0">
                <a:solidFill>
                  <a:srgbClr val="08224F"/>
                </a:solidFill>
                <a:latin typeface="ProximaNova-Regular"/>
                <a:cs typeface="Arial"/>
              </a:rPr>
              <a:t>Fixe </a:t>
            </a:r>
            <a:r>
              <a:rPr lang="fr-FR" dirty="0">
                <a:solidFill>
                  <a:srgbClr val="08224F"/>
                </a:solidFill>
                <a:latin typeface="ProximaNova-Regular"/>
                <a:cs typeface="Arial"/>
              </a:rPr>
              <a:t>et </a:t>
            </a:r>
            <a:r>
              <a:rPr lang="fr-FR" dirty="0" smtClean="0">
                <a:solidFill>
                  <a:srgbClr val="08224F"/>
                </a:solidFill>
                <a:latin typeface="ProximaNova-Regular"/>
                <a:cs typeface="Arial"/>
              </a:rPr>
              <a:t>mobile</a:t>
            </a:r>
          </a:p>
          <a:p>
            <a:pPr marL="285750" lvl="0" indent="-285750" algn="just">
              <a:buFont typeface="Arial" panose="020B0604020202020204" pitchFamily="34" charset="0"/>
              <a:buChar char="•"/>
              <a:defRPr/>
            </a:pPr>
            <a:r>
              <a:rPr lang="fr-FR" dirty="0" smtClean="0">
                <a:solidFill>
                  <a:srgbClr val="08224F"/>
                </a:solidFill>
                <a:latin typeface="ProximaNova-Regular"/>
                <a:cs typeface="Arial"/>
              </a:rPr>
              <a:t>Manuel </a:t>
            </a:r>
            <a:r>
              <a:rPr lang="fr-FR" dirty="0">
                <a:solidFill>
                  <a:srgbClr val="08224F"/>
                </a:solidFill>
                <a:latin typeface="ProximaNova-Regular"/>
                <a:cs typeface="Arial"/>
              </a:rPr>
              <a:t>et automatique</a:t>
            </a:r>
            <a:endParaRPr lang="en-US" dirty="0"/>
          </a:p>
        </p:txBody>
      </p:sp>
    </p:spTree>
    <p:extLst>
      <p:ext uri="{BB962C8B-B14F-4D97-AF65-F5344CB8AC3E}">
        <p14:creationId xmlns:p14="http://schemas.microsoft.com/office/powerpoint/2010/main" val="27922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10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8)">
                                      <p:cBhvr>
                                        <p:cTn id="22" dur="10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500"/>
                                        <p:tgtEl>
                                          <p:spTgt spid="10">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p:bldP spid="4" grpId="0"/>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322600" y="585936"/>
            <a:ext cx="8229600" cy="1143000"/>
          </a:xfrm>
        </p:spPr>
        <p:txBody>
          <a:bodyPr>
            <a:noAutofit/>
          </a:bodyPr>
          <a:lstStyle/>
          <a:p>
            <a:r>
              <a:rPr lang="fr-FR" sz="3200" dirty="0">
                <a:latin typeface="Proxima Nova Extra Bold"/>
              </a:rPr>
              <a:t>Types de dispositifs </a:t>
            </a:r>
            <a:r>
              <a:rPr lang="fr-FR" sz="3200" dirty="0" smtClean="0">
                <a:latin typeface="Proxima Nova Extra Bold"/>
              </a:rPr>
              <a:t>d'ombrage</a:t>
            </a:r>
            <a:br>
              <a:rPr lang="fr-FR" sz="3200" dirty="0" smtClean="0">
                <a:latin typeface="Proxima Nova Extra Bold"/>
              </a:rPr>
            </a:br>
            <a:r>
              <a:rPr lang="fr-FR" sz="3200" dirty="0" smtClean="0">
                <a:latin typeface="Proxima Nova Extra Bold"/>
              </a:rPr>
              <a:t>Ombrage </a:t>
            </a:r>
            <a:r>
              <a:rPr lang="fr-FR" sz="3200" dirty="0">
                <a:latin typeface="Proxima Nova Extra Bold"/>
              </a:rPr>
              <a:t>extérieur</a:t>
            </a:r>
            <a:endParaRPr lang="en-BE" sz="3200" dirty="0">
              <a:solidFill>
                <a:srgbClr val="053063"/>
              </a:solidFill>
              <a:latin typeface="ProximaNova-Semibold"/>
              <a:ea typeface="+mn-ea"/>
            </a:endParaRPr>
          </a:p>
        </p:txBody>
      </p:sp>
      <p:sp>
        <p:nvSpPr>
          <p:cNvPr id="9" name="Slide Number Placeholder 4">
            <a:extLst>
              <a:ext uri="{FF2B5EF4-FFF2-40B4-BE49-F238E27FC236}">
                <a16:creationId xmlns:a16="http://schemas.microsoft.com/office/drawing/2014/main" id="{F6984525-E0BF-F5A8-1BAD-8DF9EF904C7D}"/>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DAYLIGHT DESIGN – EDE3</a:t>
            </a:r>
          </a:p>
        </p:txBody>
      </p:sp>
      <p:sp>
        <p:nvSpPr>
          <p:cNvPr id="13" name="Content Placeholder 2">
            <a:extLst>
              <a:ext uri="{FF2B5EF4-FFF2-40B4-BE49-F238E27FC236}">
                <a16:creationId xmlns:a16="http://schemas.microsoft.com/office/drawing/2014/main" id="{79CBEA2E-ECCB-80D5-5665-55B0770E8FF7}"/>
              </a:ext>
            </a:extLst>
          </p:cNvPr>
          <p:cNvSpPr txBox="1">
            <a:spLocks/>
          </p:cNvSpPr>
          <p:nvPr/>
        </p:nvSpPr>
        <p:spPr>
          <a:xfrm>
            <a:off x="1036753" y="4530353"/>
            <a:ext cx="1075120" cy="3868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800" dirty="0">
                <a:latin typeface="ProximaNova-Regular"/>
              </a:rPr>
              <a:t>Vertical </a:t>
            </a:r>
            <a:endParaRPr lang="en-US" sz="1400" dirty="0">
              <a:latin typeface="ProximaNova-Regular"/>
            </a:endParaRPr>
          </a:p>
          <a:p>
            <a:pPr lvl="1" algn="just"/>
            <a:endParaRPr lang="en-US" sz="1400" dirty="0">
              <a:latin typeface="ProximaNova-Regular"/>
            </a:endParaRPr>
          </a:p>
          <a:p>
            <a:pPr lvl="1" algn="just"/>
            <a:endParaRPr lang="en-US" sz="1400" dirty="0">
              <a:latin typeface="ProximaNova-Regular"/>
            </a:endParaRPr>
          </a:p>
          <a:p>
            <a:pPr lvl="1" algn="just"/>
            <a:endParaRPr lang="en-US" sz="1400" dirty="0">
              <a:latin typeface="ProximaNova-Regular"/>
            </a:endParaRPr>
          </a:p>
          <a:p>
            <a:pPr lvl="1" algn="just"/>
            <a:endParaRPr lang="en-US" sz="1400" dirty="0">
              <a:latin typeface="ProximaNova-Regular"/>
            </a:endParaRPr>
          </a:p>
          <a:p>
            <a:pPr lvl="1" algn="just"/>
            <a:endParaRPr lang="en-US" sz="1400" dirty="0">
              <a:latin typeface="ProximaNova-Regular"/>
            </a:endParaRPr>
          </a:p>
          <a:p>
            <a:pPr marL="457200" lvl="1" indent="0" algn="just">
              <a:buNone/>
            </a:pPr>
            <a:endParaRPr lang="en-US" sz="1400" dirty="0">
              <a:latin typeface="ProximaNova-Regular"/>
            </a:endParaRPr>
          </a:p>
        </p:txBody>
      </p:sp>
      <p:pic>
        <p:nvPicPr>
          <p:cNvPr id="3" name="Picture 2">
            <a:extLst>
              <a:ext uri="{FF2B5EF4-FFF2-40B4-BE49-F238E27FC236}">
                <a16:creationId xmlns:a16="http://schemas.microsoft.com/office/drawing/2014/main" id="{3667F659-DE6C-A8F4-F02D-4D42D517FA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600" y="2506932"/>
            <a:ext cx="2618475" cy="2023421"/>
          </a:xfrm>
          <a:prstGeom prst="rect">
            <a:avLst/>
          </a:prstGeom>
          <a:noFill/>
          <a:ln>
            <a:noFill/>
          </a:ln>
        </p:spPr>
      </p:pic>
      <p:pic>
        <p:nvPicPr>
          <p:cNvPr id="4" name="Picture 3">
            <a:extLst>
              <a:ext uri="{FF2B5EF4-FFF2-40B4-BE49-F238E27FC236}">
                <a16:creationId xmlns:a16="http://schemas.microsoft.com/office/drawing/2014/main" id="{E3B527EA-8E25-9BD7-0C2F-CE0D5D3A04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0628" y="3246937"/>
            <a:ext cx="2618475" cy="2203977"/>
          </a:xfrm>
          <a:prstGeom prst="rect">
            <a:avLst/>
          </a:prstGeom>
          <a:noFill/>
          <a:ln>
            <a:noFill/>
          </a:ln>
        </p:spPr>
      </p:pic>
      <p:pic>
        <p:nvPicPr>
          <p:cNvPr id="5" name="Picture 4">
            <a:extLst>
              <a:ext uri="{FF2B5EF4-FFF2-40B4-BE49-F238E27FC236}">
                <a16:creationId xmlns:a16="http://schemas.microsoft.com/office/drawing/2014/main" id="{A33AA074-6B42-4CCA-2E82-57CA6E48F2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1326" y="3595239"/>
            <a:ext cx="3417265" cy="2876321"/>
          </a:xfrm>
          <a:prstGeom prst="rect">
            <a:avLst/>
          </a:prstGeom>
          <a:noFill/>
          <a:ln>
            <a:noFill/>
          </a:ln>
        </p:spPr>
      </p:pic>
      <p:sp>
        <p:nvSpPr>
          <p:cNvPr id="7" name="TextBox 6">
            <a:extLst>
              <a:ext uri="{FF2B5EF4-FFF2-40B4-BE49-F238E27FC236}">
                <a16:creationId xmlns:a16="http://schemas.microsoft.com/office/drawing/2014/main" id="{BB4AB21B-673E-131A-76AF-E660F641B262}"/>
              </a:ext>
            </a:extLst>
          </p:cNvPr>
          <p:cNvSpPr txBox="1"/>
          <p:nvPr/>
        </p:nvSpPr>
        <p:spPr>
          <a:xfrm>
            <a:off x="5895904" y="6471560"/>
            <a:ext cx="1419295" cy="369332"/>
          </a:xfrm>
          <a:prstGeom prst="rect">
            <a:avLst/>
          </a:prstGeom>
          <a:noFill/>
        </p:spPr>
        <p:txBody>
          <a:bodyPr wrap="square">
            <a:spAutoFit/>
          </a:bodyPr>
          <a:lstStyle/>
          <a:p>
            <a:r>
              <a:rPr lang="fr-FR" dirty="0" smtClean="0">
                <a:solidFill>
                  <a:schemeClr val="tx2"/>
                </a:solidFill>
                <a:latin typeface="ProximaNova-Regular"/>
                <a:cs typeface="Arial"/>
              </a:rPr>
              <a:t>Combiné</a:t>
            </a:r>
            <a:endParaRPr lang="fr-FR" dirty="0">
              <a:solidFill>
                <a:schemeClr val="tx2"/>
              </a:solidFill>
              <a:latin typeface="ProximaNova-Regular"/>
              <a:cs typeface="Arial"/>
            </a:endParaRPr>
          </a:p>
        </p:txBody>
      </p:sp>
      <p:sp>
        <p:nvSpPr>
          <p:cNvPr id="14" name="TextBox 13">
            <a:extLst>
              <a:ext uri="{FF2B5EF4-FFF2-40B4-BE49-F238E27FC236}">
                <a16:creationId xmlns:a16="http://schemas.microsoft.com/office/drawing/2014/main" id="{2A081AEC-7F49-D664-4F48-BC81E2264DC8}"/>
              </a:ext>
            </a:extLst>
          </p:cNvPr>
          <p:cNvSpPr txBox="1"/>
          <p:nvPr/>
        </p:nvSpPr>
        <p:spPr>
          <a:xfrm>
            <a:off x="603627" y="1700269"/>
            <a:ext cx="6131588" cy="646331"/>
          </a:xfrm>
          <a:prstGeom prst="rect">
            <a:avLst/>
          </a:prstGeom>
          <a:noFill/>
        </p:spPr>
        <p:txBody>
          <a:bodyPr wrap="square">
            <a:spAutoFit/>
          </a:bodyPr>
          <a:lstStyle/>
          <a:p>
            <a:pPr marL="0" marR="0" lvl="1" indent="0" fontAlgn="auto">
              <a:lnSpc>
                <a:spcPct val="100000"/>
              </a:lnSpc>
              <a:spcBef>
                <a:spcPts val="0"/>
              </a:spcBef>
              <a:spcAft>
                <a:spcPts val="0"/>
              </a:spcAft>
              <a:buClrTx/>
              <a:buSzTx/>
              <a:buFontTx/>
              <a:buNone/>
              <a:tabLst/>
              <a:defRPr/>
            </a:pPr>
            <a:r>
              <a:rPr lang="fr-FR" b="1" dirty="0">
                <a:solidFill>
                  <a:schemeClr val="tx2"/>
                </a:solidFill>
                <a:latin typeface="ProximaNova-Regular"/>
                <a:cs typeface="Arial"/>
              </a:rPr>
              <a:t>Les stores extérieurs peuvent être verticaux, horizontaux ou combinés</a:t>
            </a:r>
            <a:endParaRPr lang="en-US" b="1" dirty="0">
              <a:solidFill>
                <a:schemeClr val="tx2"/>
              </a:solidFill>
              <a:latin typeface="ProximaNova-Regular"/>
              <a:cs typeface="Arial"/>
            </a:endParaRPr>
          </a:p>
        </p:txBody>
      </p:sp>
      <p:sp>
        <p:nvSpPr>
          <p:cNvPr id="17" name="TextBox 16">
            <a:extLst>
              <a:ext uri="{FF2B5EF4-FFF2-40B4-BE49-F238E27FC236}">
                <a16:creationId xmlns:a16="http://schemas.microsoft.com/office/drawing/2014/main" id="{593B5EA1-786A-4ABC-49E2-190FD68A477F}"/>
              </a:ext>
            </a:extLst>
          </p:cNvPr>
          <p:cNvSpPr txBox="1"/>
          <p:nvPr/>
        </p:nvSpPr>
        <p:spPr>
          <a:xfrm>
            <a:off x="3330153" y="5490002"/>
            <a:ext cx="1241847" cy="369332"/>
          </a:xfrm>
          <a:prstGeom prst="rect">
            <a:avLst/>
          </a:prstGeom>
          <a:noFill/>
        </p:spPr>
        <p:txBody>
          <a:bodyPr wrap="square">
            <a:spAutoFit/>
          </a:bodyPr>
          <a:lstStyle/>
          <a:p>
            <a:r>
              <a:rPr lang="en-US" dirty="0">
                <a:solidFill>
                  <a:schemeClr val="tx2"/>
                </a:solidFill>
                <a:latin typeface="ProximaNova-Regular"/>
                <a:cs typeface="Arial"/>
              </a:rPr>
              <a:t>Horizontal</a:t>
            </a:r>
          </a:p>
        </p:txBody>
      </p:sp>
      <p:pic>
        <p:nvPicPr>
          <p:cNvPr id="20" name="Picture 19">
            <a:extLst>
              <a:ext uri="{FF2B5EF4-FFF2-40B4-BE49-F238E27FC236}">
                <a16:creationId xmlns:a16="http://schemas.microsoft.com/office/drawing/2014/main" id="{D16848FA-1196-35B5-9219-32D0C50AB3E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94780" y="1216366"/>
            <a:ext cx="1951585" cy="2378873"/>
          </a:xfrm>
          <a:prstGeom prst="rect">
            <a:avLst/>
          </a:prstGeom>
          <a:noFill/>
          <a:ln>
            <a:noFill/>
          </a:ln>
        </p:spPr>
      </p:pic>
    </p:spTree>
    <p:extLst>
      <p:ext uri="{BB962C8B-B14F-4D97-AF65-F5344CB8AC3E}">
        <p14:creationId xmlns:p14="http://schemas.microsoft.com/office/powerpoint/2010/main" val="366934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 calcmode="lin" valueType="num">
                                      <p:cBhvr>
                                        <p:cTn id="37" dur="1000" fill="hold"/>
                                        <p:tgtEl>
                                          <p:spTgt spid="17"/>
                                        </p:tgtEl>
                                        <p:attrNameLst>
                                          <p:attrName>style.rotation</p:attrName>
                                        </p:attrNameLst>
                                      </p:cBhvr>
                                      <p:tavLst>
                                        <p:tav tm="0">
                                          <p:val>
                                            <p:fltVal val="90"/>
                                          </p:val>
                                        </p:tav>
                                        <p:tav tm="100000">
                                          <p:val>
                                            <p:fltVal val="0"/>
                                          </p:val>
                                        </p:tav>
                                      </p:tavLst>
                                    </p:anim>
                                    <p:animEffect transition="in" filter="fade">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14"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p:txBody>
          <a:bodyPr>
            <a:noAutofit/>
          </a:bodyPr>
          <a:lstStyle/>
          <a:p>
            <a:r>
              <a:rPr lang="fr-FR" sz="3200" dirty="0">
                <a:latin typeface="Proxima Nova Extra Bold"/>
              </a:rPr>
              <a:t>Types de dispositifs d'ombrage</a:t>
            </a:r>
            <a:br>
              <a:rPr lang="fr-FR" sz="3200" dirty="0">
                <a:latin typeface="Proxima Nova Extra Bold"/>
              </a:rPr>
            </a:br>
            <a:r>
              <a:rPr lang="fr-FR" sz="3200" dirty="0">
                <a:latin typeface="Proxima Nova Extra Bold"/>
              </a:rPr>
              <a:t>Ombrage </a:t>
            </a:r>
            <a:r>
              <a:rPr lang="fr-FR" sz="3200" dirty="0" smtClean="0">
                <a:latin typeface="Proxima Nova Extra Bold"/>
              </a:rPr>
              <a:t>intérieur</a:t>
            </a:r>
            <a:endParaRPr lang="en-BE" sz="3200" dirty="0">
              <a:solidFill>
                <a:srgbClr val="053063"/>
              </a:solidFill>
              <a:latin typeface="ProximaNova-Semibold"/>
              <a:ea typeface="+mn-ea"/>
            </a:endParaRPr>
          </a:p>
        </p:txBody>
      </p:sp>
      <p:sp>
        <p:nvSpPr>
          <p:cNvPr id="9" name="Slide Number Placeholder 4">
            <a:extLst>
              <a:ext uri="{FF2B5EF4-FFF2-40B4-BE49-F238E27FC236}">
                <a16:creationId xmlns:a16="http://schemas.microsoft.com/office/drawing/2014/main" id="{F6984525-E0BF-F5A8-1BAD-8DF9EF904C7D}"/>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DAYLIGHT DESIGN – EDE3</a:t>
            </a:r>
          </a:p>
        </p:txBody>
      </p:sp>
      <p:pic>
        <p:nvPicPr>
          <p:cNvPr id="10" name="Picture 9">
            <a:extLst>
              <a:ext uri="{FF2B5EF4-FFF2-40B4-BE49-F238E27FC236}">
                <a16:creationId xmlns:a16="http://schemas.microsoft.com/office/drawing/2014/main" id="{2B958B12-10AD-467A-47AF-00132BC85C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10112"/>
            <a:ext cx="5122687" cy="2340546"/>
          </a:xfrm>
          <a:prstGeom prst="rect">
            <a:avLst/>
          </a:prstGeom>
          <a:noFill/>
          <a:ln>
            <a:noFill/>
          </a:ln>
        </p:spPr>
      </p:pic>
      <p:pic>
        <p:nvPicPr>
          <p:cNvPr id="11" name="Picture 10">
            <a:extLst>
              <a:ext uri="{FF2B5EF4-FFF2-40B4-BE49-F238E27FC236}">
                <a16:creationId xmlns:a16="http://schemas.microsoft.com/office/drawing/2014/main" id="{9D1D8D13-724C-F1B5-46D3-E98237D3539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502" y="4141795"/>
            <a:ext cx="5258298" cy="2431583"/>
          </a:xfrm>
          <a:prstGeom prst="rect">
            <a:avLst/>
          </a:prstGeom>
          <a:noFill/>
          <a:ln>
            <a:noFill/>
          </a:ln>
        </p:spPr>
      </p:pic>
    </p:spTree>
    <p:extLst>
      <p:ext uri="{BB962C8B-B14F-4D97-AF65-F5344CB8AC3E}">
        <p14:creationId xmlns:p14="http://schemas.microsoft.com/office/powerpoint/2010/main" val="287285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p:txBody>
          <a:bodyPr>
            <a:noAutofit/>
          </a:bodyPr>
          <a:lstStyle/>
          <a:p>
            <a:r>
              <a:rPr lang="fr-FR" sz="3200" dirty="0">
                <a:latin typeface="Proxima Nova Extra Bold"/>
              </a:rPr>
              <a:t>Types de dispositifs d'ombrage </a:t>
            </a:r>
            <a:r>
              <a:rPr lang="fr-FR" sz="3200" dirty="0" smtClean="0">
                <a:latin typeface="Proxima Nova Extra Bold"/>
              </a:rPr>
              <a:t/>
            </a:r>
            <a:br>
              <a:rPr lang="fr-FR" sz="3200" dirty="0" smtClean="0">
                <a:latin typeface="Proxima Nova Extra Bold"/>
              </a:rPr>
            </a:br>
            <a:r>
              <a:rPr lang="fr-FR" sz="3200" dirty="0" smtClean="0">
                <a:latin typeface="Proxima Nova Extra Bold"/>
              </a:rPr>
              <a:t>fixes </a:t>
            </a:r>
            <a:r>
              <a:rPr lang="fr-FR" sz="3200" dirty="0">
                <a:latin typeface="Proxima Nova Extra Bold"/>
              </a:rPr>
              <a:t>et mobiles</a:t>
            </a:r>
            <a:endParaRPr lang="en-BE" sz="3200" dirty="0">
              <a:solidFill>
                <a:srgbClr val="053063"/>
              </a:solidFill>
              <a:latin typeface="ProximaNova-Semibold"/>
              <a:ea typeface="+mn-ea"/>
            </a:endParaRPr>
          </a:p>
        </p:txBody>
      </p:sp>
      <p:sp>
        <p:nvSpPr>
          <p:cNvPr id="9" name="Slide Number Placeholder 4">
            <a:extLst>
              <a:ext uri="{FF2B5EF4-FFF2-40B4-BE49-F238E27FC236}">
                <a16:creationId xmlns:a16="http://schemas.microsoft.com/office/drawing/2014/main" id="{F6984525-E0BF-F5A8-1BAD-8DF9EF904C7D}"/>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DAYLIGHT DESIGN – EDE3</a:t>
            </a:r>
          </a:p>
        </p:txBody>
      </p:sp>
      <p:pic>
        <p:nvPicPr>
          <p:cNvPr id="17" name="Picture 16">
            <a:extLst>
              <a:ext uri="{FF2B5EF4-FFF2-40B4-BE49-F238E27FC236}">
                <a16:creationId xmlns:a16="http://schemas.microsoft.com/office/drawing/2014/main" id="{4DE1F214-2222-059C-D3D3-1638180B18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403" y="2458065"/>
            <a:ext cx="5379303" cy="3431458"/>
          </a:xfrm>
          <a:prstGeom prst="rect">
            <a:avLst/>
          </a:prstGeom>
          <a:noFill/>
          <a:ln>
            <a:noFill/>
          </a:ln>
        </p:spPr>
      </p:pic>
      <p:pic>
        <p:nvPicPr>
          <p:cNvPr id="18" name="Picture 17">
            <a:extLst>
              <a:ext uri="{FF2B5EF4-FFF2-40B4-BE49-F238E27FC236}">
                <a16:creationId xmlns:a16="http://schemas.microsoft.com/office/drawing/2014/main" id="{B1BB4107-ACDF-6A5E-285E-02BA877A39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60294" y="3232432"/>
            <a:ext cx="5379303" cy="3431457"/>
          </a:xfrm>
          <a:prstGeom prst="rect">
            <a:avLst/>
          </a:prstGeom>
          <a:noFill/>
          <a:ln>
            <a:noFill/>
          </a:ln>
        </p:spPr>
      </p:pic>
      <p:sp>
        <p:nvSpPr>
          <p:cNvPr id="4" name="TextBox 3">
            <a:extLst>
              <a:ext uri="{FF2B5EF4-FFF2-40B4-BE49-F238E27FC236}">
                <a16:creationId xmlns:a16="http://schemas.microsoft.com/office/drawing/2014/main" id="{5DC82994-A05C-986A-2908-371F63C03CFF}"/>
              </a:ext>
            </a:extLst>
          </p:cNvPr>
          <p:cNvSpPr txBox="1"/>
          <p:nvPr/>
        </p:nvSpPr>
        <p:spPr>
          <a:xfrm>
            <a:off x="1509559" y="1940780"/>
            <a:ext cx="4576916" cy="369332"/>
          </a:xfrm>
          <a:prstGeom prst="rect">
            <a:avLst/>
          </a:prstGeom>
          <a:noFill/>
        </p:spPr>
        <p:txBody>
          <a:bodyPr wrap="square">
            <a:spAutoFit/>
          </a:bodyPr>
          <a:lstStyle/>
          <a:p>
            <a:pPr lvl="1" algn="just">
              <a:defRPr/>
            </a:pPr>
            <a:r>
              <a:rPr lang="fr-FR" dirty="0">
                <a:solidFill>
                  <a:schemeClr val="tx2"/>
                </a:solidFill>
                <a:latin typeface="ProximaNova-Regular"/>
                <a:cs typeface="Arial"/>
              </a:rPr>
              <a:t>Mobile peut être extérieur et intérieur</a:t>
            </a:r>
            <a:endParaRPr lang="en-US" dirty="0">
              <a:solidFill>
                <a:schemeClr val="tx2"/>
              </a:solidFill>
              <a:latin typeface="ProximaNova-Regular"/>
              <a:cs typeface="Arial"/>
            </a:endParaRPr>
          </a:p>
        </p:txBody>
      </p:sp>
    </p:spTree>
    <p:extLst>
      <p:ext uri="{BB962C8B-B14F-4D97-AF65-F5344CB8AC3E}">
        <p14:creationId xmlns:p14="http://schemas.microsoft.com/office/powerpoint/2010/main" val="52687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500" fill="hold"/>
                                        <p:tgtEl>
                                          <p:spTgt spid="18"/>
                                        </p:tgtEl>
                                        <p:attrNameLst>
                                          <p:attrName>ppt_w</p:attrName>
                                        </p:attrNameLst>
                                      </p:cBhvr>
                                      <p:tavLst>
                                        <p:tav tm="0">
                                          <p:val>
                                            <p:fltVal val="0"/>
                                          </p:val>
                                        </p:tav>
                                        <p:tav tm="100000">
                                          <p:val>
                                            <p:strVal val="#ppt_w"/>
                                          </p:val>
                                        </p:tav>
                                      </p:tavLst>
                                    </p:anim>
                                    <p:anim calcmode="lin" valueType="num">
                                      <p:cBhvr>
                                        <p:cTn id="13" dur="1500" fill="hold"/>
                                        <p:tgtEl>
                                          <p:spTgt spid="18"/>
                                        </p:tgtEl>
                                        <p:attrNameLst>
                                          <p:attrName>ppt_h</p:attrName>
                                        </p:attrNameLst>
                                      </p:cBhvr>
                                      <p:tavLst>
                                        <p:tav tm="0">
                                          <p:val>
                                            <p:fltVal val="0"/>
                                          </p:val>
                                        </p:tav>
                                        <p:tav tm="100000">
                                          <p:val>
                                            <p:strVal val="#ppt_h"/>
                                          </p:val>
                                        </p:tav>
                                      </p:tavLst>
                                    </p:anim>
                                    <p:animEffect transition="in" filter="fade">
                                      <p:cBhvr>
                                        <p:cTn id="14" dur="1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500" fill="hold"/>
                                        <p:tgtEl>
                                          <p:spTgt spid="17"/>
                                        </p:tgtEl>
                                        <p:attrNameLst>
                                          <p:attrName>ppt_w</p:attrName>
                                        </p:attrNameLst>
                                      </p:cBhvr>
                                      <p:tavLst>
                                        <p:tav tm="0">
                                          <p:val>
                                            <p:fltVal val="0"/>
                                          </p:val>
                                        </p:tav>
                                        <p:tav tm="100000">
                                          <p:val>
                                            <p:strVal val="#ppt_w"/>
                                          </p:val>
                                        </p:tav>
                                      </p:tavLst>
                                    </p:anim>
                                    <p:anim calcmode="lin" valueType="num">
                                      <p:cBhvr>
                                        <p:cTn id="18" dur="1500" fill="hold"/>
                                        <p:tgtEl>
                                          <p:spTgt spid="17"/>
                                        </p:tgtEl>
                                        <p:attrNameLst>
                                          <p:attrName>ppt_h</p:attrName>
                                        </p:attrNameLst>
                                      </p:cBhvr>
                                      <p:tavLst>
                                        <p:tav tm="0">
                                          <p:val>
                                            <p:fltVal val="0"/>
                                          </p:val>
                                        </p:tav>
                                        <p:tav tm="100000">
                                          <p:val>
                                            <p:strVal val="#ppt_h"/>
                                          </p:val>
                                        </p:tav>
                                      </p:tavLst>
                                    </p:anim>
                                    <p:animEffect transition="in" filter="fade">
                                      <p:cBhvr>
                                        <p:cTn id="19"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p:txBody>
          <a:bodyPr>
            <a:noAutofit/>
          </a:bodyPr>
          <a:lstStyle/>
          <a:p>
            <a:r>
              <a:rPr lang="fr-FR" sz="3200" dirty="0">
                <a:latin typeface="Proxima Nova Extra Bold"/>
              </a:rPr>
              <a:t>Types de dispositifs d'ombrage </a:t>
            </a:r>
            <a:r>
              <a:rPr lang="fr-FR" sz="3200" dirty="0" smtClean="0">
                <a:latin typeface="Proxima Nova Extra Bold"/>
              </a:rPr>
              <a:t/>
            </a:r>
            <a:br>
              <a:rPr lang="fr-FR" sz="3200" dirty="0" smtClean="0">
                <a:latin typeface="Proxima Nova Extra Bold"/>
              </a:rPr>
            </a:br>
            <a:r>
              <a:rPr lang="fr-FR" sz="3200" dirty="0" smtClean="0">
                <a:latin typeface="Proxima Nova Extra Bold"/>
              </a:rPr>
              <a:t>manuels </a:t>
            </a:r>
            <a:r>
              <a:rPr lang="fr-FR" sz="3200" dirty="0">
                <a:latin typeface="Proxima Nova Extra Bold"/>
              </a:rPr>
              <a:t>et automatiques</a:t>
            </a:r>
            <a:endParaRPr lang="en-BE" sz="3200" dirty="0">
              <a:solidFill>
                <a:srgbClr val="053063"/>
              </a:solidFill>
              <a:latin typeface="ProximaNova-Semibold"/>
              <a:ea typeface="+mn-ea"/>
            </a:endParaRPr>
          </a:p>
        </p:txBody>
      </p:sp>
      <p:sp>
        <p:nvSpPr>
          <p:cNvPr id="9" name="Slide Number Placeholder 4">
            <a:extLst>
              <a:ext uri="{FF2B5EF4-FFF2-40B4-BE49-F238E27FC236}">
                <a16:creationId xmlns:a16="http://schemas.microsoft.com/office/drawing/2014/main" id="{F6984525-E0BF-F5A8-1BAD-8DF9EF904C7D}"/>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DAYLIGHT DESIGN – EDE3</a:t>
            </a:r>
          </a:p>
        </p:txBody>
      </p:sp>
      <p:sp>
        <p:nvSpPr>
          <p:cNvPr id="13" name="Content Placeholder 2">
            <a:extLst>
              <a:ext uri="{FF2B5EF4-FFF2-40B4-BE49-F238E27FC236}">
                <a16:creationId xmlns:a16="http://schemas.microsoft.com/office/drawing/2014/main" id="{79CBEA2E-ECCB-80D5-5665-55B0770E8FF7}"/>
              </a:ext>
            </a:extLst>
          </p:cNvPr>
          <p:cNvSpPr txBox="1">
            <a:spLocks/>
          </p:cNvSpPr>
          <p:nvPr/>
        </p:nvSpPr>
        <p:spPr>
          <a:xfrm>
            <a:off x="574879" y="2006174"/>
            <a:ext cx="8229600" cy="125146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FR" sz="1800" dirty="0">
                <a:latin typeface="ProximaNova-Regular"/>
              </a:rPr>
              <a:t>Les dispositifs d'ombrage mobiles permettent, manuellement ou par des systèmes automatisés, de contrôler la lumière du soleil en fonction de l'adaptation du rayonnement solaire, de la température intérieure ou du niveau d'éclairement pour créer une ambiance et une fonctionnalité optimales dans l'espace et </a:t>
            </a:r>
            <a:r>
              <a:rPr lang="fr-FR" sz="1800" dirty="0" smtClean="0">
                <a:latin typeface="ProximaNova-Regular"/>
              </a:rPr>
              <a:t>de réduire </a:t>
            </a:r>
            <a:r>
              <a:rPr lang="fr-FR" sz="1800" dirty="0">
                <a:latin typeface="ProximaNova-Regular"/>
              </a:rPr>
              <a:t>l'éclairage </a:t>
            </a:r>
            <a:r>
              <a:rPr lang="fr-FR" sz="1800" dirty="0" smtClean="0">
                <a:latin typeface="ProximaNova-Regular"/>
              </a:rPr>
              <a:t>naturel </a:t>
            </a:r>
            <a:r>
              <a:rPr lang="fr-FR" sz="1800" dirty="0">
                <a:latin typeface="ProximaNova-Regular"/>
              </a:rPr>
              <a:t>en réponse aux niveaux de lumière du jour intérieur.</a:t>
            </a:r>
            <a:endParaRPr lang="en-US" sz="1800" b="1" dirty="0">
              <a:latin typeface="ProximaNova-Regular"/>
            </a:endParaRPr>
          </a:p>
        </p:txBody>
      </p:sp>
      <p:pic>
        <p:nvPicPr>
          <p:cNvPr id="3" name="Picture 2">
            <a:extLst>
              <a:ext uri="{FF2B5EF4-FFF2-40B4-BE49-F238E27FC236}">
                <a16:creationId xmlns:a16="http://schemas.microsoft.com/office/drawing/2014/main" id="{610F8BC0-1A34-478B-395D-04E23D8DB3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5730" y="3941860"/>
            <a:ext cx="3768749" cy="2255332"/>
          </a:xfrm>
          <a:prstGeom prst="rect">
            <a:avLst/>
          </a:prstGeom>
          <a:noFill/>
          <a:ln>
            <a:noFill/>
          </a:ln>
        </p:spPr>
      </p:pic>
      <p:sp>
        <p:nvSpPr>
          <p:cNvPr id="5" name="TextBox 4">
            <a:extLst>
              <a:ext uri="{FF2B5EF4-FFF2-40B4-BE49-F238E27FC236}">
                <a16:creationId xmlns:a16="http://schemas.microsoft.com/office/drawing/2014/main" id="{12FD80D0-14D1-5943-1A7C-D941FB6EB09D}"/>
              </a:ext>
            </a:extLst>
          </p:cNvPr>
          <p:cNvSpPr txBox="1"/>
          <p:nvPr/>
        </p:nvSpPr>
        <p:spPr>
          <a:xfrm>
            <a:off x="574879" y="3941860"/>
            <a:ext cx="4292089" cy="2585323"/>
          </a:xfrm>
          <a:prstGeom prst="rect">
            <a:avLst/>
          </a:prstGeom>
          <a:noFill/>
        </p:spPr>
        <p:txBody>
          <a:bodyPr wrap="square">
            <a:spAutoFit/>
          </a:bodyPr>
          <a:lstStyle/>
          <a:p>
            <a:pPr lvl="0" algn="just">
              <a:defRPr/>
            </a:pPr>
            <a:r>
              <a:rPr lang="fr-FR" dirty="0">
                <a:solidFill>
                  <a:schemeClr val="tx2"/>
                </a:solidFill>
                <a:latin typeface="ProximaNova-Regular"/>
                <a:cs typeface="Arial"/>
              </a:rPr>
              <a:t>Des </a:t>
            </a:r>
            <a:r>
              <a:rPr lang="fr-FR" dirty="0" smtClean="0">
                <a:solidFill>
                  <a:schemeClr val="tx2"/>
                </a:solidFill>
                <a:latin typeface="ProximaNova-Regular"/>
                <a:cs typeface="Arial"/>
              </a:rPr>
              <a:t>photons détecteurs, </a:t>
            </a:r>
            <a:r>
              <a:rPr lang="fr-FR" dirty="0">
                <a:solidFill>
                  <a:schemeClr val="tx2"/>
                </a:solidFill>
                <a:latin typeface="ProximaNova-Regular"/>
                <a:cs typeface="Arial"/>
              </a:rPr>
              <a:t>généralement montés au plafond, sont utilisés pour mesurer la quantité de lumière naturelle dans l'espace, puis déterminer le degré de gradation requis pour maintenir le niveau d'éclairement du plan de </a:t>
            </a:r>
            <a:r>
              <a:rPr lang="fr-FR" dirty="0" smtClean="0">
                <a:solidFill>
                  <a:schemeClr val="tx2"/>
                </a:solidFill>
                <a:latin typeface="ProximaNova-Regular"/>
                <a:cs typeface="Arial"/>
              </a:rPr>
              <a:t>travail. </a:t>
            </a:r>
            <a:r>
              <a:rPr lang="fr-FR" dirty="0">
                <a:solidFill>
                  <a:schemeClr val="tx2"/>
                </a:solidFill>
                <a:latin typeface="ProximaNova-Regular"/>
                <a:cs typeface="Arial"/>
              </a:rPr>
              <a:t>Si les niveaux de lumière du jour sont plus que suffisants, les lumières électriques peuvent être éteintes.</a:t>
            </a:r>
            <a:endParaRPr lang="en-US" dirty="0">
              <a:solidFill>
                <a:schemeClr val="tx2"/>
              </a:solidFill>
              <a:latin typeface="ProximaNova-Regular"/>
              <a:cs typeface="Arial"/>
            </a:endParaRPr>
          </a:p>
        </p:txBody>
      </p:sp>
    </p:spTree>
    <p:extLst>
      <p:ext uri="{BB962C8B-B14F-4D97-AF65-F5344CB8AC3E}">
        <p14:creationId xmlns:p14="http://schemas.microsoft.com/office/powerpoint/2010/main" val="135137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fltVal val="0.5"/>
                                          </p:val>
                                        </p:tav>
                                        <p:tav tm="100000">
                                          <p:val>
                                            <p:strVal val="#ppt_x"/>
                                          </p:val>
                                        </p:tav>
                                      </p:tavLst>
                                    </p:anim>
                                    <p:anim calcmode="lin" valueType="num">
                                      <p:cBhvr>
                                        <p:cTn id="21" dur="1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DF82C2-6CA1-B3F1-F772-413A9FFDCF95}"/>
              </a:ext>
            </a:extLst>
          </p:cNvPr>
          <p:cNvPicPr>
            <a:picLocks noChangeAspect="1"/>
          </p:cNvPicPr>
          <p:nvPr/>
        </p:nvPicPr>
        <p:blipFill>
          <a:blip r:embed="rId3"/>
          <a:stretch>
            <a:fillRect/>
          </a:stretch>
        </p:blipFill>
        <p:spPr>
          <a:xfrm>
            <a:off x="7938198" y="5899094"/>
            <a:ext cx="1217526" cy="916043"/>
          </a:xfrm>
          <a:prstGeom prst="rect">
            <a:avLst/>
          </a:prstGeom>
        </p:spPr>
      </p:pic>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57199" y="440383"/>
            <a:ext cx="8229600" cy="1143000"/>
          </a:xfrm>
        </p:spPr>
        <p:txBody>
          <a:bodyPr>
            <a:noAutofit/>
          </a:bodyPr>
          <a:lstStyle/>
          <a:p>
            <a:r>
              <a:rPr lang="fr-FR" sz="3200" dirty="0">
                <a:latin typeface="Proxima Nova Extra Bold"/>
              </a:rPr>
              <a:t>Comment se conformer à GRASSMED </a:t>
            </a:r>
            <a:endParaRPr lang="en-BE" sz="3200" dirty="0">
              <a:solidFill>
                <a:srgbClr val="053063"/>
              </a:solidFill>
              <a:latin typeface="ProximaNova-Semibold"/>
              <a:ea typeface="+mn-ea"/>
            </a:endParaRPr>
          </a:p>
        </p:txBody>
      </p:sp>
      <p:sp>
        <p:nvSpPr>
          <p:cNvPr id="5" name="Content Placeholder 2">
            <a:extLst>
              <a:ext uri="{FF2B5EF4-FFF2-40B4-BE49-F238E27FC236}">
                <a16:creationId xmlns:a16="http://schemas.microsoft.com/office/drawing/2014/main" id="{12E70AEE-0D07-A511-B646-631A73B2B10C}"/>
              </a:ext>
            </a:extLst>
          </p:cNvPr>
          <p:cNvSpPr>
            <a:spLocks noGrp="1"/>
          </p:cNvSpPr>
          <p:nvPr>
            <p:ph idx="1"/>
          </p:nvPr>
        </p:nvSpPr>
        <p:spPr>
          <a:xfrm>
            <a:off x="457200" y="2216980"/>
            <a:ext cx="8229600" cy="3863346"/>
          </a:xfrm>
        </p:spPr>
        <p:txBody>
          <a:bodyPr>
            <a:noAutofit/>
          </a:bodyPr>
          <a:lstStyle/>
          <a:p>
            <a:endParaRPr lang="en-US" sz="2000" dirty="0">
              <a:latin typeface="ProximaNova-Semibold"/>
            </a:endParaRPr>
          </a:p>
          <a:p>
            <a:endParaRPr lang="en-US" sz="2000" dirty="0">
              <a:latin typeface="ProximaNova-Semibold"/>
            </a:endParaRPr>
          </a:p>
          <a:p>
            <a:endParaRPr lang="en-US" sz="2000" dirty="0">
              <a:latin typeface="ProximaNova-Semibold"/>
            </a:endParaRPr>
          </a:p>
          <a:p>
            <a:pPr marL="0" indent="0">
              <a:buNone/>
            </a:pPr>
            <a:endParaRPr lang="en-US" sz="2000" dirty="0">
              <a:latin typeface="Cambria Math" panose="02040503050406030204" pitchFamily="18" charset="0"/>
              <a:ea typeface="Cambria Math" panose="02040503050406030204" pitchFamily="18" charset="0"/>
            </a:endParaRPr>
          </a:p>
          <a:p>
            <a:pPr marL="0" indent="0">
              <a:buNone/>
            </a:pPr>
            <a:endParaRPr lang="en-US" sz="2000" dirty="0">
              <a:latin typeface="ProximaNova-Semibold"/>
            </a:endParaRPr>
          </a:p>
          <a:p>
            <a:pPr marL="457200" lvl="1" indent="0">
              <a:buNone/>
            </a:pPr>
            <a:endParaRPr lang="en-US" sz="2000" dirty="0">
              <a:latin typeface="ProximaNova-Semibold"/>
            </a:endParaRPr>
          </a:p>
          <a:p>
            <a:endParaRPr lang="en-US" sz="2000" dirty="0">
              <a:latin typeface="ProximaNova-Semibold"/>
            </a:endParaRPr>
          </a:p>
          <a:p>
            <a:endParaRPr lang="en-BE" sz="2000" dirty="0"/>
          </a:p>
        </p:txBody>
      </p:sp>
      <p:sp>
        <p:nvSpPr>
          <p:cNvPr id="4" name="Content Placeholder 2">
            <a:extLst>
              <a:ext uri="{FF2B5EF4-FFF2-40B4-BE49-F238E27FC236}">
                <a16:creationId xmlns:a16="http://schemas.microsoft.com/office/drawing/2014/main" id="{14DD72CB-D90E-FC7E-96A8-9B79439BD276}"/>
              </a:ext>
            </a:extLst>
          </p:cNvPr>
          <p:cNvSpPr txBox="1">
            <a:spLocks/>
          </p:cNvSpPr>
          <p:nvPr/>
        </p:nvSpPr>
        <p:spPr>
          <a:xfrm>
            <a:off x="287592" y="1564798"/>
            <a:ext cx="8568813" cy="6637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FR" sz="1800" dirty="0">
                <a:latin typeface="ProximaNova-Semibold"/>
              </a:rPr>
              <a:t>Les points maximum pour </a:t>
            </a:r>
            <a:r>
              <a:rPr lang="fr-FR" sz="1800" dirty="0" err="1">
                <a:latin typeface="ProximaNova-Semibold"/>
              </a:rPr>
              <a:t>Daylight</a:t>
            </a:r>
            <a:r>
              <a:rPr lang="fr-FR" sz="1800" dirty="0">
                <a:latin typeface="ProximaNova-Semibold"/>
              </a:rPr>
              <a:t> Design - EDE 3, le facteur de conformité et les exigences pour les bâtiments commerciaux et résidentiels sont indiqués dans le tableau ci-dessous :</a:t>
            </a:r>
            <a:endParaRPr lang="en-US" sz="1800" dirty="0">
              <a:latin typeface="ProximaNova-Semibold"/>
            </a:endParaRPr>
          </a:p>
          <a:p>
            <a:pPr marL="457200" lvl="1" indent="0" algn="just">
              <a:buFont typeface="Arial"/>
              <a:buNone/>
            </a:pPr>
            <a:endParaRPr lang="en-US" sz="1800" dirty="0">
              <a:latin typeface="ProximaNova-Semibold"/>
            </a:endParaRPr>
          </a:p>
          <a:p>
            <a:pPr marL="0" indent="0" algn="just">
              <a:buNone/>
            </a:pPr>
            <a:endParaRPr lang="en-US" sz="1800" dirty="0">
              <a:latin typeface="ProximaNova-Semibold"/>
            </a:endParaRPr>
          </a:p>
          <a:p>
            <a:pPr algn="just"/>
            <a:endParaRPr lang="en-BE" sz="1800" dirty="0"/>
          </a:p>
        </p:txBody>
      </p:sp>
      <p:sp>
        <p:nvSpPr>
          <p:cNvPr id="9" name="Slide Number Placeholder 4">
            <a:extLst>
              <a:ext uri="{FF2B5EF4-FFF2-40B4-BE49-F238E27FC236}">
                <a16:creationId xmlns:a16="http://schemas.microsoft.com/office/drawing/2014/main" id="{4BEBBBC7-03C0-56AA-E594-3C6B50251357}"/>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DAYLIGHT DESIGN – EDE3</a:t>
            </a:r>
          </a:p>
        </p:txBody>
      </p:sp>
      <p:graphicFrame>
        <p:nvGraphicFramePr>
          <p:cNvPr id="7" name="Table 6">
            <a:extLst>
              <a:ext uri="{FF2B5EF4-FFF2-40B4-BE49-F238E27FC236}">
                <a16:creationId xmlns:a16="http://schemas.microsoft.com/office/drawing/2014/main" id="{3549E503-BCA0-52B0-AC9E-05A0C770F0C2}"/>
              </a:ext>
            </a:extLst>
          </p:cNvPr>
          <p:cNvGraphicFramePr>
            <a:graphicFrameLocks noGrp="1"/>
          </p:cNvGraphicFramePr>
          <p:nvPr>
            <p:extLst>
              <p:ext uri="{D42A27DB-BD31-4B8C-83A1-F6EECF244321}">
                <p14:modId xmlns:p14="http://schemas.microsoft.com/office/powerpoint/2010/main" val="1638680217"/>
              </p:ext>
            </p:extLst>
          </p:nvPr>
        </p:nvGraphicFramePr>
        <p:xfrm>
          <a:off x="363795" y="2640953"/>
          <a:ext cx="8492611" cy="3827088"/>
        </p:xfrm>
        <a:graphic>
          <a:graphicData uri="http://schemas.openxmlformats.org/drawingml/2006/table">
            <a:tbl>
              <a:tblPr firstRow="1" firstCol="1" lastRow="1" lastCol="1" bandRow="1" bandCol="1"/>
              <a:tblGrid>
                <a:gridCol w="5994344">
                  <a:extLst>
                    <a:ext uri="{9D8B030D-6E8A-4147-A177-3AD203B41FA5}">
                      <a16:colId xmlns:a16="http://schemas.microsoft.com/office/drawing/2014/main" val="1259573588"/>
                    </a:ext>
                  </a:extLst>
                </a:gridCol>
                <a:gridCol w="2498267">
                  <a:extLst>
                    <a:ext uri="{9D8B030D-6E8A-4147-A177-3AD203B41FA5}">
                      <a16:colId xmlns:a16="http://schemas.microsoft.com/office/drawing/2014/main" val="1498494596"/>
                    </a:ext>
                  </a:extLst>
                </a:gridCol>
              </a:tblGrid>
              <a:tr h="264394">
                <a:tc>
                  <a:txBody>
                    <a:bodyPr/>
                    <a:lstStyle/>
                    <a:p>
                      <a:pPr marL="457200" marR="387350" lvl="1" algn="just">
                        <a:lnSpc>
                          <a:spcPct val="107000"/>
                        </a:lnSpc>
                        <a:spcBef>
                          <a:spcPts val="0"/>
                        </a:spcBef>
                        <a:spcAft>
                          <a:spcPts val="0"/>
                        </a:spcAft>
                      </a:pPr>
                      <a:r>
                        <a:rPr lang="en-US" sz="2000" b="0"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Maximum Scoring for Residential Buildings</a:t>
                      </a:r>
                      <a:endParaRPr lang="en-US" sz="20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tc>
                  <a:txBody>
                    <a:bodyPr/>
                    <a:lstStyle/>
                    <a:p>
                      <a:pPr marL="0" marR="387350" algn="ctr">
                        <a:lnSpc>
                          <a:spcPct val="107000"/>
                        </a:lnSpc>
                        <a:spcBef>
                          <a:spcPts val="0"/>
                        </a:spcBef>
                        <a:spcAft>
                          <a:spcPts val="0"/>
                        </a:spcAft>
                      </a:pPr>
                      <a:r>
                        <a:rPr lang="en-US" sz="2000" b="1" spc="5">
                          <a:effectLst/>
                          <a:latin typeface="Tahoma" panose="020B0604030504040204" pitchFamily="34" charset="0"/>
                          <a:ea typeface="Tahoma" panose="020B0604030504040204" pitchFamily="34" charset="0"/>
                          <a:cs typeface="Arial" panose="020B0604020202020204" pitchFamily="34" charset="0"/>
                        </a:rPr>
                        <a:t>20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676417638"/>
                  </a:ext>
                </a:extLst>
              </a:tr>
              <a:tr h="264394">
                <a:tc>
                  <a:txBody>
                    <a:bodyPr/>
                    <a:lstStyle/>
                    <a:p>
                      <a:pPr marL="457200" marR="387350" lvl="1" algn="just">
                        <a:lnSpc>
                          <a:spcPct val="107000"/>
                        </a:lnSpc>
                        <a:spcBef>
                          <a:spcPts val="0"/>
                        </a:spcBef>
                        <a:spcAft>
                          <a:spcPts val="0"/>
                        </a:spcAft>
                      </a:pPr>
                      <a:r>
                        <a:rPr lang="en-US" sz="2000" b="0"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Maximum Scoring for Commercial Buildings</a:t>
                      </a:r>
                      <a:endParaRPr lang="en-US" sz="20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tc>
                  <a:txBody>
                    <a:bodyPr/>
                    <a:lstStyle/>
                    <a:p>
                      <a:pPr marL="0" marR="387350" algn="ctr">
                        <a:lnSpc>
                          <a:spcPct val="107000"/>
                        </a:lnSpc>
                        <a:spcBef>
                          <a:spcPts val="0"/>
                        </a:spcBef>
                        <a:spcAft>
                          <a:spcPts val="0"/>
                        </a:spcAft>
                      </a:pPr>
                      <a:r>
                        <a:rPr lang="en-US" sz="2000" b="1" spc="5">
                          <a:effectLst/>
                          <a:latin typeface="Tahoma" panose="020B0604030504040204" pitchFamily="34" charset="0"/>
                          <a:ea typeface="Tahoma" panose="020B0604030504040204" pitchFamily="34" charset="0"/>
                          <a:cs typeface="Arial" panose="020B0604020202020204" pitchFamily="34" charset="0"/>
                        </a:rPr>
                        <a:t>20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4085282590"/>
                  </a:ext>
                </a:extLst>
              </a:tr>
              <a:tr h="264394">
                <a:tc>
                  <a:txBody>
                    <a:bodyPr/>
                    <a:lstStyle/>
                    <a:p>
                      <a:pPr marL="457200" marR="387350" lvl="1" algn="just">
                        <a:lnSpc>
                          <a:spcPct val="107000"/>
                        </a:lnSpc>
                        <a:spcBef>
                          <a:spcPts val="0"/>
                        </a:spcBef>
                        <a:spcAft>
                          <a:spcPts val="0"/>
                        </a:spcAft>
                      </a:pPr>
                      <a:r>
                        <a:rPr lang="en-US" sz="2000" b="0"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  Compliance Factor CF   </a:t>
                      </a:r>
                      <a:endParaRPr lang="en-US" sz="20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tc>
                  <a:txBody>
                    <a:bodyPr/>
                    <a:lstStyle/>
                    <a:p>
                      <a:pPr marL="0" marR="387350" algn="ctr">
                        <a:lnSpc>
                          <a:spcPct val="107000"/>
                        </a:lnSpc>
                        <a:spcBef>
                          <a:spcPts val="0"/>
                        </a:spcBef>
                        <a:spcAft>
                          <a:spcPts val="0"/>
                        </a:spcAft>
                      </a:pPr>
                      <a:r>
                        <a:rPr lang="en-US" sz="2000" b="0"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Scoring Points</a:t>
                      </a:r>
                      <a:endParaRPr lang="en-US" sz="20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extLst>
                  <a:ext uri="{0D108BD9-81ED-4DB2-BD59-A6C34878D82A}">
                    <a16:rowId xmlns:a16="http://schemas.microsoft.com/office/drawing/2014/main" val="2573802316"/>
                  </a:ext>
                </a:extLst>
              </a:tr>
              <a:tr h="356085">
                <a:tc>
                  <a:txBody>
                    <a:bodyPr/>
                    <a:lstStyle/>
                    <a:p>
                      <a:pPr marL="457200" marR="387350" lvl="1" algn="just">
                        <a:lnSpc>
                          <a:spcPct val="107000"/>
                        </a:lnSpc>
                        <a:spcBef>
                          <a:spcPts val="0"/>
                        </a:spcBef>
                        <a:spcAft>
                          <a:spcPts val="0"/>
                        </a:spcAft>
                      </a:pPr>
                      <a:r>
                        <a:rPr lang="en-US" sz="2000" spc="5" dirty="0">
                          <a:effectLst/>
                          <a:latin typeface="Tahoma" panose="020B0604030504040204" pitchFamily="34" charset="0"/>
                          <a:ea typeface="Tahoma" panose="020B0604030504040204" pitchFamily="34" charset="0"/>
                          <a:cs typeface="Arial" panose="020B0604020202020204" pitchFamily="34" charset="0"/>
                        </a:rPr>
                        <a:t>70% ≤ CF ≤ 80%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2000" spc="5">
                          <a:effectLst/>
                          <a:latin typeface="Tahoma" panose="020B0604030504040204" pitchFamily="34" charset="0"/>
                          <a:ea typeface="Tahoma" panose="020B0604030504040204" pitchFamily="34" charset="0"/>
                          <a:cs typeface="Arial" panose="020B0604020202020204" pitchFamily="34" charset="0"/>
                        </a:rPr>
                        <a:t>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35797465"/>
                  </a:ext>
                </a:extLst>
              </a:tr>
              <a:tr h="356085">
                <a:tc>
                  <a:txBody>
                    <a:bodyPr/>
                    <a:lstStyle/>
                    <a:p>
                      <a:pPr marL="457200" marR="387350" lvl="1" algn="just">
                        <a:lnSpc>
                          <a:spcPct val="107000"/>
                        </a:lnSpc>
                        <a:spcBef>
                          <a:spcPts val="0"/>
                        </a:spcBef>
                        <a:spcAft>
                          <a:spcPts val="0"/>
                        </a:spcAft>
                      </a:pPr>
                      <a:r>
                        <a:rPr lang="en-US" sz="2000" spc="5">
                          <a:effectLst/>
                          <a:latin typeface="Tahoma" panose="020B0604030504040204" pitchFamily="34" charset="0"/>
                          <a:ea typeface="Tahoma" panose="020B0604030504040204" pitchFamily="34" charset="0"/>
                          <a:cs typeface="Arial" panose="020B0604020202020204" pitchFamily="34" charset="0"/>
                        </a:rPr>
                        <a:t>80.1% ≤ CF ≤ 90%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2000" spc="5">
                          <a:effectLst/>
                          <a:latin typeface="Tahoma" panose="020B0604030504040204" pitchFamily="34" charset="0"/>
                          <a:ea typeface="Tahoma" panose="020B0604030504040204" pitchFamily="34" charset="0"/>
                          <a:cs typeface="Arial" panose="020B0604020202020204" pitchFamily="34" charset="0"/>
                        </a:rPr>
                        <a:t>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00056286"/>
                  </a:ext>
                </a:extLst>
              </a:tr>
              <a:tr h="356085">
                <a:tc>
                  <a:txBody>
                    <a:bodyPr/>
                    <a:lstStyle/>
                    <a:p>
                      <a:pPr marL="457200" marR="387350" lvl="1" algn="just">
                        <a:lnSpc>
                          <a:spcPct val="107000"/>
                        </a:lnSpc>
                        <a:spcBef>
                          <a:spcPts val="0"/>
                        </a:spcBef>
                        <a:spcAft>
                          <a:spcPts val="0"/>
                        </a:spcAft>
                      </a:pPr>
                      <a:r>
                        <a:rPr lang="en-US" sz="2000" spc="5">
                          <a:effectLst/>
                          <a:latin typeface="Tahoma" panose="020B0604030504040204" pitchFamily="34" charset="0"/>
                          <a:ea typeface="Tahoma" panose="020B0604030504040204" pitchFamily="34" charset="0"/>
                          <a:cs typeface="Arial" panose="020B0604020202020204" pitchFamily="34" charset="0"/>
                        </a:rPr>
                        <a:t>CF ≥ 90.1%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2000" spc="5">
                          <a:effectLst/>
                          <a:latin typeface="Tahoma" panose="020B0604030504040204" pitchFamily="34" charset="0"/>
                          <a:ea typeface="Tahoma" panose="020B0604030504040204" pitchFamily="34" charset="0"/>
                          <a:cs typeface="Arial" panose="020B0604020202020204" pitchFamily="34" charset="0"/>
                        </a:rPr>
                        <a:t>10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719035072"/>
                  </a:ext>
                </a:extLst>
              </a:tr>
              <a:tr h="356085">
                <a:tc>
                  <a:txBody>
                    <a:bodyPr/>
                    <a:lstStyle/>
                    <a:p>
                      <a:pPr marL="457200" marR="387350" lvl="1" algn="just">
                        <a:lnSpc>
                          <a:spcPct val="107000"/>
                        </a:lnSpc>
                        <a:spcBef>
                          <a:spcPts val="0"/>
                        </a:spcBef>
                        <a:spcAft>
                          <a:spcPts val="0"/>
                        </a:spcAft>
                      </a:pPr>
                      <a:r>
                        <a:rPr lang="en-US" sz="2000" b="0"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Requirements</a:t>
                      </a:r>
                      <a:endParaRPr lang="en-US" sz="20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tc>
                  <a:txBody>
                    <a:bodyPr/>
                    <a:lstStyle/>
                    <a:p>
                      <a:pPr marL="0" marR="387350" algn="ctr">
                        <a:lnSpc>
                          <a:spcPct val="107000"/>
                        </a:lnSpc>
                        <a:spcBef>
                          <a:spcPts val="0"/>
                        </a:spcBef>
                        <a:spcAft>
                          <a:spcPts val="0"/>
                        </a:spcAft>
                      </a:pPr>
                      <a:r>
                        <a:rPr lang="en-US" sz="2000" b="0"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Scoring Points</a:t>
                      </a:r>
                      <a:endParaRPr lang="en-US" sz="20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extLst>
                  <a:ext uri="{0D108BD9-81ED-4DB2-BD59-A6C34878D82A}">
                    <a16:rowId xmlns:a16="http://schemas.microsoft.com/office/drawing/2014/main" val="2482496920"/>
                  </a:ext>
                </a:extLst>
              </a:tr>
              <a:tr h="356085">
                <a:tc>
                  <a:txBody>
                    <a:bodyPr/>
                    <a:lstStyle/>
                    <a:p>
                      <a:pPr marL="457200" marR="387350" lvl="1" algn="just">
                        <a:lnSpc>
                          <a:spcPct val="107000"/>
                        </a:lnSpc>
                        <a:spcBef>
                          <a:spcPts val="0"/>
                        </a:spcBef>
                        <a:spcAft>
                          <a:spcPts val="0"/>
                        </a:spcAft>
                      </a:pPr>
                      <a:r>
                        <a:rPr lang="en-US" sz="2000" spc="5" dirty="0">
                          <a:effectLst/>
                          <a:latin typeface="Tahoma" panose="020B0604030504040204" pitchFamily="34" charset="0"/>
                          <a:ea typeface="Tahoma" panose="020B0604030504040204" pitchFamily="34" charset="0"/>
                          <a:cs typeface="Arial" panose="020B0604020202020204" pitchFamily="34" charset="0"/>
                        </a:rPr>
                        <a:t>Install Manual Internal Shading</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2000" spc="5">
                          <a:effectLst/>
                          <a:latin typeface="Tahoma" panose="020B0604030504040204" pitchFamily="34" charset="0"/>
                          <a:ea typeface="Tahoma" panose="020B0604030504040204" pitchFamily="34" charset="0"/>
                          <a:cs typeface="Arial" panose="020B0604020202020204" pitchFamily="34" charset="0"/>
                        </a:rPr>
                        <a:t>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936888581"/>
                  </a:ext>
                </a:extLst>
              </a:tr>
              <a:tr h="356085">
                <a:tc>
                  <a:txBody>
                    <a:bodyPr/>
                    <a:lstStyle/>
                    <a:p>
                      <a:pPr marL="457200" marR="387350" lvl="1" algn="just">
                        <a:lnSpc>
                          <a:spcPct val="107000"/>
                        </a:lnSpc>
                        <a:spcBef>
                          <a:spcPts val="0"/>
                        </a:spcBef>
                        <a:spcAft>
                          <a:spcPts val="0"/>
                        </a:spcAft>
                      </a:pPr>
                      <a:r>
                        <a:rPr lang="en-US" sz="2000" spc="5">
                          <a:effectLst/>
                          <a:latin typeface="Tahoma" panose="020B0604030504040204" pitchFamily="34" charset="0"/>
                          <a:ea typeface="Tahoma" panose="020B0604030504040204" pitchFamily="34" charset="0"/>
                          <a:cs typeface="Arial" panose="020B0604020202020204" pitchFamily="34" charset="0"/>
                        </a:rPr>
                        <a:t>Install Automatic Internal Shading</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2000" spc="5">
                          <a:effectLst/>
                          <a:latin typeface="Tahoma" panose="020B0604030504040204" pitchFamily="34" charset="0"/>
                          <a:ea typeface="Tahoma" panose="020B0604030504040204" pitchFamily="34" charset="0"/>
                          <a:cs typeface="Arial" panose="020B0604020202020204" pitchFamily="34" charset="0"/>
                        </a:rPr>
                        <a:t>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91658726"/>
                  </a:ext>
                </a:extLst>
              </a:tr>
              <a:tr h="356085">
                <a:tc>
                  <a:txBody>
                    <a:bodyPr/>
                    <a:lstStyle/>
                    <a:p>
                      <a:pPr marL="457200" marR="387350" lvl="1" algn="just">
                        <a:lnSpc>
                          <a:spcPct val="107000"/>
                        </a:lnSpc>
                        <a:spcBef>
                          <a:spcPts val="0"/>
                        </a:spcBef>
                        <a:spcAft>
                          <a:spcPts val="0"/>
                        </a:spcAft>
                      </a:pPr>
                      <a:r>
                        <a:rPr lang="en-US" sz="2000" spc="5">
                          <a:effectLst/>
                          <a:latin typeface="Tahoma" panose="020B0604030504040204" pitchFamily="34" charset="0"/>
                          <a:ea typeface="Tahoma" panose="020B0604030504040204" pitchFamily="34" charset="0"/>
                          <a:cs typeface="Arial" panose="020B0604020202020204" pitchFamily="34" charset="0"/>
                        </a:rPr>
                        <a:t>Distribute Lighting Fixtures properly</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2000" spc="5">
                          <a:effectLst/>
                          <a:latin typeface="Tahoma" panose="020B0604030504040204" pitchFamily="34" charset="0"/>
                          <a:ea typeface="Tahoma" panose="020B0604030504040204" pitchFamily="34" charset="0"/>
                          <a:cs typeface="Arial" panose="020B0604020202020204" pitchFamily="34" charset="0"/>
                        </a:rPr>
                        <a:t>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96740460"/>
                  </a:ext>
                </a:extLst>
              </a:tr>
              <a:tr h="356085">
                <a:tc>
                  <a:txBody>
                    <a:bodyPr/>
                    <a:lstStyle/>
                    <a:p>
                      <a:pPr marL="457200" marR="387350" lvl="1" algn="just">
                        <a:lnSpc>
                          <a:spcPct val="107000"/>
                        </a:lnSpc>
                        <a:spcBef>
                          <a:spcPts val="0"/>
                        </a:spcBef>
                        <a:spcAft>
                          <a:spcPts val="0"/>
                        </a:spcAft>
                      </a:pPr>
                      <a:r>
                        <a:rPr lang="en-US" sz="2000" spc="5" dirty="0">
                          <a:effectLst/>
                          <a:latin typeface="Tahoma" panose="020B0604030504040204" pitchFamily="34" charset="0"/>
                          <a:ea typeface="Tahoma" panose="020B0604030504040204" pitchFamily="34" charset="0"/>
                          <a:cs typeface="Arial" panose="020B0604020202020204" pitchFamily="34" charset="0"/>
                        </a:rPr>
                        <a:t>Install Lighting Control Strategy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2000" spc="5" dirty="0">
                          <a:effectLst/>
                          <a:latin typeface="Tahoma" panose="020B0604030504040204" pitchFamily="34" charset="0"/>
                          <a:ea typeface="Tahoma" panose="020B0604030504040204" pitchFamily="34" charset="0"/>
                          <a:cs typeface="Arial" panose="020B0604020202020204" pitchFamily="34" charset="0"/>
                        </a:rPr>
                        <a:t>4</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4082115501"/>
                  </a:ext>
                </a:extLst>
              </a:tr>
            </a:tbl>
          </a:graphicData>
        </a:graphic>
      </p:graphicFrame>
    </p:spTree>
    <p:extLst>
      <p:ext uri="{BB962C8B-B14F-4D97-AF65-F5344CB8AC3E}">
        <p14:creationId xmlns:p14="http://schemas.microsoft.com/office/powerpoint/2010/main" val="19635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B9C4D1A5-2DF9-B6F6-30B3-072693C0552C}"/>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DAYLIGHT DESIGN – EDE3</a:t>
            </a:r>
          </a:p>
        </p:txBody>
      </p:sp>
      <p:sp>
        <p:nvSpPr>
          <p:cNvPr id="14" name="Title 1">
            <a:extLst>
              <a:ext uri="{FF2B5EF4-FFF2-40B4-BE49-F238E27FC236}">
                <a16:creationId xmlns:a16="http://schemas.microsoft.com/office/drawing/2014/main" id="{FA7FBFB8-7043-710F-88E9-92FB0DC75293}"/>
              </a:ext>
            </a:extLst>
          </p:cNvPr>
          <p:cNvSpPr>
            <a:spLocks noGrp="1"/>
          </p:cNvSpPr>
          <p:nvPr>
            <p:ph type="title"/>
          </p:nvPr>
        </p:nvSpPr>
        <p:spPr>
          <a:xfrm>
            <a:off x="457199" y="832472"/>
            <a:ext cx="8229600" cy="934599"/>
          </a:xfrm>
        </p:spPr>
        <p:txBody>
          <a:bodyPr>
            <a:normAutofit/>
          </a:bodyPr>
          <a:lstStyle/>
          <a:p>
            <a:r>
              <a:rPr lang="fr-FR" sz="4800" spc="300" dirty="0" smtClean="0">
                <a:solidFill>
                  <a:srgbClr val="053062"/>
                </a:solidFill>
                <a:latin typeface="ProximaNova-Extrabld"/>
              </a:rPr>
              <a:t>Nous contacter!</a:t>
            </a:r>
            <a:endParaRPr lang="fr-FR" sz="4800" spc="300" dirty="0">
              <a:solidFill>
                <a:srgbClr val="053062"/>
              </a:solidFill>
              <a:latin typeface="ProximaNova-Extrabld"/>
            </a:endParaRPr>
          </a:p>
        </p:txBody>
      </p:sp>
      <p:sp>
        <p:nvSpPr>
          <p:cNvPr id="2" name="Slide Number Placeholder 2">
            <a:extLst>
              <a:ext uri="{FF2B5EF4-FFF2-40B4-BE49-F238E27FC236}">
                <a16:creationId xmlns:a16="http://schemas.microsoft.com/office/drawing/2014/main" id="{B66BD5E8-53A5-3B4F-36C7-B4D20779F1FA}"/>
              </a:ext>
            </a:extLst>
          </p:cNvPr>
          <p:cNvSpPr>
            <a:spLocks noGrp="1"/>
          </p:cNvSpPr>
          <p:nvPr>
            <p:ph type="sldNum" sz="quarter" idx="4"/>
          </p:nvPr>
        </p:nvSpPr>
        <p:spPr>
          <a:xfrm>
            <a:off x="1854215" y="5486267"/>
            <a:ext cx="2133600" cy="365125"/>
          </a:xfrm>
        </p:spPr>
        <p:txBody>
          <a:bodyPr/>
          <a:lstStyle/>
          <a:p>
            <a:fld id="{4E6B386F-75EA-2347-AA44-8123F513AD26}" type="slidenum">
              <a:rPr lang="en-US" smtClean="0"/>
              <a:pPr/>
              <a:t>18</a:t>
            </a:fld>
            <a:endParaRPr lang="en-US" dirty="0"/>
          </a:p>
        </p:txBody>
      </p:sp>
      <p:sp>
        <p:nvSpPr>
          <p:cNvPr id="3" name="TextBox 2">
            <a:extLst>
              <a:ext uri="{FF2B5EF4-FFF2-40B4-BE49-F238E27FC236}">
                <a16:creationId xmlns:a16="http://schemas.microsoft.com/office/drawing/2014/main" id="{91718AE6-8F7E-0F80-2F4C-457C62345926}"/>
              </a:ext>
            </a:extLst>
          </p:cNvPr>
          <p:cNvSpPr txBox="1"/>
          <p:nvPr/>
        </p:nvSpPr>
        <p:spPr>
          <a:xfrm>
            <a:off x="2171437" y="4426401"/>
            <a:ext cx="2471841" cy="1295868"/>
          </a:xfrm>
          <a:prstGeom prst="rect">
            <a:avLst/>
          </a:prstGeom>
          <a:noFill/>
        </p:spPr>
        <p:txBody>
          <a:bodyPr wrap="square" rtlCol="0">
            <a:spAutoFit/>
          </a:bodyPr>
          <a:lstStyle/>
          <a:p>
            <a:r>
              <a:rPr lang="fr-BE" dirty="0">
                <a:solidFill>
                  <a:srgbClr val="053062"/>
                </a:solidFill>
                <a:latin typeface="ProximaNova-Regular"/>
                <a:hlinkClick r:id="rId2">
                  <a:extLst>
                    <a:ext uri="{A12FA001-AC4F-418D-AE19-62706E023703}">
                      <ahyp:hlinkClr xmlns:ahyp="http://schemas.microsoft.com/office/drawing/2018/hyperlinkcolor" xmlns="" val="tx"/>
                    </a:ext>
                  </a:extLst>
                </a:hlinkClick>
              </a:rPr>
              <a:t>www.meetmed.org</a:t>
            </a:r>
            <a:r>
              <a:rPr lang="fr-BE" dirty="0">
                <a:solidFill>
                  <a:srgbClr val="053062"/>
                </a:solidFill>
                <a:latin typeface="ProximaNova-Regular"/>
              </a:rPr>
              <a:t/>
            </a:r>
            <a:br>
              <a:rPr lang="fr-BE" dirty="0">
                <a:solidFill>
                  <a:srgbClr val="053062"/>
                </a:solidFill>
                <a:latin typeface="ProximaNova-Regular"/>
              </a:rPr>
            </a:br>
            <a:endParaRPr lang="fr-BE" dirty="0">
              <a:solidFill>
                <a:srgbClr val="053062"/>
              </a:solidFill>
              <a:latin typeface="ProximaNova-Regular"/>
            </a:endParaRPr>
          </a:p>
          <a:p>
            <a:r>
              <a:rPr lang="en-HK" dirty="0" err="1">
                <a:solidFill>
                  <a:srgbClr val="053062"/>
                </a:solidFill>
                <a:latin typeface="ProximaNova-Regular"/>
              </a:rPr>
              <a:t>meetMED</a:t>
            </a:r>
            <a:r>
              <a:rPr lang="fr-BE" dirty="0">
                <a:solidFill>
                  <a:srgbClr val="053062"/>
                </a:solidFill>
                <a:latin typeface="ProximaNova-Regular"/>
              </a:rPr>
              <a:t> Project</a:t>
            </a:r>
          </a:p>
          <a:p>
            <a:pPr>
              <a:lnSpc>
                <a:spcPct val="150000"/>
              </a:lnSpc>
            </a:pPr>
            <a:r>
              <a:rPr lang="fr-BE" dirty="0">
                <a:solidFill>
                  <a:srgbClr val="053062"/>
                </a:solidFill>
              </a:rPr>
              <a:t>@meetmed1</a:t>
            </a:r>
          </a:p>
        </p:txBody>
      </p:sp>
      <p:pic>
        <p:nvPicPr>
          <p:cNvPr id="5" name="Picture 2" descr="Risultati immagini per twitter icon">
            <a:extLst>
              <a:ext uri="{FF2B5EF4-FFF2-40B4-BE49-F238E27FC236}">
                <a16:creationId xmlns:a16="http://schemas.microsoft.com/office/drawing/2014/main" id="{A6BA9EBF-B093-1CF1-BB4A-5A13439B6D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9480" y="5454599"/>
            <a:ext cx="261092" cy="261092"/>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1">
            <a:extLst>
              <a:ext uri="{FF2B5EF4-FFF2-40B4-BE49-F238E27FC236}">
                <a16:creationId xmlns:a16="http://schemas.microsoft.com/office/drawing/2014/main" id="{0729531D-F250-9516-2C30-237980015522}"/>
              </a:ext>
            </a:extLst>
          </p:cNvPr>
          <p:cNvPicPr/>
          <p:nvPr/>
        </p:nvPicPr>
        <p:blipFill>
          <a:blip r:embed="rId4">
            <a:extLst>
              <a:ext uri="{28A0092B-C50C-407E-A947-70E740481C1C}">
                <a14:useLocalDpi xmlns:a14="http://schemas.microsoft.com/office/drawing/2010/main"/>
              </a:ext>
            </a:extLst>
          </a:blip>
          <a:stretch>
            <a:fillRect/>
          </a:stretch>
        </p:blipFill>
        <p:spPr bwMode="auto">
          <a:xfrm>
            <a:off x="1949480" y="5020240"/>
            <a:ext cx="221957" cy="231224"/>
          </a:xfrm>
          <a:prstGeom prst="rect">
            <a:avLst/>
          </a:prstGeom>
          <a:solidFill>
            <a:srgbClr val="FFFFFF"/>
          </a:solidFill>
          <a:ln w="9525">
            <a:noFill/>
            <a:miter lim="800000"/>
            <a:headEnd/>
            <a:tailEnd/>
          </a:ln>
        </p:spPr>
      </p:pic>
      <p:pic>
        <p:nvPicPr>
          <p:cNvPr id="7" name="Picture 6">
            <a:extLst>
              <a:ext uri="{FF2B5EF4-FFF2-40B4-BE49-F238E27FC236}">
                <a16:creationId xmlns:a16="http://schemas.microsoft.com/office/drawing/2014/main" id="{D961EC5D-3CC2-A983-C315-587757C3D9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25" b="93213" l="9211" r="92544">
                        <a14:foregroundMark x1="67982" y1="70136" x2="67982" y2="70136"/>
                      </a14:backgroundRemoval>
                    </a14:imgEffect>
                    <a14:imgEffect>
                      <a14:brightnessContrast contrast="-40000"/>
                    </a14:imgEffect>
                  </a14:imgLayer>
                </a14:imgProps>
              </a:ext>
            </a:extLst>
          </a:blip>
          <a:stretch>
            <a:fillRect/>
          </a:stretch>
        </p:blipFill>
        <p:spPr>
          <a:xfrm>
            <a:off x="1888563" y="4494713"/>
            <a:ext cx="332603" cy="322392"/>
          </a:xfrm>
          <a:prstGeom prst="rect">
            <a:avLst/>
          </a:prstGeom>
        </p:spPr>
      </p:pic>
      <p:sp>
        <p:nvSpPr>
          <p:cNvPr id="8" name="TextBox 7">
            <a:extLst>
              <a:ext uri="{FF2B5EF4-FFF2-40B4-BE49-F238E27FC236}">
                <a16:creationId xmlns:a16="http://schemas.microsoft.com/office/drawing/2014/main" id="{DA73DC42-DB7B-B781-E428-8BF3DCC5E7A7}"/>
              </a:ext>
            </a:extLst>
          </p:cNvPr>
          <p:cNvSpPr txBox="1"/>
          <p:nvPr/>
        </p:nvSpPr>
        <p:spPr>
          <a:xfrm>
            <a:off x="2327336" y="3266184"/>
            <a:ext cx="4631884" cy="1246495"/>
          </a:xfrm>
          <a:prstGeom prst="rect">
            <a:avLst/>
          </a:prstGeom>
          <a:noFill/>
        </p:spPr>
        <p:txBody>
          <a:bodyPr wrap="square" rtlCol="0">
            <a:spAutoFit/>
          </a:bodyPr>
          <a:lstStyle/>
          <a:p>
            <a:pPr algn="ctr"/>
            <a:r>
              <a:rPr lang="fr-FR" sz="2500" dirty="0">
                <a:solidFill>
                  <a:srgbClr val="053063"/>
                </a:solidFill>
                <a:latin typeface="ProximaNova-Regular"/>
                <a:cs typeface="Arial"/>
              </a:rPr>
              <a:t>Pour toute demande ou commentaire, n'hésitez pas à nous contacter</a:t>
            </a:r>
            <a:endParaRPr lang="en-US" sz="2500" dirty="0">
              <a:solidFill>
                <a:srgbClr val="053063"/>
              </a:solidFill>
              <a:latin typeface="ProximaNova-Regular"/>
              <a:cs typeface="Arial"/>
            </a:endParaRPr>
          </a:p>
        </p:txBody>
      </p:sp>
      <p:pic>
        <p:nvPicPr>
          <p:cNvPr id="10" name="Picture 9">
            <a:extLst>
              <a:ext uri="{FF2B5EF4-FFF2-40B4-BE49-F238E27FC236}">
                <a16:creationId xmlns:a16="http://schemas.microsoft.com/office/drawing/2014/main" id="{B90FAC6E-A142-D9B8-C0D9-C7D4F4CC30D0}"/>
              </a:ext>
            </a:extLst>
          </p:cNvPr>
          <p:cNvPicPr>
            <a:picLocks noChangeAspect="1"/>
          </p:cNvPicPr>
          <p:nvPr/>
        </p:nvPicPr>
        <p:blipFill>
          <a:blip r:embed="rId7"/>
          <a:stretch>
            <a:fillRect/>
          </a:stretch>
        </p:blipFill>
        <p:spPr>
          <a:xfrm>
            <a:off x="585931" y="5736410"/>
            <a:ext cx="3409016" cy="800239"/>
          </a:xfrm>
          <a:prstGeom prst="rect">
            <a:avLst/>
          </a:prstGeom>
        </p:spPr>
      </p:pic>
      <p:pic>
        <p:nvPicPr>
          <p:cNvPr id="11" name="Picture 10">
            <a:extLst>
              <a:ext uri="{FF2B5EF4-FFF2-40B4-BE49-F238E27FC236}">
                <a16:creationId xmlns:a16="http://schemas.microsoft.com/office/drawing/2014/main" id="{FC8D1ED9-7A8C-7527-F8CC-CF39F262712C}"/>
              </a:ext>
            </a:extLst>
          </p:cNvPr>
          <p:cNvPicPr>
            <a:picLocks noChangeAspect="1"/>
          </p:cNvPicPr>
          <p:nvPr/>
        </p:nvPicPr>
        <p:blipFill>
          <a:blip r:embed="rId8"/>
          <a:stretch>
            <a:fillRect/>
          </a:stretch>
        </p:blipFill>
        <p:spPr>
          <a:xfrm>
            <a:off x="2455384" y="1953102"/>
            <a:ext cx="4631884" cy="1099979"/>
          </a:xfrm>
          <a:prstGeom prst="rect">
            <a:avLst/>
          </a:prstGeom>
        </p:spPr>
      </p:pic>
      <p:sp>
        <p:nvSpPr>
          <p:cNvPr id="12" name="TextBox 11">
            <a:extLst>
              <a:ext uri="{FF2B5EF4-FFF2-40B4-BE49-F238E27FC236}">
                <a16:creationId xmlns:a16="http://schemas.microsoft.com/office/drawing/2014/main" id="{99CF78E8-90BE-8F92-59A1-B9861122A5DF}"/>
              </a:ext>
            </a:extLst>
          </p:cNvPr>
          <p:cNvSpPr txBox="1"/>
          <p:nvPr/>
        </p:nvSpPr>
        <p:spPr>
          <a:xfrm>
            <a:off x="5263231" y="4494713"/>
            <a:ext cx="2879283" cy="2126864"/>
          </a:xfrm>
          <a:prstGeom prst="rect">
            <a:avLst/>
          </a:prstGeom>
          <a:noFill/>
        </p:spPr>
        <p:txBody>
          <a:bodyPr wrap="square" rtlCol="0">
            <a:spAutoFit/>
          </a:bodyPr>
          <a:lstStyle/>
          <a:p>
            <a:r>
              <a:rPr lang="fr-BE" u="sng" dirty="0" err="1">
                <a:solidFill>
                  <a:srgbClr val="053062"/>
                </a:solidFill>
                <a:latin typeface="ProximaNova-Regular"/>
                <a:hlinkClick r:id="rId2">
                  <a:extLst>
                    <a:ext uri="{A12FA001-AC4F-418D-AE19-62706E023703}">
                      <ahyp:hlinkClr xmlns:ahyp="http://schemas.microsoft.com/office/drawing/2018/hyperlinkcolor" xmlns="" val="tx"/>
                    </a:ext>
                  </a:extLst>
                </a:hlinkClick>
              </a:rPr>
              <a:t>www.</a:t>
            </a:r>
            <a:r>
              <a:rPr lang="fr-BE" u="sng" dirty="0" err="1">
                <a:solidFill>
                  <a:srgbClr val="053062"/>
                </a:solidFill>
                <a:latin typeface="ProximaNova-Regular"/>
              </a:rPr>
              <a:t>almeelebanon.com</a:t>
            </a:r>
            <a:r>
              <a:rPr lang="fr-BE" dirty="0">
                <a:solidFill>
                  <a:srgbClr val="053062"/>
                </a:solidFill>
                <a:latin typeface="ProximaNova-Regular"/>
              </a:rPr>
              <a:t/>
            </a:r>
            <a:br>
              <a:rPr lang="fr-BE" dirty="0">
                <a:solidFill>
                  <a:srgbClr val="053062"/>
                </a:solidFill>
                <a:latin typeface="ProximaNova-Regular"/>
              </a:rPr>
            </a:br>
            <a:endParaRPr lang="fr-BE" dirty="0">
              <a:solidFill>
                <a:srgbClr val="053062"/>
              </a:solidFill>
              <a:latin typeface="ProximaNova-Regular"/>
            </a:endParaRPr>
          </a:p>
          <a:p>
            <a:r>
              <a:rPr lang="en-HK" dirty="0" err="1">
                <a:solidFill>
                  <a:srgbClr val="053062"/>
                </a:solidFill>
                <a:latin typeface="ProximaNova-Regular"/>
              </a:rPr>
              <a:t>almeelb</a:t>
            </a:r>
            <a:endParaRPr lang="fr-BE" dirty="0">
              <a:solidFill>
                <a:srgbClr val="053062"/>
              </a:solidFill>
              <a:latin typeface="ProximaNova-Regular"/>
            </a:endParaRPr>
          </a:p>
          <a:p>
            <a:pPr>
              <a:lnSpc>
                <a:spcPct val="150000"/>
              </a:lnSpc>
            </a:pPr>
            <a:r>
              <a:rPr lang="fr-BE" dirty="0" err="1">
                <a:solidFill>
                  <a:srgbClr val="053062"/>
                </a:solidFill>
              </a:rPr>
              <a:t>AlmeeLB</a:t>
            </a:r>
            <a:endParaRPr lang="fr-BE" dirty="0">
              <a:solidFill>
                <a:srgbClr val="053062"/>
              </a:solidFill>
            </a:endParaRPr>
          </a:p>
          <a:p>
            <a:pPr>
              <a:lnSpc>
                <a:spcPct val="150000"/>
              </a:lnSpc>
            </a:pPr>
            <a:r>
              <a:rPr lang="fr-BE" dirty="0" err="1">
                <a:solidFill>
                  <a:srgbClr val="053062"/>
                </a:solidFill>
              </a:rPr>
              <a:t>AlmeeLB</a:t>
            </a:r>
            <a:endParaRPr lang="fr-BE" dirty="0">
              <a:solidFill>
                <a:srgbClr val="053062"/>
              </a:solidFill>
            </a:endParaRPr>
          </a:p>
          <a:p>
            <a:pPr>
              <a:lnSpc>
                <a:spcPct val="150000"/>
              </a:lnSpc>
            </a:pPr>
            <a:r>
              <a:rPr lang="fr-BE" dirty="0" err="1">
                <a:solidFill>
                  <a:srgbClr val="053062"/>
                </a:solidFill>
              </a:rPr>
              <a:t>almeelb</a:t>
            </a:r>
            <a:endParaRPr lang="fr-BE" dirty="0">
              <a:solidFill>
                <a:srgbClr val="053062"/>
              </a:solidFill>
            </a:endParaRPr>
          </a:p>
        </p:txBody>
      </p:sp>
      <p:pic>
        <p:nvPicPr>
          <p:cNvPr id="13" name="Picture 2" descr="Risultati immagini per twitter icon">
            <a:extLst>
              <a:ext uri="{FF2B5EF4-FFF2-40B4-BE49-F238E27FC236}">
                <a16:creationId xmlns:a16="http://schemas.microsoft.com/office/drawing/2014/main" id="{1B7DD813-8617-FEBC-06D3-9F49047FC7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1274" y="5522911"/>
            <a:ext cx="261092" cy="261092"/>
          </a:xfrm>
          <a:prstGeom prst="rect">
            <a:avLst/>
          </a:prstGeom>
          <a:noFill/>
          <a:extLst>
            <a:ext uri="{909E8E84-426E-40DD-AFC4-6F175D3DCCD1}">
              <a14:hiddenFill xmlns:a14="http://schemas.microsoft.com/office/drawing/2010/main">
                <a:solidFill>
                  <a:srgbClr val="FFFFFF"/>
                </a:solidFill>
              </a14:hiddenFill>
            </a:ext>
          </a:extLst>
        </p:spPr>
      </p:pic>
      <p:pic>
        <p:nvPicPr>
          <p:cNvPr id="22" name="Immagine 1">
            <a:extLst>
              <a:ext uri="{FF2B5EF4-FFF2-40B4-BE49-F238E27FC236}">
                <a16:creationId xmlns:a16="http://schemas.microsoft.com/office/drawing/2014/main" id="{62E811CC-AB2A-136F-A2C5-3B206094AF48}"/>
              </a:ext>
            </a:extLst>
          </p:cNvPr>
          <p:cNvPicPr/>
          <p:nvPr/>
        </p:nvPicPr>
        <p:blipFill>
          <a:blip r:embed="rId4">
            <a:extLst>
              <a:ext uri="{28A0092B-C50C-407E-A947-70E740481C1C}">
                <a14:useLocalDpi xmlns:a14="http://schemas.microsoft.com/office/drawing/2010/main"/>
              </a:ext>
            </a:extLst>
          </a:blip>
          <a:stretch>
            <a:fillRect/>
          </a:stretch>
        </p:blipFill>
        <p:spPr bwMode="auto">
          <a:xfrm>
            <a:off x="5041274" y="5088552"/>
            <a:ext cx="221957" cy="231224"/>
          </a:xfrm>
          <a:prstGeom prst="rect">
            <a:avLst/>
          </a:prstGeom>
          <a:solidFill>
            <a:srgbClr val="FFFFFF"/>
          </a:solidFill>
          <a:ln w="9525">
            <a:noFill/>
            <a:miter lim="800000"/>
            <a:headEnd/>
            <a:tailEnd/>
          </a:ln>
        </p:spPr>
      </p:pic>
      <p:pic>
        <p:nvPicPr>
          <p:cNvPr id="23" name="Picture 22">
            <a:extLst>
              <a:ext uri="{FF2B5EF4-FFF2-40B4-BE49-F238E27FC236}">
                <a16:creationId xmlns:a16="http://schemas.microsoft.com/office/drawing/2014/main" id="{B93B2EC1-912B-76BC-9B6D-E3D973DCD38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25" b="93213" l="9211" r="92544">
                        <a14:foregroundMark x1="67982" y1="70136" x2="67982" y2="70136"/>
                      </a14:backgroundRemoval>
                    </a14:imgEffect>
                    <a14:imgEffect>
                      <a14:brightnessContrast contrast="-40000"/>
                    </a14:imgEffect>
                  </a14:imgLayer>
                </a14:imgProps>
              </a:ext>
            </a:extLst>
          </a:blip>
          <a:stretch>
            <a:fillRect/>
          </a:stretch>
        </p:blipFill>
        <p:spPr>
          <a:xfrm>
            <a:off x="4980357" y="4563025"/>
            <a:ext cx="332603" cy="322392"/>
          </a:xfrm>
          <a:prstGeom prst="rect">
            <a:avLst/>
          </a:prstGeom>
        </p:spPr>
      </p:pic>
      <p:pic>
        <p:nvPicPr>
          <p:cNvPr id="24" name="Picture 23">
            <a:extLst>
              <a:ext uri="{FF2B5EF4-FFF2-40B4-BE49-F238E27FC236}">
                <a16:creationId xmlns:a16="http://schemas.microsoft.com/office/drawing/2014/main" id="{04E604B2-12D8-D38F-6E17-271C64580D29}"/>
              </a:ext>
            </a:extLst>
          </p:cNvPr>
          <p:cNvPicPr>
            <a:picLocks noChangeAspect="1"/>
          </p:cNvPicPr>
          <p:nvPr/>
        </p:nvPicPr>
        <p:blipFill>
          <a:blip r:embed="rId9"/>
          <a:stretch>
            <a:fillRect/>
          </a:stretch>
        </p:blipFill>
        <p:spPr>
          <a:xfrm>
            <a:off x="5058669" y="5903538"/>
            <a:ext cx="242182" cy="242182"/>
          </a:xfrm>
          <a:prstGeom prst="rect">
            <a:avLst/>
          </a:prstGeom>
        </p:spPr>
      </p:pic>
      <p:pic>
        <p:nvPicPr>
          <p:cNvPr id="25" name="Picture 24">
            <a:extLst>
              <a:ext uri="{FF2B5EF4-FFF2-40B4-BE49-F238E27FC236}">
                <a16:creationId xmlns:a16="http://schemas.microsoft.com/office/drawing/2014/main" id="{E8E31514-D615-3A81-7177-8E16C4CCA51C}"/>
              </a:ext>
            </a:extLst>
          </p:cNvPr>
          <p:cNvPicPr>
            <a:picLocks noChangeAspect="1"/>
          </p:cNvPicPr>
          <p:nvPr/>
        </p:nvPicPr>
        <p:blipFill>
          <a:blip r:embed="rId10"/>
          <a:stretch>
            <a:fillRect/>
          </a:stretch>
        </p:blipFill>
        <p:spPr>
          <a:xfrm>
            <a:off x="5069678" y="6342011"/>
            <a:ext cx="220165" cy="220165"/>
          </a:xfrm>
          <a:prstGeom prst="rect">
            <a:avLst/>
          </a:prstGeom>
        </p:spPr>
      </p:pic>
    </p:spTree>
    <p:extLst>
      <p:ext uri="{BB962C8B-B14F-4D97-AF65-F5344CB8AC3E}">
        <p14:creationId xmlns:p14="http://schemas.microsoft.com/office/powerpoint/2010/main" val="15218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771D-C610-4AAA-8060-B70B036518D9}"/>
              </a:ext>
            </a:extLst>
          </p:cNvPr>
          <p:cNvSpPr>
            <a:spLocks noGrp="1"/>
          </p:cNvSpPr>
          <p:nvPr>
            <p:ph type="title"/>
          </p:nvPr>
        </p:nvSpPr>
        <p:spPr>
          <a:xfrm>
            <a:off x="457200" y="710535"/>
            <a:ext cx="8229600" cy="1143000"/>
          </a:xfrm>
        </p:spPr>
        <p:txBody>
          <a:bodyPr>
            <a:noAutofit/>
          </a:bodyPr>
          <a:lstStyle/>
          <a:p>
            <a:r>
              <a:rPr lang="fr-FR" sz="3500" dirty="0" smtClean="0">
                <a:solidFill>
                  <a:srgbClr val="053063"/>
                </a:solidFill>
                <a:latin typeface="Proxima Nova Extra Bold"/>
                <a:ea typeface="+mn-ea"/>
              </a:rPr>
              <a:t>Grandes</a:t>
            </a:r>
            <a:r>
              <a:rPr lang="en-GB" sz="3500" dirty="0" smtClean="0">
                <a:solidFill>
                  <a:srgbClr val="053063"/>
                </a:solidFill>
                <a:latin typeface="Proxima Nova Extra Bold"/>
                <a:ea typeface="+mn-ea"/>
              </a:rPr>
              <a:t> </a:t>
            </a:r>
            <a:r>
              <a:rPr lang="fr-FR" sz="3500" dirty="0" smtClean="0">
                <a:solidFill>
                  <a:srgbClr val="053063"/>
                </a:solidFill>
                <a:latin typeface="Proxima Nova Extra Bold"/>
                <a:ea typeface="+mn-ea"/>
              </a:rPr>
              <a:t>Lignes</a:t>
            </a:r>
            <a:endParaRPr lang="fr-FR" sz="35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D887251B-6B8D-4C41-859F-99DEAB2D35D3}"/>
              </a:ext>
            </a:extLst>
          </p:cNvPr>
          <p:cNvSpPr>
            <a:spLocks noGrp="1"/>
          </p:cNvSpPr>
          <p:nvPr>
            <p:ph idx="1"/>
          </p:nvPr>
        </p:nvSpPr>
        <p:spPr>
          <a:xfrm>
            <a:off x="1341515" y="1981608"/>
            <a:ext cx="6859621" cy="3863346"/>
          </a:xfrm>
        </p:spPr>
        <p:txBody>
          <a:bodyPr>
            <a:noAutofit/>
          </a:bodyPr>
          <a:lstStyle/>
          <a:p>
            <a:pPr algn="just">
              <a:buFont typeface="Wingdings" panose="05000000000000000000" pitchFamily="2" charset="2"/>
              <a:buChar char="ü"/>
            </a:pPr>
            <a:r>
              <a:rPr lang="fr-FR" sz="2000" dirty="0">
                <a:latin typeface="ProximaNova-Semibold"/>
              </a:rPr>
              <a:t>Qu’est-ce que la LUMIÈRE DU JOUR </a:t>
            </a:r>
            <a:r>
              <a:rPr lang="fr-FR" sz="2000" dirty="0" smtClean="0">
                <a:latin typeface="ProximaNova-Semibold"/>
              </a:rPr>
              <a:t>?</a:t>
            </a:r>
          </a:p>
          <a:p>
            <a:pPr algn="just">
              <a:buFont typeface="Wingdings" panose="05000000000000000000" pitchFamily="2" charset="2"/>
              <a:buChar char="ü"/>
            </a:pPr>
            <a:r>
              <a:rPr lang="fr-FR" sz="2000" dirty="0" smtClean="0">
                <a:latin typeface="ProximaNova-Semibold"/>
              </a:rPr>
              <a:t>Pourquoi </a:t>
            </a:r>
            <a:r>
              <a:rPr lang="fr-FR" sz="2000" dirty="0">
                <a:latin typeface="ProximaNova-Semibold"/>
              </a:rPr>
              <a:t>utiliser la LUMIÈRE DU JOUR </a:t>
            </a:r>
            <a:r>
              <a:rPr lang="fr-FR" sz="2000" dirty="0" smtClean="0">
                <a:latin typeface="ProximaNova-Semibold"/>
              </a:rPr>
              <a:t>?</a:t>
            </a:r>
          </a:p>
          <a:p>
            <a:pPr algn="just">
              <a:buFont typeface="Wingdings" panose="05000000000000000000" pitchFamily="2" charset="2"/>
              <a:buChar char="ü"/>
            </a:pPr>
            <a:r>
              <a:rPr lang="fr-FR" sz="2000" dirty="0" smtClean="0">
                <a:latin typeface="ProximaNova-Semibold"/>
              </a:rPr>
              <a:t>Comment </a:t>
            </a:r>
            <a:r>
              <a:rPr lang="fr-FR" sz="2000" dirty="0">
                <a:latin typeface="ProximaNova-Semibold"/>
              </a:rPr>
              <a:t>intégrer la LUMIÈRE DU JOUR </a:t>
            </a:r>
            <a:r>
              <a:rPr lang="fr-FR" sz="2000" dirty="0" smtClean="0">
                <a:latin typeface="ProximaNova-Semibold"/>
              </a:rPr>
              <a:t>?</a:t>
            </a:r>
          </a:p>
          <a:p>
            <a:pPr algn="just">
              <a:buFont typeface="Wingdings" panose="05000000000000000000" pitchFamily="2" charset="2"/>
              <a:buChar char="ü"/>
            </a:pPr>
            <a:r>
              <a:rPr lang="fr-FR" sz="2000" dirty="0" smtClean="0">
                <a:latin typeface="ProximaNova-Semibold"/>
              </a:rPr>
              <a:t>Comment </a:t>
            </a:r>
            <a:r>
              <a:rPr lang="fr-FR" sz="2000" dirty="0">
                <a:latin typeface="ProximaNova-Semibold"/>
              </a:rPr>
              <a:t>calculer la quantité de lumière du jour </a:t>
            </a:r>
            <a:r>
              <a:rPr lang="fr-FR" sz="2000" dirty="0" smtClean="0">
                <a:latin typeface="ProximaNova-Semibold"/>
              </a:rPr>
              <a:t>?</a:t>
            </a:r>
          </a:p>
          <a:p>
            <a:pPr algn="just">
              <a:buFont typeface="Wingdings" panose="05000000000000000000" pitchFamily="2" charset="2"/>
              <a:buChar char="ü"/>
            </a:pPr>
            <a:r>
              <a:rPr lang="fr-FR" sz="2000" dirty="0" smtClean="0">
                <a:latin typeface="ProximaNova-Semibold"/>
              </a:rPr>
              <a:t>Lumière </a:t>
            </a:r>
            <a:r>
              <a:rPr lang="fr-FR" sz="2000" dirty="0">
                <a:latin typeface="ProximaNova-Semibold"/>
              </a:rPr>
              <a:t>du jour et performances </a:t>
            </a:r>
            <a:r>
              <a:rPr lang="fr-FR" sz="2000" dirty="0" smtClean="0">
                <a:latin typeface="ProximaNova-Semibold"/>
              </a:rPr>
              <a:t>thermiques</a:t>
            </a:r>
          </a:p>
          <a:p>
            <a:pPr algn="just">
              <a:buFont typeface="Wingdings" panose="05000000000000000000" pitchFamily="2" charset="2"/>
              <a:buChar char="ü"/>
            </a:pPr>
            <a:r>
              <a:rPr lang="fr-FR" sz="2000" dirty="0" smtClean="0">
                <a:latin typeface="ProximaNova-Semibold"/>
              </a:rPr>
              <a:t>Exemple </a:t>
            </a:r>
            <a:r>
              <a:rPr lang="fr-FR" sz="2000" dirty="0">
                <a:latin typeface="ProximaNova-Semibold"/>
              </a:rPr>
              <a:t>de conception d'un espace à la lumière </a:t>
            </a:r>
            <a:r>
              <a:rPr lang="fr-FR" sz="2000" dirty="0" smtClean="0">
                <a:latin typeface="ProximaNova-Semibold"/>
              </a:rPr>
              <a:t>naturelle</a:t>
            </a:r>
          </a:p>
          <a:p>
            <a:pPr algn="just">
              <a:buFont typeface="Wingdings" panose="05000000000000000000" pitchFamily="2" charset="2"/>
              <a:buChar char="ü"/>
            </a:pPr>
            <a:r>
              <a:rPr lang="fr-FR" sz="2000" dirty="0" smtClean="0">
                <a:latin typeface="ProximaNova-Semibold"/>
              </a:rPr>
              <a:t>Dispositifs d'ombrage</a:t>
            </a:r>
          </a:p>
          <a:p>
            <a:pPr lvl="1" algn="just">
              <a:buFont typeface="Wingdings" panose="05000000000000000000" pitchFamily="2" charset="2"/>
              <a:buChar char="ü"/>
            </a:pPr>
            <a:r>
              <a:rPr lang="fr-FR" sz="1800" dirty="0" smtClean="0">
                <a:latin typeface="ProximaNova-Semibold"/>
              </a:rPr>
              <a:t>Extérieur </a:t>
            </a:r>
            <a:r>
              <a:rPr lang="fr-FR" sz="1800" dirty="0">
                <a:latin typeface="ProximaNova-Semibold"/>
              </a:rPr>
              <a:t>et </a:t>
            </a:r>
            <a:r>
              <a:rPr lang="fr-FR" sz="1800" dirty="0" smtClean="0">
                <a:latin typeface="ProximaNova-Semibold"/>
              </a:rPr>
              <a:t>intérieur</a:t>
            </a:r>
          </a:p>
          <a:p>
            <a:pPr lvl="1" algn="just">
              <a:buFont typeface="Wingdings" panose="05000000000000000000" pitchFamily="2" charset="2"/>
              <a:buChar char="ü"/>
            </a:pPr>
            <a:r>
              <a:rPr lang="fr-FR" sz="1800" dirty="0" smtClean="0">
                <a:latin typeface="ProximaNova-Semibold"/>
              </a:rPr>
              <a:t>Fixe </a:t>
            </a:r>
            <a:r>
              <a:rPr lang="fr-FR" sz="1800" dirty="0">
                <a:latin typeface="ProximaNova-Semibold"/>
              </a:rPr>
              <a:t>et </a:t>
            </a:r>
            <a:r>
              <a:rPr lang="fr-FR" sz="1800" dirty="0" smtClean="0">
                <a:latin typeface="ProximaNova-Semibold"/>
              </a:rPr>
              <a:t>mobile</a:t>
            </a:r>
          </a:p>
          <a:p>
            <a:pPr lvl="1" algn="just">
              <a:buFont typeface="Wingdings" panose="05000000000000000000" pitchFamily="2" charset="2"/>
              <a:buChar char="ü"/>
            </a:pPr>
            <a:r>
              <a:rPr lang="fr-FR" sz="1800" dirty="0" smtClean="0">
                <a:latin typeface="ProximaNova-Semibold"/>
              </a:rPr>
              <a:t>Manuel </a:t>
            </a:r>
            <a:r>
              <a:rPr lang="fr-FR" sz="1800" dirty="0">
                <a:latin typeface="ProximaNova-Semibold"/>
              </a:rPr>
              <a:t>et </a:t>
            </a:r>
            <a:r>
              <a:rPr lang="fr-FR" sz="1800" dirty="0" smtClean="0">
                <a:latin typeface="ProximaNova-Semibold"/>
              </a:rPr>
              <a:t>automatique</a:t>
            </a:r>
          </a:p>
          <a:p>
            <a:pPr algn="just">
              <a:buFont typeface="Wingdings" panose="05000000000000000000" pitchFamily="2" charset="2"/>
              <a:buChar char="ü"/>
            </a:pPr>
            <a:r>
              <a:rPr lang="fr-FR" sz="2000" dirty="0" smtClean="0">
                <a:latin typeface="ProximaNova-Semibold"/>
              </a:rPr>
              <a:t>Comment </a:t>
            </a:r>
            <a:r>
              <a:rPr lang="fr-FR" sz="2000" dirty="0">
                <a:latin typeface="ProximaNova-Semibold"/>
              </a:rPr>
              <a:t>se conformer à GRASSMED ?</a:t>
            </a:r>
            <a:endParaRPr lang="en-BE" sz="2000" dirty="0">
              <a:latin typeface="ProximaNova-Semibold"/>
            </a:endParaRPr>
          </a:p>
        </p:txBody>
      </p:sp>
      <p:sp>
        <p:nvSpPr>
          <p:cNvPr id="6" name="Slide Number Placeholder 4">
            <a:extLst>
              <a:ext uri="{FF2B5EF4-FFF2-40B4-BE49-F238E27FC236}">
                <a16:creationId xmlns:a16="http://schemas.microsoft.com/office/drawing/2014/main" id="{2EB4B289-5AF4-09E8-282F-085D3D197068}"/>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4">
            <a:extLst>
              <a:ext uri="{FF2B5EF4-FFF2-40B4-BE49-F238E27FC236}">
                <a16:creationId xmlns:a16="http://schemas.microsoft.com/office/drawing/2014/main" id="{59C6BE99-10EF-8957-688E-FC7888EB8C6C}"/>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DAYLIGHT DESIGN – EDE3</a:t>
            </a:r>
          </a:p>
        </p:txBody>
      </p:sp>
    </p:spTree>
    <p:extLst>
      <p:ext uri="{BB962C8B-B14F-4D97-AF65-F5344CB8AC3E}">
        <p14:creationId xmlns:p14="http://schemas.microsoft.com/office/powerpoint/2010/main" val="285858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1000"/>
                                        <p:tgtEl>
                                          <p:spTgt spid="3">
                                            <p:txEl>
                                              <p:pRg st="6" end="6"/>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1000"/>
                                        <p:tgtEl>
                                          <p:spTgt spid="3">
                                            <p:txEl>
                                              <p:pRg st="7" end="7"/>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down)">
                                      <p:cBhvr>
                                        <p:cTn id="43" dur="1000"/>
                                        <p:tgtEl>
                                          <p:spTgt spid="3">
                                            <p:txEl>
                                              <p:pRg st="8" end="8"/>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wipe(down)">
                                      <p:cBhvr>
                                        <p:cTn id="46" dur="10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down)">
                                      <p:cBhvr>
                                        <p:cTn id="51"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Natural dayligth in a green building and sun">
            <a:extLst>
              <a:ext uri="{FF2B5EF4-FFF2-40B4-BE49-F238E27FC236}">
                <a16:creationId xmlns:a16="http://schemas.microsoft.com/office/drawing/2014/main" id="{13B1B5A8-4D63-3D5B-255C-DCD9107D1384}"/>
              </a:ext>
            </a:extLst>
          </p:cNvPr>
          <p:cNvPicPr>
            <a:picLocks noChangeAspect="1"/>
          </p:cNvPicPr>
          <p:nvPr/>
        </p:nvPicPr>
        <p:blipFill rotWithShape="1">
          <a:blip r:embed="rId3">
            <a:alphaModFix amt="37000"/>
            <a:extLst>
              <a:ext uri="{28A0092B-C50C-407E-A947-70E740481C1C}">
                <a14:useLocalDpi xmlns:a14="http://schemas.microsoft.com/office/drawing/2010/main" val="0"/>
              </a:ext>
            </a:extLst>
          </a:blip>
          <a:srcRect b="11565"/>
          <a:stretch/>
        </p:blipFill>
        <p:spPr bwMode="auto">
          <a:xfrm>
            <a:off x="-9832" y="617275"/>
            <a:ext cx="9153832" cy="6240725"/>
          </a:xfrm>
          <a:prstGeom prst="rect">
            <a:avLst/>
          </a:prstGeom>
          <a:noFill/>
          <a:ln>
            <a:noFill/>
          </a:ln>
        </p:spPr>
      </p:pic>
      <p:sp>
        <p:nvSpPr>
          <p:cNvPr id="2" name="Title 1"/>
          <p:cNvSpPr>
            <a:spLocks noGrp="1"/>
          </p:cNvSpPr>
          <p:nvPr>
            <p:ph type="title"/>
          </p:nvPr>
        </p:nvSpPr>
        <p:spPr>
          <a:xfrm>
            <a:off x="457200" y="1133690"/>
            <a:ext cx="8229600" cy="1143000"/>
          </a:xfrm>
        </p:spPr>
        <p:txBody>
          <a:bodyPr>
            <a:normAutofit/>
          </a:bodyPr>
          <a:lstStyle/>
          <a:p>
            <a:r>
              <a:rPr lang="fr-FR" sz="3200" dirty="0">
                <a:solidFill>
                  <a:srgbClr val="053063"/>
                </a:solidFill>
                <a:latin typeface="Proxima Nova Extra Bold"/>
                <a:ea typeface="+mn-ea"/>
              </a:rPr>
              <a:t>Qu’est-ce que la LUMIÈRE DU JOUR ?</a:t>
            </a:r>
          </a:p>
        </p:txBody>
      </p:sp>
      <p:sp>
        <p:nvSpPr>
          <p:cNvPr id="3" name="Content Placeholder 2"/>
          <p:cNvSpPr>
            <a:spLocks noGrp="1"/>
          </p:cNvSpPr>
          <p:nvPr>
            <p:ph idx="1"/>
          </p:nvPr>
        </p:nvSpPr>
        <p:spPr>
          <a:xfrm>
            <a:off x="1554423" y="2831516"/>
            <a:ext cx="6381136" cy="1209685"/>
          </a:xfrm>
        </p:spPr>
        <p:txBody>
          <a:bodyPr>
            <a:normAutofit lnSpcReduction="10000"/>
          </a:bodyPr>
          <a:lstStyle/>
          <a:p>
            <a:pPr algn="just">
              <a:buFont typeface="Arial" panose="020B0604020202020204" pitchFamily="34" charset="0"/>
              <a:buChar char="•"/>
            </a:pPr>
            <a:r>
              <a:rPr lang="fr-FR" sz="2000" dirty="0">
                <a:latin typeface="ProximaNova-Semibold"/>
              </a:rPr>
              <a:t>Apporter la Lumière du Jour, c'est laisser pénétrer la Lumière Naturelle dans les espaces occupés par un éclairage latéral (fenêtres) et/ou un éclairage de dessus (puits de lumière, fenêtres à claire-voie…).</a:t>
            </a:r>
            <a:endParaRPr lang="en-US" sz="1800" dirty="0">
              <a:solidFill>
                <a:schemeClr val="bg1"/>
              </a:solidFill>
              <a:latin typeface="ProximaNova-Regular"/>
            </a:endParaRPr>
          </a:p>
        </p:txBody>
      </p:sp>
      <p:sp>
        <p:nvSpPr>
          <p:cNvPr id="4" name="Slide Number Placeholder 3"/>
          <p:cNvSpPr>
            <a:spLocks noGrp="1"/>
          </p:cNvSpPr>
          <p:nvPr>
            <p:ph type="sldNum" sz="quarter" idx="4294967295"/>
          </p:nvPr>
        </p:nvSpPr>
        <p:spPr>
          <a:xfrm>
            <a:off x="3505200" y="6356350"/>
            <a:ext cx="2133600" cy="365125"/>
          </a:xfrm>
        </p:spPr>
        <p:txBody>
          <a:bodyPr/>
          <a:lstStyle/>
          <a:p>
            <a:fld id="{4E6B386F-75EA-2347-AA44-8123F513AD26}" type="slidenum">
              <a:rPr lang="en-US" smtClean="0"/>
              <a:pPr/>
              <a:t>3</a:t>
            </a:fld>
            <a:endParaRPr lang="en-US" dirty="0"/>
          </a:p>
        </p:txBody>
      </p:sp>
      <p:sp>
        <p:nvSpPr>
          <p:cNvPr id="7" name="Slide Number Placeholder 4">
            <a:extLst>
              <a:ext uri="{FF2B5EF4-FFF2-40B4-BE49-F238E27FC236}">
                <a16:creationId xmlns:a16="http://schemas.microsoft.com/office/drawing/2014/main" id="{EE06CB1A-7449-38E1-EB41-4A545A9185B3}"/>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DAYLIGHT DESIGN – EDE3</a:t>
            </a:r>
          </a:p>
        </p:txBody>
      </p:sp>
      <p:sp>
        <p:nvSpPr>
          <p:cNvPr id="8" name="TextBox 7">
            <a:extLst>
              <a:ext uri="{FF2B5EF4-FFF2-40B4-BE49-F238E27FC236}">
                <a16:creationId xmlns:a16="http://schemas.microsoft.com/office/drawing/2014/main" id="{355E5F9C-061B-BB00-EAA8-B40884ECD3A0}"/>
              </a:ext>
            </a:extLst>
          </p:cNvPr>
          <p:cNvSpPr txBox="1"/>
          <p:nvPr/>
        </p:nvSpPr>
        <p:spPr>
          <a:xfrm>
            <a:off x="3505200" y="4400871"/>
            <a:ext cx="5458132" cy="1938992"/>
          </a:xfrm>
          <a:prstGeom prst="rect">
            <a:avLst/>
          </a:prstGeom>
          <a:noFill/>
        </p:spPr>
        <p:txBody>
          <a:bodyPr wrap="square">
            <a:spAutoFit/>
          </a:bodyPr>
          <a:lstStyle/>
          <a:p>
            <a:pPr marL="342900" indent="-342900" algn="just">
              <a:buFont typeface="Arial" panose="020B0604020202020204" pitchFamily="34" charset="0"/>
              <a:buChar char="•"/>
            </a:pPr>
            <a:r>
              <a:rPr lang="fr-FR" sz="2000" dirty="0">
                <a:solidFill>
                  <a:schemeClr val="tx2"/>
                </a:solidFill>
                <a:latin typeface="ProximaNova-Semibold"/>
                <a:cs typeface="Arial"/>
              </a:rPr>
              <a:t>L'éclairage naturel consiste à placer les fenêtres, les lucarnes, les autres ouvertures et les surfaces réfléchissantes de manière à ce que la lumière du soleil (directe ou indirecte) puisse fournir un éclairage interne efficace.</a:t>
            </a:r>
            <a:endParaRPr lang="en-US" sz="2000" dirty="0">
              <a:solidFill>
                <a:schemeClr val="tx2"/>
              </a:solidFill>
              <a:latin typeface="ProximaNova-Semibold"/>
              <a:cs typeface="Arial"/>
            </a:endParaRPr>
          </a:p>
        </p:txBody>
      </p:sp>
    </p:spTree>
    <p:extLst>
      <p:ext uri="{BB962C8B-B14F-4D97-AF65-F5344CB8AC3E}">
        <p14:creationId xmlns:p14="http://schemas.microsoft.com/office/powerpoint/2010/main" val="58073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9115A1-1497-C865-C67D-77981B1653A9}"/>
              </a:ext>
            </a:extLst>
          </p:cNvPr>
          <p:cNvSpPr/>
          <p:nvPr/>
        </p:nvSpPr>
        <p:spPr>
          <a:xfrm>
            <a:off x="0" y="2298342"/>
            <a:ext cx="9144000" cy="1209685"/>
          </a:xfrm>
          <a:prstGeom prst="rect">
            <a:avLst/>
          </a:prstGeom>
          <a:solidFill>
            <a:srgbClr val="189A3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189A3A"/>
              </a:highlight>
            </a:endParaRPr>
          </a:p>
        </p:txBody>
      </p:sp>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57200" y="873400"/>
            <a:ext cx="8229600" cy="1143000"/>
          </a:xfrm>
        </p:spPr>
        <p:txBody>
          <a:bodyPr>
            <a:normAutofit/>
          </a:bodyPr>
          <a:lstStyle/>
          <a:p>
            <a:r>
              <a:rPr lang="fr-FR" sz="3500" dirty="0" smtClean="0">
                <a:solidFill>
                  <a:srgbClr val="053063"/>
                </a:solidFill>
                <a:latin typeface="Proxima Nova Extra Bold"/>
                <a:ea typeface="+mn-ea"/>
              </a:rPr>
              <a:t>Pourquoi</a:t>
            </a:r>
            <a:r>
              <a:rPr lang="en-US" sz="3500" dirty="0" smtClean="0">
                <a:solidFill>
                  <a:srgbClr val="053063"/>
                </a:solidFill>
                <a:latin typeface="Proxima Nova Extra Bold"/>
                <a:ea typeface="+mn-ea"/>
              </a:rPr>
              <a:t> </a:t>
            </a:r>
            <a:r>
              <a:rPr lang="fr-FR" sz="3500" dirty="0" smtClean="0">
                <a:solidFill>
                  <a:srgbClr val="053063"/>
                </a:solidFill>
                <a:latin typeface="Proxima Nova Extra Bold"/>
                <a:ea typeface="+mn-ea"/>
              </a:rPr>
              <a:t>utiliser</a:t>
            </a:r>
            <a:r>
              <a:rPr lang="en-US" sz="3500" dirty="0" smtClean="0">
                <a:solidFill>
                  <a:srgbClr val="053063"/>
                </a:solidFill>
                <a:latin typeface="Proxima Nova Extra Bold"/>
                <a:ea typeface="+mn-ea"/>
              </a:rPr>
              <a:t> La </a:t>
            </a:r>
            <a:r>
              <a:rPr lang="fr-FR" sz="3500" dirty="0" smtClean="0">
                <a:solidFill>
                  <a:srgbClr val="053063"/>
                </a:solidFill>
                <a:latin typeface="Proxima Nova Extra Bold"/>
                <a:ea typeface="+mn-ea"/>
              </a:rPr>
              <a:t>lumière</a:t>
            </a:r>
            <a:r>
              <a:rPr lang="en-US" sz="3500" dirty="0" smtClean="0">
                <a:solidFill>
                  <a:srgbClr val="053063"/>
                </a:solidFill>
                <a:latin typeface="Proxima Nova Extra Bold"/>
                <a:ea typeface="+mn-ea"/>
              </a:rPr>
              <a:t> du jour </a:t>
            </a:r>
            <a:r>
              <a:rPr lang="en-US" sz="3500" dirty="0">
                <a:solidFill>
                  <a:srgbClr val="053063"/>
                </a:solidFill>
                <a:latin typeface="Proxima Nova Extra Bold"/>
                <a:ea typeface="+mn-ea"/>
              </a:rPr>
              <a:t>?</a:t>
            </a: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457200" y="2363260"/>
            <a:ext cx="8519652" cy="1065740"/>
          </a:xfrm>
        </p:spPr>
        <p:txBody>
          <a:bodyPr>
            <a:normAutofit lnSpcReduction="10000"/>
          </a:bodyPr>
          <a:lstStyle/>
          <a:p>
            <a:pPr marL="22860" marR="387350" indent="0" algn="just">
              <a:lnSpc>
                <a:spcPct val="107000"/>
              </a:lnSpc>
              <a:spcBef>
                <a:spcPts val="0"/>
              </a:spcBef>
              <a:spcAft>
                <a:spcPts val="0"/>
              </a:spcAft>
              <a:buNone/>
            </a:pPr>
            <a:r>
              <a:rPr lang="fr-FR" sz="2000" dirty="0">
                <a:solidFill>
                  <a:schemeClr val="bg1"/>
                </a:solidFill>
                <a:latin typeface="ProximaNova-Semibold"/>
              </a:rPr>
              <a:t>Les deux principales raisons d'utiliser la lumière du jour pour répondre aux besoins d'éclairage d'un espace architectural sont les avantages en matière d'économie d'énergie et les avantages psychologiques.</a:t>
            </a:r>
            <a:endParaRPr lang="en-US" sz="2000" dirty="0">
              <a:solidFill>
                <a:schemeClr val="bg1"/>
              </a:solidFill>
              <a:latin typeface="ProximaNova-Semibold"/>
            </a:endParaRPr>
          </a:p>
        </p:txBody>
      </p:sp>
      <p:sp>
        <p:nvSpPr>
          <p:cNvPr id="5" name="Slide Number Placeholder 4">
            <a:extLst>
              <a:ext uri="{FF2B5EF4-FFF2-40B4-BE49-F238E27FC236}">
                <a16:creationId xmlns:a16="http://schemas.microsoft.com/office/drawing/2014/main" id="{941DA481-7D4D-9020-3540-469A596BBD42}"/>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DAYLIGHT DESIGN – EDE3</a:t>
            </a:r>
          </a:p>
        </p:txBody>
      </p:sp>
      <p:sp>
        <p:nvSpPr>
          <p:cNvPr id="7" name="TextBox 6">
            <a:extLst>
              <a:ext uri="{FF2B5EF4-FFF2-40B4-BE49-F238E27FC236}">
                <a16:creationId xmlns:a16="http://schemas.microsoft.com/office/drawing/2014/main" id="{49B0FF25-17A1-86FC-9F8E-BF315F4B3782}"/>
              </a:ext>
            </a:extLst>
          </p:cNvPr>
          <p:cNvSpPr txBox="1"/>
          <p:nvPr/>
        </p:nvSpPr>
        <p:spPr>
          <a:xfrm>
            <a:off x="-361950" y="3582470"/>
            <a:ext cx="5447601" cy="3352328"/>
          </a:xfrm>
          <a:prstGeom prst="rect">
            <a:avLst/>
          </a:prstGeom>
          <a:noFill/>
        </p:spPr>
        <p:txBody>
          <a:bodyPr wrap="square">
            <a:spAutoFit/>
          </a:bodyPr>
          <a:lstStyle/>
          <a:p>
            <a:pPr marL="480060" marR="387350" lvl="1" algn="just">
              <a:lnSpc>
                <a:spcPct val="107000"/>
              </a:lnSpc>
              <a:defRPr/>
            </a:pPr>
            <a:r>
              <a:rPr lang="fr-FR" dirty="0">
                <a:solidFill>
                  <a:srgbClr val="08224F"/>
                </a:solidFill>
                <a:latin typeface="ProximaNova-Semibold"/>
                <a:cs typeface="Arial"/>
              </a:rPr>
              <a:t>L’éclairage naturel peut réduire la consommation d’énergie en réduisant l’utilisation de l’éclairage artificiel électrique. Il peut en fait remplacer ou </a:t>
            </a:r>
            <a:r>
              <a:rPr lang="fr-FR" dirty="0" smtClean="0">
                <a:solidFill>
                  <a:srgbClr val="08224F"/>
                </a:solidFill>
                <a:latin typeface="ProximaNova-Semibold"/>
                <a:cs typeface="Arial"/>
              </a:rPr>
              <a:t>renforcer </a:t>
            </a:r>
            <a:r>
              <a:rPr lang="fr-FR" dirty="0">
                <a:solidFill>
                  <a:srgbClr val="08224F"/>
                </a:solidFill>
                <a:latin typeface="ProximaNova-Semibold"/>
                <a:cs typeface="Arial"/>
              </a:rPr>
              <a:t>la lumière </a:t>
            </a:r>
            <a:r>
              <a:rPr lang="fr-FR" dirty="0" smtClean="0">
                <a:solidFill>
                  <a:srgbClr val="08224F"/>
                </a:solidFill>
                <a:latin typeface="ProximaNova-Semibold"/>
                <a:cs typeface="Arial"/>
              </a:rPr>
              <a:t>artificielle </a:t>
            </a:r>
            <a:r>
              <a:rPr lang="fr-FR" dirty="0">
                <a:solidFill>
                  <a:srgbClr val="08224F"/>
                </a:solidFill>
                <a:latin typeface="ProximaNova-Semibold"/>
                <a:cs typeface="Arial"/>
              </a:rPr>
              <a:t>pendant de nombreuses </a:t>
            </a:r>
            <a:r>
              <a:rPr lang="fr-FR" dirty="0" smtClean="0">
                <a:solidFill>
                  <a:srgbClr val="08224F"/>
                </a:solidFill>
                <a:latin typeface="ProximaNova-Semibold"/>
                <a:cs typeface="Arial"/>
              </a:rPr>
              <a:t>heures. </a:t>
            </a:r>
            <a:r>
              <a:rPr lang="fr-FR" dirty="0">
                <a:solidFill>
                  <a:srgbClr val="08224F"/>
                </a:solidFill>
                <a:latin typeface="ProximaNova-Semibold"/>
                <a:cs typeface="Arial"/>
              </a:rPr>
              <a:t>Lorsqu'il est utilisé conjointement avec un éclairage </a:t>
            </a:r>
            <a:r>
              <a:rPr lang="fr-FR" dirty="0" smtClean="0">
                <a:solidFill>
                  <a:srgbClr val="08224F"/>
                </a:solidFill>
                <a:latin typeface="ProximaNova-Semibold"/>
                <a:cs typeface="Arial"/>
              </a:rPr>
              <a:t>LED et </a:t>
            </a:r>
            <a:r>
              <a:rPr lang="fr-FR" dirty="0">
                <a:solidFill>
                  <a:srgbClr val="08224F"/>
                </a:solidFill>
                <a:latin typeface="ProximaNova-Semibold"/>
                <a:cs typeface="Arial"/>
              </a:rPr>
              <a:t>des commandes </a:t>
            </a:r>
            <a:r>
              <a:rPr lang="fr-FR" dirty="0" smtClean="0">
                <a:solidFill>
                  <a:srgbClr val="08224F"/>
                </a:solidFill>
                <a:latin typeface="ProximaNova-Semibold"/>
                <a:cs typeface="Arial"/>
              </a:rPr>
              <a:t>(</a:t>
            </a:r>
            <a:r>
              <a:rPr lang="fr-FR" dirty="0">
                <a:solidFill>
                  <a:srgbClr val="08224F"/>
                </a:solidFill>
                <a:latin typeface="ProximaNova-Semibold"/>
                <a:cs typeface="Arial"/>
              </a:rPr>
              <a:t>voir module EDE 5A), il peut réduire les coûts énergétiques globaux liés à </a:t>
            </a:r>
            <a:r>
              <a:rPr lang="fr-FR" dirty="0" smtClean="0">
                <a:solidFill>
                  <a:srgbClr val="08224F"/>
                </a:solidFill>
                <a:latin typeface="ProximaNova-Semibold"/>
                <a:cs typeface="Arial"/>
              </a:rPr>
              <a:t>l‘utilisation </a:t>
            </a:r>
            <a:r>
              <a:rPr lang="fr-FR" dirty="0">
                <a:solidFill>
                  <a:srgbClr val="08224F"/>
                </a:solidFill>
                <a:latin typeface="ProximaNova-Semibold"/>
                <a:cs typeface="Arial"/>
              </a:rPr>
              <a:t>des bâtiments pendant la journée.</a:t>
            </a:r>
            <a:endParaRPr kumimoji="0" lang="en-US" b="0" i="0" u="none" strike="noStrike" kern="1200" cap="none" spc="0" normalizeH="0" baseline="0" noProof="0" dirty="0">
              <a:ln>
                <a:noFill/>
              </a:ln>
              <a:solidFill>
                <a:srgbClr val="08224F"/>
              </a:solidFill>
              <a:effectLst/>
              <a:uLnTx/>
              <a:uFillTx/>
              <a:latin typeface="ProximaNova-Semibold"/>
              <a:ea typeface="+mn-ea"/>
              <a:cs typeface="Arial"/>
            </a:endParaRPr>
          </a:p>
        </p:txBody>
      </p:sp>
      <p:sp>
        <p:nvSpPr>
          <p:cNvPr id="9" name="TextBox 8">
            <a:extLst>
              <a:ext uri="{FF2B5EF4-FFF2-40B4-BE49-F238E27FC236}">
                <a16:creationId xmlns:a16="http://schemas.microsoft.com/office/drawing/2014/main" id="{03B62D99-658C-5A6C-3856-101727ADE8EA}"/>
              </a:ext>
            </a:extLst>
          </p:cNvPr>
          <p:cNvSpPr txBox="1"/>
          <p:nvPr/>
        </p:nvSpPr>
        <p:spPr>
          <a:xfrm>
            <a:off x="4438650" y="3603304"/>
            <a:ext cx="4626076" cy="3034485"/>
          </a:xfrm>
          <a:prstGeom prst="rect">
            <a:avLst/>
          </a:prstGeom>
          <a:noFill/>
        </p:spPr>
        <p:txBody>
          <a:bodyPr wrap="square">
            <a:spAutoFit/>
          </a:bodyPr>
          <a:lstStyle>
            <a:defPPr>
              <a:defRPr lang="en-US"/>
            </a:defPPr>
            <a:lvl2pPr marL="480060" marR="387350" lvl="1" algn="just" fontAlgn="auto">
              <a:lnSpc>
                <a:spcPct val="107000"/>
              </a:lnSpc>
              <a:spcBef>
                <a:spcPts val="0"/>
              </a:spcBef>
              <a:spcAft>
                <a:spcPts val="0"/>
              </a:spcAft>
              <a:buClrTx/>
              <a:buSzTx/>
              <a:tabLst/>
              <a:defRPr kumimoji="0" b="0" i="0" u="none" strike="noStrike" cap="none" spc="0" normalizeH="0" baseline="0">
                <a:ln>
                  <a:noFill/>
                </a:ln>
                <a:solidFill>
                  <a:srgbClr val="08224F"/>
                </a:solidFill>
                <a:effectLst/>
                <a:uLnTx/>
                <a:uFillTx/>
                <a:latin typeface="ProximaNova-Semibold"/>
                <a:cs typeface="Arial"/>
              </a:defRPr>
            </a:lvl2pPr>
          </a:lstStyle>
          <a:p>
            <a:pPr lvl="1"/>
            <a:r>
              <a:rPr lang="fr-FR" dirty="0"/>
              <a:t>Il a été démontré qu’un bon éclairage naturel améliore l’attitude générale, la satisfaction et le bien-être des occupants du bâtiment. Il peut augmenter la productivité, le confort et le bien-être des occupants en apportant la présence authentique de la nature dans leur espace (Biophile Design).</a:t>
            </a:r>
            <a:endParaRPr lang="en-US" dirty="0"/>
          </a:p>
        </p:txBody>
      </p:sp>
    </p:spTree>
    <p:extLst>
      <p:ext uri="{BB962C8B-B14F-4D97-AF65-F5344CB8AC3E}">
        <p14:creationId xmlns:p14="http://schemas.microsoft.com/office/powerpoint/2010/main" val="39130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1000"/>
                                        <p:tgtEl>
                                          <p:spTgt spid="4"/>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Horizontal)">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FA8F558-AD34-9587-FE25-EB4DCCF985FB}"/>
              </a:ext>
            </a:extLst>
          </p:cNvPr>
          <p:cNvSpPr/>
          <p:nvPr/>
        </p:nvSpPr>
        <p:spPr>
          <a:xfrm>
            <a:off x="4426433" y="3899925"/>
            <a:ext cx="4200832" cy="2760484"/>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0" y="433559"/>
            <a:ext cx="9198077" cy="1143000"/>
          </a:xfrm>
        </p:spPr>
        <p:txBody>
          <a:bodyPr>
            <a:noAutofit/>
          </a:bodyPr>
          <a:lstStyle/>
          <a:p>
            <a:r>
              <a:rPr lang="fr-FR" sz="3500" dirty="0" smtClean="0">
                <a:solidFill>
                  <a:srgbClr val="053063"/>
                </a:solidFill>
                <a:latin typeface="Proxima Nova Extra Bold"/>
                <a:ea typeface="+mn-ea"/>
              </a:rPr>
              <a:t>Comment </a:t>
            </a:r>
            <a:r>
              <a:rPr lang="fr-FR" sz="3500" dirty="0">
                <a:solidFill>
                  <a:srgbClr val="053063"/>
                </a:solidFill>
                <a:latin typeface="Proxima Nova Extra Bold"/>
                <a:ea typeface="+mn-ea"/>
              </a:rPr>
              <a:t>intégrer la LUMIÈRE DU JOUR ?</a:t>
            </a: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170276" y="1904425"/>
            <a:ext cx="7945024" cy="335467"/>
          </a:xfrm>
        </p:spPr>
        <p:txBody>
          <a:bodyPr>
            <a:noAutofit/>
          </a:bodyPr>
          <a:lstStyle/>
          <a:p>
            <a:pPr algn="just">
              <a:buFont typeface="Wingdings" panose="05000000000000000000" pitchFamily="2" charset="2"/>
              <a:buChar char="Ø"/>
            </a:pPr>
            <a:r>
              <a:rPr lang="fr-FR" sz="1800" b="1" dirty="0">
                <a:latin typeface="ProximaNova-Regular"/>
              </a:rPr>
              <a:t>L’éclairage naturel peut être intégré directement ou indirectement.</a:t>
            </a:r>
            <a:r>
              <a:rPr lang="en-US" sz="1800" b="1" dirty="0">
                <a:latin typeface="ProximaNova-Regular"/>
              </a:rPr>
              <a:t>											</a:t>
            </a:r>
            <a:endParaRPr lang="en-BE" sz="1800" b="1" dirty="0">
              <a:latin typeface="ProximaNova-Regular"/>
            </a:endParaRPr>
          </a:p>
        </p:txBody>
      </p:sp>
      <p:sp>
        <p:nvSpPr>
          <p:cNvPr id="6" name="Slide Number Placeholder 4">
            <a:extLst>
              <a:ext uri="{FF2B5EF4-FFF2-40B4-BE49-F238E27FC236}">
                <a16:creationId xmlns:a16="http://schemas.microsoft.com/office/drawing/2014/main" id="{5E133551-ACA9-3471-1347-AF28BE429019}"/>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DAYLIGHT DESIGN – EDE3</a:t>
            </a:r>
          </a:p>
        </p:txBody>
      </p:sp>
      <p:pic>
        <p:nvPicPr>
          <p:cNvPr id="4" name="Picture 3">
            <a:extLst>
              <a:ext uri="{FF2B5EF4-FFF2-40B4-BE49-F238E27FC236}">
                <a16:creationId xmlns:a16="http://schemas.microsoft.com/office/drawing/2014/main" id="{7DDEF8BD-2393-ED98-8F69-6DB607D9CDE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722" y="2419841"/>
            <a:ext cx="3440870" cy="2932400"/>
          </a:xfrm>
          <a:prstGeom prst="rect">
            <a:avLst/>
          </a:prstGeom>
          <a:noFill/>
          <a:ln>
            <a:noFill/>
          </a:ln>
        </p:spPr>
      </p:pic>
      <p:pic>
        <p:nvPicPr>
          <p:cNvPr id="7" name="Picture 6">
            <a:extLst>
              <a:ext uri="{FF2B5EF4-FFF2-40B4-BE49-F238E27FC236}">
                <a16:creationId xmlns:a16="http://schemas.microsoft.com/office/drawing/2014/main" id="{23292B7D-29FD-E8B1-A29A-F24887A345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2795" y="3951603"/>
            <a:ext cx="2474132" cy="1394970"/>
          </a:xfrm>
          <a:prstGeom prst="rect">
            <a:avLst/>
          </a:prstGeom>
          <a:noFill/>
          <a:ln>
            <a:noFill/>
          </a:ln>
        </p:spPr>
      </p:pic>
      <p:sp>
        <p:nvSpPr>
          <p:cNvPr id="8" name="TextBox 7">
            <a:extLst>
              <a:ext uri="{FF2B5EF4-FFF2-40B4-BE49-F238E27FC236}">
                <a16:creationId xmlns:a16="http://schemas.microsoft.com/office/drawing/2014/main" id="{5FAAF634-99EF-9989-6C32-E3B3651AB59F}"/>
              </a:ext>
            </a:extLst>
          </p:cNvPr>
          <p:cNvSpPr txBox="1"/>
          <p:nvPr/>
        </p:nvSpPr>
        <p:spPr>
          <a:xfrm>
            <a:off x="170276" y="5450867"/>
            <a:ext cx="3964592" cy="1323439"/>
          </a:xfrm>
          <a:prstGeom prst="rect">
            <a:avLst/>
          </a:prstGeom>
          <a:noFill/>
        </p:spPr>
        <p:txBody>
          <a:bodyPr wrap="square">
            <a:spAutoFit/>
          </a:bodyPr>
          <a:lstStyle/>
          <a:p>
            <a:pPr algn="just"/>
            <a:r>
              <a:rPr lang="fr-FR" sz="1600" dirty="0">
                <a:solidFill>
                  <a:srgbClr val="08224F"/>
                </a:solidFill>
                <a:latin typeface="ProximaNova-Regular"/>
                <a:cs typeface="Arial"/>
              </a:rPr>
              <a:t>La lumière du soleil diffusée à travers les ouvertures est considérée comme </a:t>
            </a:r>
            <a:r>
              <a:rPr lang="fr-FR" sz="1600" dirty="0" smtClean="0">
                <a:solidFill>
                  <a:srgbClr val="08224F"/>
                </a:solidFill>
                <a:latin typeface="ProximaNova-Regular"/>
                <a:cs typeface="Arial"/>
              </a:rPr>
              <a:t>directe, celle </a:t>
            </a:r>
            <a:r>
              <a:rPr lang="fr-FR" sz="1600" dirty="0">
                <a:solidFill>
                  <a:srgbClr val="08224F"/>
                </a:solidFill>
                <a:latin typeface="ProximaNova-Regular"/>
                <a:cs typeface="Arial"/>
              </a:rPr>
              <a:t>réfléchie par les surfaces et/ou les murs est considérée comme indirecte.</a:t>
            </a:r>
            <a:endParaRPr lang="en-US" sz="1600" dirty="0"/>
          </a:p>
        </p:txBody>
      </p:sp>
      <p:sp>
        <p:nvSpPr>
          <p:cNvPr id="10" name="TextBox 9">
            <a:extLst>
              <a:ext uri="{FF2B5EF4-FFF2-40B4-BE49-F238E27FC236}">
                <a16:creationId xmlns:a16="http://schemas.microsoft.com/office/drawing/2014/main" id="{F7C2D0F4-EF84-8357-8062-A52560276405}"/>
              </a:ext>
            </a:extLst>
          </p:cNvPr>
          <p:cNvSpPr txBox="1"/>
          <p:nvPr/>
        </p:nvSpPr>
        <p:spPr>
          <a:xfrm>
            <a:off x="4419445" y="2312376"/>
            <a:ext cx="4200833" cy="1477328"/>
          </a:xfrm>
          <a:prstGeom prst="rect">
            <a:avLst/>
          </a:prstGeom>
          <a:noFill/>
        </p:spPr>
        <p:txBody>
          <a:bodyPr wrap="square">
            <a:spAutoFit/>
          </a:bodyPr>
          <a:lstStyle/>
          <a:p>
            <a:pPr algn="just"/>
            <a:r>
              <a:rPr lang="fr-FR" dirty="0">
                <a:solidFill>
                  <a:srgbClr val="08224F"/>
                </a:solidFill>
                <a:latin typeface="ProximaNova-Regular"/>
                <a:cs typeface="Arial"/>
              </a:rPr>
              <a:t>Il n’y a pas de lumière directe du soleil sur le mur du côté polaire (mur orienté au nord dans l’hémisphère nord et mur orienté au sud dans l’hémisphère sud) d’un bâtiment.</a:t>
            </a:r>
            <a:endParaRPr lang="en-US" dirty="0"/>
          </a:p>
        </p:txBody>
      </p:sp>
      <p:sp>
        <p:nvSpPr>
          <p:cNvPr id="14" name="TextBox 13">
            <a:extLst>
              <a:ext uri="{FF2B5EF4-FFF2-40B4-BE49-F238E27FC236}">
                <a16:creationId xmlns:a16="http://schemas.microsoft.com/office/drawing/2014/main" id="{A219472F-155C-68D2-D979-F9E565D70B13}"/>
              </a:ext>
            </a:extLst>
          </p:cNvPr>
          <p:cNvSpPr txBox="1"/>
          <p:nvPr/>
        </p:nvSpPr>
        <p:spPr>
          <a:xfrm>
            <a:off x="4467836" y="5280919"/>
            <a:ext cx="3993204" cy="1323439"/>
          </a:xfrm>
          <a:prstGeom prst="rect">
            <a:avLst/>
          </a:prstGeom>
          <a:noFill/>
        </p:spPr>
        <p:txBody>
          <a:bodyPr wrap="square">
            <a:spAutoFit/>
          </a:bodyPr>
          <a:lstStyle/>
          <a:p>
            <a:pPr algn="just"/>
            <a:r>
              <a:rPr lang="fr-FR" sz="1600" b="1" dirty="0">
                <a:solidFill>
                  <a:srgbClr val="08224F"/>
                </a:solidFill>
                <a:latin typeface="ProximaNova-Regular"/>
                <a:cs typeface="Arial"/>
              </a:rPr>
              <a:t>Étant donné que la lumière du soleil réfléchie par les murs et le sol contribue également à la lumière du jour, les obstacles affectent la répartition de la lumière du jour.</a:t>
            </a:r>
            <a:endParaRPr lang="en-US" sz="1600" b="1" dirty="0"/>
          </a:p>
        </p:txBody>
      </p:sp>
    </p:spTree>
    <p:extLst>
      <p:ext uri="{BB962C8B-B14F-4D97-AF65-F5344CB8AC3E}">
        <p14:creationId xmlns:p14="http://schemas.microsoft.com/office/powerpoint/2010/main" val="191975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3)">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1000"/>
                                        <p:tgtEl>
                                          <p:spTgt spid="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build="p"/>
      <p:bldP spid="8" grpId="0"/>
      <p:bldP spid="10"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AC1D92-7328-DD14-FC28-EE3B2A68B183}"/>
              </a:ext>
            </a:extLst>
          </p:cNvPr>
          <p:cNvSpPr/>
          <p:nvPr/>
        </p:nvSpPr>
        <p:spPr>
          <a:xfrm>
            <a:off x="-4916" y="1968558"/>
            <a:ext cx="9144000" cy="1209685"/>
          </a:xfrm>
          <a:prstGeom prst="rect">
            <a:avLst/>
          </a:prstGeom>
          <a:solidFill>
            <a:srgbClr val="189A3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189A3A"/>
              </a:highlight>
            </a:endParaRPr>
          </a:p>
        </p:txBody>
      </p:sp>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916" y="676895"/>
            <a:ext cx="9139084" cy="1143000"/>
          </a:xfrm>
        </p:spPr>
        <p:txBody>
          <a:bodyPr>
            <a:noAutofit/>
          </a:bodyPr>
          <a:lstStyle/>
          <a:p>
            <a:r>
              <a:rPr lang="en-US" sz="3200" dirty="0">
                <a:solidFill>
                  <a:srgbClr val="053063"/>
                </a:solidFill>
                <a:latin typeface="Proxima Nova Extra Bold"/>
                <a:ea typeface="+mn-ea"/>
              </a:rPr>
              <a:t/>
            </a:r>
            <a:br>
              <a:rPr lang="en-US" sz="3200" dirty="0">
                <a:solidFill>
                  <a:srgbClr val="053063"/>
                </a:solidFill>
                <a:latin typeface="Proxima Nova Extra Bold"/>
                <a:ea typeface="+mn-ea"/>
              </a:rPr>
            </a:br>
            <a:r>
              <a:rPr lang="fr-FR" sz="3200" dirty="0">
                <a:solidFill>
                  <a:srgbClr val="053063"/>
                </a:solidFill>
                <a:latin typeface="Proxima Nova Extra Bold"/>
                <a:ea typeface="+mn-ea"/>
              </a:rPr>
              <a:t>Comment intégrer la LUMIÈRE DU JOUR ?</a:t>
            </a:r>
            <a:endParaRPr lang="en-BE" sz="32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280442" y="2099159"/>
            <a:ext cx="8676745" cy="741408"/>
          </a:xfrm>
        </p:spPr>
        <p:txBody>
          <a:bodyPr>
            <a:noAutofit/>
          </a:bodyPr>
          <a:lstStyle/>
          <a:p>
            <a:pPr marL="0" indent="0" algn="just">
              <a:buNone/>
            </a:pPr>
            <a:r>
              <a:rPr lang="fr-FR" sz="1800" dirty="0">
                <a:solidFill>
                  <a:schemeClr val="bg1"/>
                </a:solidFill>
                <a:latin typeface="ProximaNova-Regular"/>
              </a:rPr>
              <a:t>Il existe de nombreuses façons de surmonter les obstacles et d’emprunter de la lumière dans l’espace intérieur</a:t>
            </a:r>
            <a:r>
              <a:rPr lang="fr-FR" sz="1800" dirty="0" smtClean="0">
                <a:solidFill>
                  <a:schemeClr val="bg1"/>
                </a:solidFill>
                <a:latin typeface="ProximaNova-Regular"/>
              </a:rPr>
              <a:t>.</a:t>
            </a:r>
          </a:p>
          <a:p>
            <a:pPr marL="0" indent="0" algn="just">
              <a:buNone/>
            </a:pPr>
            <a:r>
              <a:rPr lang="fr-FR" sz="1800" dirty="0" smtClean="0">
                <a:solidFill>
                  <a:schemeClr val="bg1"/>
                </a:solidFill>
                <a:latin typeface="ProximaNova-Regular"/>
              </a:rPr>
              <a:t>Ci-dessous </a:t>
            </a:r>
            <a:r>
              <a:rPr lang="fr-FR" sz="1800" dirty="0">
                <a:solidFill>
                  <a:schemeClr val="bg1"/>
                </a:solidFill>
                <a:latin typeface="ProximaNova-Regular"/>
              </a:rPr>
              <a:t>quelques exemples pour éclairer les espaces :</a:t>
            </a:r>
            <a:r>
              <a:rPr lang="en-US" sz="1500" dirty="0">
                <a:solidFill>
                  <a:schemeClr val="bg1"/>
                </a:solidFill>
                <a:latin typeface="ProximaNova-Regular"/>
              </a:rPr>
              <a:t>											</a:t>
            </a:r>
            <a:endParaRPr lang="en-BE" sz="1200" dirty="0">
              <a:solidFill>
                <a:schemeClr val="bg1"/>
              </a:solidFill>
              <a:latin typeface="ProximaNova-Regular"/>
            </a:endParaRPr>
          </a:p>
        </p:txBody>
      </p:sp>
      <p:sp>
        <p:nvSpPr>
          <p:cNvPr id="6" name="Slide Number Placeholder 4">
            <a:extLst>
              <a:ext uri="{FF2B5EF4-FFF2-40B4-BE49-F238E27FC236}">
                <a16:creationId xmlns:a16="http://schemas.microsoft.com/office/drawing/2014/main" id="{5E133551-ACA9-3471-1347-AF28BE429019}"/>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DAYLIGHT DESIGN – EDE3</a:t>
            </a:r>
          </a:p>
        </p:txBody>
      </p:sp>
      <p:pic>
        <p:nvPicPr>
          <p:cNvPr id="5" name="Picture 4">
            <a:extLst>
              <a:ext uri="{FF2B5EF4-FFF2-40B4-BE49-F238E27FC236}">
                <a16:creationId xmlns:a16="http://schemas.microsoft.com/office/drawing/2014/main" id="{DF06F9F6-D7E8-4DFC-BBF9-11248A2A7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681" y="3244298"/>
            <a:ext cx="3554139" cy="3246628"/>
          </a:xfrm>
          <a:prstGeom prst="rect">
            <a:avLst/>
          </a:prstGeom>
          <a:noFill/>
          <a:ln>
            <a:noFill/>
          </a:ln>
        </p:spPr>
      </p:pic>
      <p:pic>
        <p:nvPicPr>
          <p:cNvPr id="8" name="Picture 7">
            <a:extLst>
              <a:ext uri="{FF2B5EF4-FFF2-40B4-BE49-F238E27FC236}">
                <a16:creationId xmlns:a16="http://schemas.microsoft.com/office/drawing/2014/main" id="{73B1B799-321C-BBDF-6A0D-EC0132D116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6902" y="3244298"/>
            <a:ext cx="3554138" cy="3351733"/>
          </a:xfrm>
          <a:prstGeom prst="rect">
            <a:avLst/>
          </a:prstGeom>
          <a:noFill/>
          <a:ln>
            <a:noFill/>
          </a:ln>
        </p:spPr>
      </p:pic>
    </p:spTree>
    <p:extLst>
      <p:ext uri="{BB962C8B-B14F-4D97-AF65-F5344CB8AC3E}">
        <p14:creationId xmlns:p14="http://schemas.microsoft.com/office/powerpoint/2010/main" val="249444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10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5E133551-ACA9-3471-1347-AF28BE429019}"/>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DAYLIGHT DESIGN – EDE3</a:t>
            </a:r>
          </a:p>
        </p:txBody>
      </p:sp>
      <p:sp>
        <p:nvSpPr>
          <p:cNvPr id="14" name="TextBox 13"/>
          <p:cNvSpPr txBox="1"/>
          <p:nvPr/>
        </p:nvSpPr>
        <p:spPr>
          <a:xfrm>
            <a:off x="429207" y="634482"/>
            <a:ext cx="8537511" cy="6186309"/>
          </a:xfrm>
          <a:prstGeom prst="rect">
            <a:avLst/>
          </a:prstGeom>
          <a:noFill/>
        </p:spPr>
        <p:txBody>
          <a:bodyPr wrap="square" rtlCol="0">
            <a:spAutoFit/>
          </a:bodyPr>
          <a:lstStyle/>
          <a:p>
            <a:pPr fontAlgn="base"/>
            <a:r>
              <a:rPr lang="fr-FR" b="1" dirty="0" smtClean="0">
                <a:solidFill>
                  <a:srgbClr val="8FB339"/>
                </a:solidFill>
                <a:latin typeface="-apple-system"/>
              </a:rPr>
              <a:t>Comment </a:t>
            </a:r>
            <a:r>
              <a:rPr lang="fr-FR" b="1" dirty="0">
                <a:solidFill>
                  <a:srgbClr val="8FB339"/>
                </a:solidFill>
                <a:latin typeface="-apple-system"/>
              </a:rPr>
              <a:t>augmenter l’éclairement naturel ?</a:t>
            </a:r>
          </a:p>
          <a:p>
            <a:pPr fontAlgn="base"/>
            <a:r>
              <a:rPr lang="fr-FR" b="1" dirty="0">
                <a:solidFill>
                  <a:srgbClr val="8FB339"/>
                </a:solidFill>
                <a:latin typeface="-apple-system"/>
              </a:rPr>
              <a:t>Les masques visuels</a:t>
            </a:r>
          </a:p>
          <a:p>
            <a:pPr fontAlgn="base">
              <a:buFont typeface="Arial" panose="020B0604020202020204" pitchFamily="34" charset="0"/>
              <a:buChar char="•"/>
            </a:pPr>
            <a:r>
              <a:rPr lang="fr-FR" dirty="0">
                <a:solidFill>
                  <a:srgbClr val="000000"/>
                </a:solidFill>
                <a:latin typeface="-apple-system"/>
              </a:rPr>
              <a:t>Il faudra  </a:t>
            </a:r>
            <a:r>
              <a:rPr lang="fr-FR" b="1" dirty="0">
                <a:solidFill>
                  <a:srgbClr val="000000"/>
                </a:solidFill>
                <a:latin typeface="-apple-system"/>
              </a:rPr>
              <a:t>éviter</a:t>
            </a:r>
            <a:r>
              <a:rPr lang="fr-FR" dirty="0">
                <a:solidFill>
                  <a:srgbClr val="000000"/>
                </a:solidFill>
                <a:latin typeface="-apple-system"/>
              </a:rPr>
              <a:t> d’avoir des </a:t>
            </a:r>
            <a:r>
              <a:rPr lang="fr-FR" b="1" dirty="0">
                <a:solidFill>
                  <a:srgbClr val="8FB339"/>
                </a:solidFill>
                <a:latin typeface="-apple-system"/>
                <a:hlinkClick r:id="rId2"/>
              </a:rPr>
              <a:t>masques extérieurs</a:t>
            </a:r>
            <a:r>
              <a:rPr lang="fr-FR" b="1" dirty="0">
                <a:solidFill>
                  <a:srgbClr val="000000"/>
                </a:solidFill>
                <a:latin typeface="-apple-system"/>
              </a:rPr>
              <a:t> </a:t>
            </a:r>
            <a:r>
              <a:rPr lang="fr-FR" dirty="0">
                <a:solidFill>
                  <a:srgbClr val="000000"/>
                </a:solidFill>
                <a:latin typeface="-apple-system"/>
              </a:rPr>
              <a:t>permanents au niveau des </a:t>
            </a:r>
            <a:r>
              <a:rPr lang="fr-FR" b="1" dirty="0">
                <a:solidFill>
                  <a:srgbClr val="8FB339"/>
                </a:solidFill>
                <a:latin typeface="-apple-system"/>
                <a:hlinkClick r:id="rId3"/>
              </a:rPr>
              <a:t>fenêtres</a:t>
            </a:r>
            <a:r>
              <a:rPr lang="fr-FR" dirty="0">
                <a:solidFill>
                  <a:srgbClr val="000000"/>
                </a:solidFill>
                <a:latin typeface="-apple-system"/>
              </a:rPr>
              <a:t> puisqu’ils vont </a:t>
            </a:r>
            <a:r>
              <a:rPr lang="fr-FR" b="1" dirty="0">
                <a:solidFill>
                  <a:srgbClr val="000000"/>
                </a:solidFill>
                <a:latin typeface="-apple-system"/>
              </a:rPr>
              <a:t>diminuer l’éclairage</a:t>
            </a:r>
            <a:r>
              <a:rPr lang="fr-FR" dirty="0">
                <a:solidFill>
                  <a:srgbClr val="000000"/>
                </a:solidFill>
                <a:latin typeface="-apple-system"/>
              </a:rPr>
              <a:t> naturel toute l’année.</a:t>
            </a:r>
          </a:p>
          <a:p>
            <a:pPr fontAlgn="base">
              <a:buFont typeface="Arial" panose="020B0604020202020204" pitchFamily="34" charset="0"/>
              <a:buChar char="•"/>
            </a:pPr>
            <a:r>
              <a:rPr lang="fr-FR" dirty="0" smtClean="0">
                <a:solidFill>
                  <a:srgbClr val="000000"/>
                </a:solidFill>
                <a:latin typeface="-apple-system"/>
              </a:rPr>
              <a:t>Lors </a:t>
            </a:r>
            <a:r>
              <a:rPr lang="fr-FR" dirty="0">
                <a:solidFill>
                  <a:srgbClr val="000000"/>
                </a:solidFill>
                <a:latin typeface="-apple-system"/>
              </a:rPr>
              <a:t>de </a:t>
            </a:r>
            <a:r>
              <a:rPr lang="fr-FR" b="1" dirty="0">
                <a:solidFill>
                  <a:srgbClr val="000000"/>
                </a:solidFill>
                <a:latin typeface="-apple-system"/>
              </a:rPr>
              <a:t>l’aménagement intérieur</a:t>
            </a:r>
            <a:r>
              <a:rPr lang="fr-FR" dirty="0">
                <a:solidFill>
                  <a:srgbClr val="000000"/>
                </a:solidFill>
                <a:latin typeface="-apple-system"/>
              </a:rPr>
              <a:t> de votre maison faites attention aux </a:t>
            </a:r>
            <a:r>
              <a:rPr lang="fr-FR" b="1" dirty="0">
                <a:solidFill>
                  <a:srgbClr val="000000"/>
                </a:solidFill>
                <a:latin typeface="-apple-system"/>
              </a:rPr>
              <a:t>obstacles</a:t>
            </a:r>
            <a:r>
              <a:rPr lang="fr-FR" dirty="0">
                <a:solidFill>
                  <a:srgbClr val="000000"/>
                </a:solidFill>
                <a:latin typeface="-apple-system"/>
              </a:rPr>
              <a:t> qui pourraient obstruer la lumière.</a:t>
            </a:r>
          </a:p>
          <a:p>
            <a:pPr fontAlgn="base"/>
            <a:r>
              <a:rPr lang="fr-FR" b="1" dirty="0">
                <a:solidFill>
                  <a:srgbClr val="8FB339"/>
                </a:solidFill>
                <a:latin typeface="-apple-system"/>
              </a:rPr>
              <a:t>Le positionnement des fenêtres pour améliorer l’éclairage naturel</a:t>
            </a:r>
          </a:p>
          <a:p>
            <a:pPr fontAlgn="base">
              <a:buFont typeface="Arial" panose="020B0604020202020204" pitchFamily="34" charset="0"/>
              <a:buChar char="•"/>
            </a:pPr>
            <a:r>
              <a:rPr lang="fr-FR" dirty="0">
                <a:solidFill>
                  <a:srgbClr val="000000"/>
                </a:solidFill>
                <a:latin typeface="-apple-system"/>
              </a:rPr>
              <a:t>On privilégiera un </a:t>
            </a:r>
            <a:r>
              <a:rPr lang="fr-FR" b="1" dirty="0">
                <a:solidFill>
                  <a:srgbClr val="000000"/>
                </a:solidFill>
                <a:latin typeface="-apple-system"/>
              </a:rPr>
              <a:t>éclairage naturel</a:t>
            </a:r>
            <a:r>
              <a:rPr lang="fr-FR" dirty="0">
                <a:solidFill>
                  <a:srgbClr val="000000"/>
                </a:solidFill>
                <a:latin typeface="-apple-system"/>
              </a:rPr>
              <a:t> important dans les </a:t>
            </a:r>
            <a:r>
              <a:rPr lang="fr-FR" b="1" dirty="0">
                <a:solidFill>
                  <a:srgbClr val="000000"/>
                </a:solidFill>
                <a:latin typeface="-apple-system"/>
              </a:rPr>
              <a:t>pièces de vie</a:t>
            </a:r>
            <a:r>
              <a:rPr lang="fr-FR" dirty="0">
                <a:solidFill>
                  <a:srgbClr val="000000"/>
                </a:solidFill>
                <a:latin typeface="-apple-system"/>
              </a:rPr>
              <a:t> et </a:t>
            </a:r>
            <a:r>
              <a:rPr lang="fr-FR" b="1" dirty="0">
                <a:solidFill>
                  <a:srgbClr val="000000"/>
                </a:solidFill>
                <a:latin typeface="-apple-system"/>
              </a:rPr>
              <a:t>moins important</a:t>
            </a:r>
            <a:r>
              <a:rPr lang="fr-FR" dirty="0">
                <a:solidFill>
                  <a:srgbClr val="000000"/>
                </a:solidFill>
                <a:latin typeface="-apple-system"/>
              </a:rPr>
              <a:t> dans les </a:t>
            </a:r>
            <a:r>
              <a:rPr lang="fr-FR" b="1" dirty="0" smtClean="0">
                <a:solidFill>
                  <a:srgbClr val="000000"/>
                </a:solidFill>
                <a:latin typeface="-apple-system"/>
              </a:rPr>
              <a:t>chambres à coucher.</a:t>
            </a:r>
            <a:endParaRPr lang="fr-FR" dirty="0">
              <a:solidFill>
                <a:srgbClr val="000000"/>
              </a:solidFill>
              <a:latin typeface="-apple-system"/>
            </a:endParaRPr>
          </a:p>
          <a:p>
            <a:pPr fontAlgn="base">
              <a:buFont typeface="Arial" panose="020B0604020202020204" pitchFamily="34" charset="0"/>
              <a:buChar char="•"/>
            </a:pPr>
            <a:r>
              <a:rPr lang="fr-FR" b="1" dirty="0">
                <a:solidFill>
                  <a:srgbClr val="8FB339"/>
                </a:solidFill>
                <a:latin typeface="-apple-system"/>
                <a:hlinkClick r:id="rId4"/>
              </a:rPr>
              <a:t>L’orientation</a:t>
            </a:r>
            <a:r>
              <a:rPr lang="fr-FR" dirty="0">
                <a:solidFill>
                  <a:srgbClr val="000000"/>
                </a:solidFill>
                <a:latin typeface="-apple-system"/>
              </a:rPr>
              <a:t> Nord/Sud est déterminant pour la lumière </a:t>
            </a:r>
            <a:r>
              <a:rPr lang="fr-FR" dirty="0" smtClean="0">
                <a:solidFill>
                  <a:srgbClr val="000000"/>
                </a:solidFill>
                <a:latin typeface="-apple-system"/>
              </a:rPr>
              <a:t>naturelle - les </a:t>
            </a:r>
            <a:r>
              <a:rPr lang="fr-FR" dirty="0">
                <a:solidFill>
                  <a:srgbClr val="000000"/>
                </a:solidFill>
                <a:latin typeface="-apple-system"/>
              </a:rPr>
              <a:t>apports </a:t>
            </a:r>
            <a:r>
              <a:rPr lang="fr-FR" dirty="0" smtClean="0">
                <a:solidFill>
                  <a:srgbClr val="000000"/>
                </a:solidFill>
                <a:latin typeface="-apple-system"/>
              </a:rPr>
              <a:t>sont</a:t>
            </a:r>
            <a:r>
              <a:rPr lang="fr-FR" dirty="0">
                <a:solidFill>
                  <a:srgbClr val="000000"/>
                </a:solidFill>
                <a:latin typeface="-apple-system"/>
              </a:rPr>
              <a:t> </a:t>
            </a:r>
            <a:r>
              <a:rPr lang="fr-FR" b="1" dirty="0">
                <a:solidFill>
                  <a:srgbClr val="000000"/>
                </a:solidFill>
                <a:latin typeface="-apple-system"/>
              </a:rPr>
              <a:t>moins importants au Nord qu’au Sud</a:t>
            </a:r>
            <a:r>
              <a:rPr lang="fr-FR" dirty="0">
                <a:solidFill>
                  <a:srgbClr val="000000"/>
                </a:solidFill>
                <a:latin typeface="-apple-system"/>
              </a:rPr>
              <a:t>.</a:t>
            </a:r>
          </a:p>
          <a:p>
            <a:pPr fontAlgn="base">
              <a:buFont typeface="Arial" panose="020B0604020202020204" pitchFamily="34" charset="0"/>
              <a:buChar char="•"/>
            </a:pPr>
            <a:r>
              <a:rPr lang="fr-FR" b="1" dirty="0">
                <a:solidFill>
                  <a:srgbClr val="000000"/>
                </a:solidFill>
                <a:latin typeface="-apple-system"/>
              </a:rPr>
              <a:t>Le positionnement</a:t>
            </a:r>
            <a:r>
              <a:rPr lang="fr-FR" dirty="0">
                <a:solidFill>
                  <a:srgbClr val="000000"/>
                </a:solidFill>
                <a:latin typeface="-apple-system"/>
              </a:rPr>
              <a:t> des fenêtres sur le mur est important puisqu’une fenêtre positionnée </a:t>
            </a:r>
            <a:r>
              <a:rPr lang="fr-FR" b="1" dirty="0">
                <a:solidFill>
                  <a:srgbClr val="000000"/>
                </a:solidFill>
                <a:latin typeface="-apple-system"/>
              </a:rPr>
              <a:t>en hauteur</a:t>
            </a:r>
            <a:r>
              <a:rPr lang="fr-FR" dirty="0">
                <a:solidFill>
                  <a:srgbClr val="000000"/>
                </a:solidFill>
                <a:latin typeface="-apple-system"/>
              </a:rPr>
              <a:t> apportera plus de lumière. </a:t>
            </a:r>
          </a:p>
          <a:p>
            <a:pPr fontAlgn="base"/>
            <a:r>
              <a:rPr lang="fr-FR" b="1" dirty="0" smtClean="0">
                <a:solidFill>
                  <a:srgbClr val="8FB339"/>
                </a:solidFill>
                <a:latin typeface="-apple-system"/>
              </a:rPr>
              <a:t>Les </a:t>
            </a:r>
            <a:r>
              <a:rPr lang="fr-FR" b="1" dirty="0">
                <a:solidFill>
                  <a:srgbClr val="8FB339"/>
                </a:solidFill>
                <a:latin typeface="-apple-system"/>
              </a:rPr>
              <a:t>revêtements intérieurs pour augmenter la luminosité de l’habitat</a:t>
            </a:r>
          </a:p>
          <a:p>
            <a:pPr fontAlgn="base">
              <a:buFont typeface="Arial" panose="020B0604020202020204" pitchFamily="34" charset="0"/>
              <a:buChar char="•"/>
            </a:pPr>
            <a:r>
              <a:rPr lang="fr-FR" dirty="0">
                <a:solidFill>
                  <a:srgbClr val="000000"/>
                </a:solidFill>
                <a:latin typeface="-apple-system"/>
              </a:rPr>
              <a:t>Pour le choix du </a:t>
            </a:r>
            <a:r>
              <a:rPr lang="fr-FR" b="1" dirty="0">
                <a:solidFill>
                  <a:srgbClr val="000000"/>
                </a:solidFill>
                <a:latin typeface="-apple-system"/>
              </a:rPr>
              <a:t>revêtement mural</a:t>
            </a:r>
            <a:r>
              <a:rPr lang="fr-FR" dirty="0">
                <a:solidFill>
                  <a:srgbClr val="000000"/>
                </a:solidFill>
                <a:latin typeface="-apple-system"/>
              </a:rPr>
              <a:t> préférez des couleurs </a:t>
            </a:r>
            <a:r>
              <a:rPr lang="fr-FR" b="1" dirty="0">
                <a:solidFill>
                  <a:srgbClr val="000000"/>
                </a:solidFill>
                <a:latin typeface="-apple-system"/>
              </a:rPr>
              <a:t>claires</a:t>
            </a:r>
            <a:r>
              <a:rPr lang="fr-FR" dirty="0">
                <a:solidFill>
                  <a:srgbClr val="000000"/>
                </a:solidFill>
                <a:latin typeface="-apple-system"/>
              </a:rPr>
              <a:t> qui permettront de </a:t>
            </a:r>
            <a:r>
              <a:rPr lang="fr-FR" b="1" dirty="0">
                <a:solidFill>
                  <a:srgbClr val="000000"/>
                </a:solidFill>
                <a:latin typeface="-apple-system"/>
              </a:rPr>
              <a:t>réfléchir la lumière</a:t>
            </a:r>
            <a:r>
              <a:rPr lang="fr-FR" dirty="0" smtClean="0">
                <a:solidFill>
                  <a:srgbClr val="000000"/>
                </a:solidFill>
                <a:latin typeface="-apple-system"/>
              </a:rPr>
              <a:t>.</a:t>
            </a:r>
            <a:endParaRPr lang="fr-FR" dirty="0">
              <a:solidFill>
                <a:srgbClr val="000000"/>
              </a:solidFill>
              <a:latin typeface="-apple-system"/>
            </a:endParaRPr>
          </a:p>
          <a:p>
            <a:pPr fontAlgn="base"/>
            <a:r>
              <a:rPr lang="fr-FR" b="1" dirty="0">
                <a:solidFill>
                  <a:srgbClr val="8FB339"/>
                </a:solidFill>
                <a:latin typeface="-apple-system"/>
              </a:rPr>
              <a:t>Quelle type de vitrage pour un bon éclairage intérieur </a:t>
            </a:r>
            <a:r>
              <a:rPr lang="fr-FR" b="1" dirty="0" smtClean="0">
                <a:solidFill>
                  <a:srgbClr val="8FB339"/>
                </a:solidFill>
                <a:latin typeface="-apple-system"/>
              </a:rPr>
              <a:t>?</a:t>
            </a:r>
            <a:endParaRPr lang="fr-FR" b="1" dirty="0">
              <a:solidFill>
                <a:srgbClr val="8FB339"/>
              </a:solidFill>
              <a:latin typeface="-apple-system"/>
            </a:endParaRPr>
          </a:p>
          <a:p>
            <a:pPr fontAlgn="base">
              <a:buFont typeface="Arial" panose="020B0604020202020204" pitchFamily="34" charset="0"/>
              <a:buChar char="•"/>
            </a:pPr>
            <a:r>
              <a:rPr lang="fr-FR" b="1" dirty="0">
                <a:solidFill>
                  <a:srgbClr val="000000"/>
                </a:solidFill>
                <a:latin typeface="-apple-system"/>
              </a:rPr>
              <a:t>Préférer</a:t>
            </a:r>
            <a:r>
              <a:rPr lang="fr-FR" dirty="0">
                <a:solidFill>
                  <a:srgbClr val="000000"/>
                </a:solidFill>
                <a:latin typeface="-apple-system"/>
              </a:rPr>
              <a:t> des menuiseries de type </a:t>
            </a:r>
            <a:r>
              <a:rPr lang="fr-FR" b="1" dirty="0">
                <a:solidFill>
                  <a:srgbClr val="000000"/>
                </a:solidFill>
                <a:latin typeface="-apple-system"/>
              </a:rPr>
              <a:t>double </a:t>
            </a:r>
            <a:r>
              <a:rPr lang="fr-FR" b="1" dirty="0" smtClean="0">
                <a:solidFill>
                  <a:srgbClr val="000000"/>
                </a:solidFill>
                <a:latin typeface="-apple-system"/>
              </a:rPr>
              <a:t>vitrage basse adapté.</a:t>
            </a:r>
            <a:r>
              <a:rPr lang="fr-FR" dirty="0">
                <a:solidFill>
                  <a:srgbClr val="000000"/>
                </a:solidFill>
                <a:latin typeface="-apple-system"/>
              </a:rPr>
              <a:t> </a:t>
            </a:r>
            <a:r>
              <a:rPr lang="fr-FR" dirty="0" smtClean="0">
                <a:solidFill>
                  <a:srgbClr val="000000"/>
                </a:solidFill>
                <a:latin typeface="-apple-system"/>
              </a:rPr>
              <a:t> </a:t>
            </a:r>
            <a:r>
              <a:rPr lang="fr-FR" b="1" dirty="0" smtClean="0">
                <a:solidFill>
                  <a:srgbClr val="000000"/>
                </a:solidFill>
                <a:latin typeface="-apple-system"/>
              </a:rPr>
              <a:t>La </a:t>
            </a:r>
            <a:r>
              <a:rPr lang="fr-FR" b="1" dirty="0">
                <a:solidFill>
                  <a:srgbClr val="000000"/>
                </a:solidFill>
                <a:latin typeface="-apple-system"/>
              </a:rPr>
              <a:t>taille de la fenêtre</a:t>
            </a:r>
            <a:r>
              <a:rPr lang="fr-FR" dirty="0">
                <a:solidFill>
                  <a:srgbClr val="000000"/>
                </a:solidFill>
                <a:latin typeface="-apple-system"/>
              </a:rPr>
              <a:t> joue également dans l’éclairement de votre habitat. Il est préférable d’avoir </a:t>
            </a:r>
            <a:r>
              <a:rPr lang="fr-FR" b="1" dirty="0">
                <a:solidFill>
                  <a:srgbClr val="000000"/>
                </a:solidFill>
                <a:latin typeface="-apple-system"/>
              </a:rPr>
              <a:t>une grande fenêtre plutôt qu’une multitude</a:t>
            </a:r>
            <a:r>
              <a:rPr lang="fr-FR" dirty="0">
                <a:solidFill>
                  <a:srgbClr val="000000"/>
                </a:solidFill>
                <a:latin typeface="-apple-system"/>
              </a:rPr>
              <a:t> de petites dans une pièce.</a:t>
            </a:r>
          </a:p>
          <a:p>
            <a:pPr fontAlgn="base">
              <a:buFont typeface="Arial" panose="020B0604020202020204" pitchFamily="34" charset="0"/>
              <a:buChar char="•"/>
            </a:pPr>
            <a:r>
              <a:rPr lang="fr-FR" dirty="0">
                <a:solidFill>
                  <a:srgbClr val="000000"/>
                </a:solidFill>
                <a:latin typeface="-apple-system"/>
              </a:rPr>
              <a:t>Il est également recommandé d’avoir </a:t>
            </a:r>
            <a:r>
              <a:rPr lang="fr-FR" b="1" dirty="0">
                <a:solidFill>
                  <a:srgbClr val="000000"/>
                </a:solidFill>
                <a:latin typeface="-apple-system"/>
              </a:rPr>
              <a:t>une surface vitrée égale à 1/5e de la surface de plancher</a:t>
            </a:r>
            <a:r>
              <a:rPr lang="fr-FR" dirty="0" smtClean="0">
                <a:solidFill>
                  <a:srgbClr val="000000"/>
                </a:solidFill>
                <a:latin typeface="-apple-system"/>
              </a:rPr>
              <a:t>.</a:t>
            </a:r>
            <a:endParaRPr lang="fr-FR" dirty="0">
              <a:solidFill>
                <a:srgbClr val="000000"/>
              </a:solidFill>
              <a:latin typeface="-apple-system"/>
            </a:endParaRPr>
          </a:p>
        </p:txBody>
      </p:sp>
    </p:spTree>
    <p:extLst>
      <p:ext uri="{BB962C8B-B14F-4D97-AF65-F5344CB8AC3E}">
        <p14:creationId xmlns:p14="http://schemas.microsoft.com/office/powerpoint/2010/main" val="1887021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D8AE4D1-95A4-C058-567C-D8B3C090543A}"/>
              </a:ext>
            </a:extLst>
          </p:cNvPr>
          <p:cNvSpPr/>
          <p:nvPr/>
        </p:nvSpPr>
        <p:spPr>
          <a:xfrm>
            <a:off x="5138081" y="1491943"/>
            <a:ext cx="3486764" cy="311938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2A0093B7-1C26-11AD-D1A5-FFD7DA53FE73}"/>
              </a:ext>
            </a:extLst>
          </p:cNvPr>
          <p:cNvSpPr/>
          <p:nvPr/>
        </p:nvSpPr>
        <p:spPr>
          <a:xfrm>
            <a:off x="1283558" y="3605151"/>
            <a:ext cx="2806661" cy="896421"/>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0" y="559236"/>
            <a:ext cx="8991600" cy="1143000"/>
          </a:xfrm>
        </p:spPr>
        <p:txBody>
          <a:bodyPr>
            <a:noAutofit/>
          </a:bodyPr>
          <a:lstStyle/>
          <a:p>
            <a:r>
              <a:rPr lang="fr-FR" sz="2800" dirty="0">
                <a:latin typeface="Proxima Nova Extra Bold"/>
              </a:rPr>
              <a:t>Comment calculer la quantité de lumière du jour ?</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FDCD2A94-0F86-DBB4-7EF7-0C879318CBE9}"/>
                  </a:ext>
                </a:extLst>
              </p:cNvPr>
              <p:cNvSpPr>
                <a:spLocks noGrp="1"/>
              </p:cNvSpPr>
              <p:nvPr>
                <p:ph idx="1"/>
              </p:nvPr>
            </p:nvSpPr>
            <p:spPr>
              <a:xfrm>
                <a:off x="855476" y="3618465"/>
                <a:ext cx="4026618" cy="899207"/>
              </a:xfrm>
            </p:spPr>
            <p:txBody>
              <a:bodyPr>
                <a:noAutofit/>
              </a:bodyPr>
              <a:lstStyle/>
              <a:p>
                <a:pPr marL="0" indent="0" algn="just">
                  <a:buNone/>
                </a:pPr>
                <a:endParaRPr lang="en-US" sz="900" dirty="0">
                  <a:latin typeface="ProximaNova-Regular"/>
                </a:endParaRPr>
              </a:p>
              <a:p>
                <a:pPr marL="457200" lvl="1" indent="0" algn="just">
                  <a:buNone/>
                </a:pPr>
                <a14:m>
                  <m:oMathPara xmlns:m="http://schemas.openxmlformats.org/officeDocument/2006/math">
                    <m:oMathParaPr>
                      <m:jc m:val="centerGroup"/>
                    </m:oMathParaPr>
                    <m:oMath xmlns:m="http://schemas.openxmlformats.org/officeDocument/2006/math">
                      <m:r>
                        <a:rPr lang="en-US" sz="1400" i="1" dirty="0" smtClean="0">
                          <a:solidFill>
                            <a:schemeClr val="tx2"/>
                          </a:solidFill>
                          <a:latin typeface="Cambria Math" panose="02040503050406030204" pitchFamily="18" charset="0"/>
                        </a:rPr>
                        <m:t>𝑨𝑫𝑭</m:t>
                      </m:r>
                      <m:d>
                        <m:dPr>
                          <m:ctrlPr>
                            <a:rPr lang="en-US" sz="1400" i="1" dirty="0">
                              <a:solidFill>
                                <a:schemeClr val="tx2"/>
                              </a:solidFill>
                              <a:latin typeface="Cambria Math" panose="02040503050406030204" pitchFamily="18" charset="0"/>
                            </a:rPr>
                          </m:ctrlPr>
                        </m:dPr>
                        <m:e>
                          <m:r>
                            <a:rPr lang="en-US" sz="1400" i="1" dirty="0">
                              <a:solidFill>
                                <a:schemeClr val="tx2"/>
                              </a:solidFill>
                              <a:latin typeface="Cambria Math" panose="02040503050406030204" pitchFamily="18" charset="0"/>
                            </a:rPr>
                            <m:t>%</m:t>
                          </m:r>
                        </m:e>
                      </m:d>
                      <m:r>
                        <a:rPr lang="en-US" sz="1400" i="1" dirty="0">
                          <a:solidFill>
                            <a:schemeClr val="tx2"/>
                          </a:solidFill>
                          <a:latin typeface="Cambria Math" panose="02040503050406030204" pitchFamily="18" charset="0"/>
                        </a:rPr>
                        <m:t>=</m:t>
                      </m:r>
                      <m:f>
                        <m:fPr>
                          <m:ctrlPr>
                            <a:rPr lang="en-US" sz="1400" i="1" dirty="0">
                              <a:solidFill>
                                <a:schemeClr val="tx2"/>
                              </a:solidFill>
                              <a:latin typeface="Cambria Math" panose="02040503050406030204" pitchFamily="18" charset="0"/>
                            </a:rPr>
                          </m:ctrlPr>
                        </m:fPr>
                        <m:num>
                          <m:sSub>
                            <m:sSubPr>
                              <m:ctrlPr>
                                <a:rPr lang="en-US" sz="1400" i="1" dirty="0" err="1">
                                  <a:solidFill>
                                    <a:schemeClr val="tx2"/>
                                  </a:solidFill>
                                  <a:latin typeface="Cambria Math" panose="02040503050406030204" pitchFamily="18" charset="0"/>
                                </a:rPr>
                              </m:ctrlPr>
                            </m:sSubPr>
                            <m:e>
                              <m:r>
                                <a:rPr lang="en-US" sz="1400" i="1" dirty="0" err="1">
                                  <a:solidFill>
                                    <a:schemeClr val="tx2"/>
                                  </a:solidFill>
                                  <a:latin typeface="Cambria Math" panose="02040503050406030204" pitchFamily="18" charset="0"/>
                                </a:rPr>
                                <m:t>𝑽</m:t>
                              </m:r>
                            </m:e>
                            <m:sub>
                              <m:r>
                                <a:rPr lang="en-US" sz="1400" i="1" dirty="0" err="1">
                                  <a:solidFill>
                                    <a:schemeClr val="tx2"/>
                                  </a:solidFill>
                                  <a:latin typeface="Cambria Math" panose="02040503050406030204" pitchFamily="18" charset="0"/>
                                </a:rPr>
                                <m:t>𝒕</m:t>
                              </m:r>
                            </m:sub>
                          </m:sSub>
                          <m:r>
                            <a:rPr lang="en-US" sz="1400" i="1" dirty="0" err="1">
                              <a:solidFill>
                                <a:schemeClr val="tx2"/>
                              </a:solidFill>
                              <a:latin typeface="Cambria Math" panose="02040503050406030204" pitchFamily="18" charset="0"/>
                            </a:rPr>
                            <m:t>×</m:t>
                          </m:r>
                          <m:sSub>
                            <m:sSubPr>
                              <m:ctrlPr>
                                <a:rPr lang="en-US" sz="1400" i="1" dirty="0" err="1">
                                  <a:solidFill>
                                    <a:schemeClr val="tx2"/>
                                  </a:solidFill>
                                  <a:latin typeface="Cambria Math" panose="02040503050406030204" pitchFamily="18" charset="0"/>
                                </a:rPr>
                              </m:ctrlPr>
                            </m:sSubPr>
                            <m:e>
                              <m:r>
                                <a:rPr lang="en-US" sz="1400" i="1" dirty="0" err="1">
                                  <a:solidFill>
                                    <a:schemeClr val="tx2"/>
                                  </a:solidFill>
                                  <a:latin typeface="Cambria Math" panose="02040503050406030204" pitchFamily="18" charset="0"/>
                                </a:rPr>
                                <m:t>𝑨</m:t>
                              </m:r>
                            </m:e>
                            <m:sub>
                              <m:r>
                                <a:rPr lang="en-US" sz="1400" i="1" dirty="0" err="1">
                                  <a:solidFill>
                                    <a:schemeClr val="tx2"/>
                                  </a:solidFill>
                                  <a:latin typeface="Cambria Math" panose="02040503050406030204" pitchFamily="18" charset="0"/>
                                </a:rPr>
                                <m:t>𝑮𝒍𝒂𝒛𝒊𝒏𝒈</m:t>
                              </m:r>
                            </m:sub>
                          </m:sSub>
                          <m:r>
                            <a:rPr lang="en-US" sz="1400" i="1" dirty="0" err="1">
                              <a:solidFill>
                                <a:schemeClr val="tx2"/>
                              </a:solidFill>
                              <a:latin typeface="Cambria Math" panose="02040503050406030204" pitchFamily="18" charset="0"/>
                            </a:rPr>
                            <m:t>×</m:t>
                          </m:r>
                          <m:r>
                            <a:rPr lang="en-US" sz="1400" i="1" dirty="0" err="1">
                              <a:solidFill>
                                <a:schemeClr val="tx2"/>
                              </a:solidFill>
                              <a:latin typeface="Cambria Math" panose="02040503050406030204" pitchFamily="18" charset="0"/>
                            </a:rPr>
                            <m:t>𝜽</m:t>
                          </m:r>
                        </m:num>
                        <m:den>
                          <m:sSub>
                            <m:sSubPr>
                              <m:ctrlPr>
                                <a:rPr lang="en-US" sz="1400" i="1" dirty="0">
                                  <a:solidFill>
                                    <a:schemeClr val="tx2"/>
                                  </a:solidFill>
                                  <a:latin typeface="Cambria Math" panose="02040503050406030204" pitchFamily="18" charset="0"/>
                                </a:rPr>
                              </m:ctrlPr>
                            </m:sSubPr>
                            <m:e>
                              <m:r>
                                <a:rPr lang="en-US" sz="1400" i="1" dirty="0">
                                  <a:solidFill>
                                    <a:schemeClr val="tx2"/>
                                  </a:solidFill>
                                  <a:latin typeface="Cambria Math" panose="02040503050406030204" pitchFamily="18" charset="0"/>
                                </a:rPr>
                                <m:t>𝑨</m:t>
                              </m:r>
                            </m:e>
                            <m:sub>
                              <m:r>
                                <a:rPr lang="en-US" sz="1400" i="1" dirty="0">
                                  <a:solidFill>
                                    <a:schemeClr val="tx2"/>
                                  </a:solidFill>
                                  <a:latin typeface="Cambria Math" panose="02040503050406030204" pitchFamily="18" charset="0"/>
                                </a:rPr>
                                <m:t>𝑺</m:t>
                              </m:r>
                            </m:sub>
                          </m:sSub>
                          <m:r>
                            <a:rPr lang="en-US" sz="1400" i="1" dirty="0">
                              <a:solidFill>
                                <a:schemeClr val="tx2"/>
                              </a:solidFill>
                              <a:latin typeface="Cambria Math" panose="02040503050406030204" pitchFamily="18" charset="0"/>
                            </a:rPr>
                            <m:t>×</m:t>
                          </m:r>
                          <m:d>
                            <m:dPr>
                              <m:ctrlPr>
                                <a:rPr lang="en-US" sz="1400" i="1" dirty="0">
                                  <a:solidFill>
                                    <a:schemeClr val="tx2"/>
                                  </a:solidFill>
                                  <a:latin typeface="Cambria Math" panose="02040503050406030204" pitchFamily="18" charset="0"/>
                                </a:rPr>
                              </m:ctrlPr>
                            </m:dPr>
                            <m:e>
                              <m:r>
                                <a:rPr lang="en-US" sz="1400" i="1" dirty="0">
                                  <a:solidFill>
                                    <a:schemeClr val="tx2"/>
                                  </a:solidFill>
                                  <a:latin typeface="Cambria Math" panose="02040503050406030204" pitchFamily="18" charset="0"/>
                                </a:rPr>
                                <m:t>𝟏</m:t>
                              </m:r>
                              <m:r>
                                <a:rPr lang="en-US" sz="1400" i="1" dirty="0">
                                  <a:solidFill>
                                    <a:schemeClr val="tx2"/>
                                  </a:solidFill>
                                  <a:latin typeface="Cambria Math" panose="02040503050406030204" pitchFamily="18" charset="0"/>
                                </a:rPr>
                                <m:t>−</m:t>
                              </m:r>
                              <m:sSup>
                                <m:sSupPr>
                                  <m:ctrlPr>
                                    <a:rPr lang="en-US" sz="1400" i="1" dirty="0">
                                      <a:solidFill>
                                        <a:schemeClr val="tx2"/>
                                      </a:solidFill>
                                      <a:latin typeface="Cambria Math" panose="02040503050406030204" pitchFamily="18" charset="0"/>
                                    </a:rPr>
                                  </m:ctrlPr>
                                </m:sSupPr>
                                <m:e>
                                  <m:r>
                                    <a:rPr lang="en-US" sz="1400" i="1" dirty="0">
                                      <a:solidFill>
                                        <a:schemeClr val="tx2"/>
                                      </a:solidFill>
                                      <a:latin typeface="Cambria Math" panose="02040503050406030204" pitchFamily="18" charset="0"/>
                                    </a:rPr>
                                    <m:t>𝑹</m:t>
                                  </m:r>
                                </m:e>
                                <m:sup>
                                  <m:r>
                                    <a:rPr lang="en-US" sz="1400" i="1" dirty="0">
                                      <a:solidFill>
                                        <a:schemeClr val="tx2"/>
                                      </a:solidFill>
                                      <a:latin typeface="Cambria Math" panose="02040503050406030204" pitchFamily="18" charset="0"/>
                                    </a:rPr>
                                    <m:t>𝟐</m:t>
                                  </m:r>
                                </m:sup>
                              </m:sSup>
                            </m:e>
                          </m:d>
                        </m:den>
                      </m:f>
                    </m:oMath>
                  </m:oMathPara>
                </a14:m>
                <a:endParaRPr lang="en-US" sz="1800" dirty="0">
                  <a:latin typeface="ProximaNova-Regular"/>
                </a:endParaRPr>
              </a:p>
              <a:p>
                <a:pPr marL="0" indent="0" algn="just">
                  <a:buNone/>
                </a:pPr>
                <a:endParaRPr lang="en-US" sz="1800" dirty="0">
                  <a:latin typeface="ProximaNova-Regular"/>
                </a:endParaRPr>
              </a:p>
            </p:txBody>
          </p:sp>
        </mc:Choice>
        <mc:Fallback xmlns="">
          <p:sp>
            <p:nvSpPr>
              <p:cNvPr id="8" name="Content Placeholder 2">
                <a:extLst>
                  <a:ext uri="{FF2B5EF4-FFF2-40B4-BE49-F238E27FC236}">
                    <a16:creationId xmlns:a16="http://schemas.microsoft.com/office/drawing/2014/main" id="{FDCD2A94-0F86-DBB4-7EF7-0C879318CBE9}"/>
                  </a:ext>
                </a:extLst>
              </p:cNvPr>
              <p:cNvSpPr>
                <a:spLocks noGrp="1" noRot="1" noChangeAspect="1" noMove="1" noResize="1" noEditPoints="1" noAdjustHandles="1" noChangeArrowheads="1" noChangeShapeType="1" noTextEdit="1"/>
              </p:cNvSpPr>
              <p:nvPr>
                <p:ph idx="1"/>
              </p:nvPr>
            </p:nvSpPr>
            <p:spPr>
              <a:xfrm>
                <a:off x="855476" y="3618465"/>
                <a:ext cx="4026618" cy="899207"/>
              </a:xfrm>
              <a:blipFill>
                <a:blip r:embed="rId3"/>
                <a:stretch>
                  <a:fillRect/>
                </a:stretch>
              </a:blipFill>
            </p:spPr>
            <p:txBody>
              <a:bodyPr/>
              <a:lstStyle/>
              <a:p>
                <a:r>
                  <a:rPr lang="en-US">
                    <a:noFill/>
                  </a:rPr>
                  <a:t> </a:t>
                </a:r>
              </a:p>
            </p:txBody>
          </p:sp>
        </mc:Fallback>
      </mc:AlternateContent>
      <p:sp>
        <p:nvSpPr>
          <p:cNvPr id="9" name="Slide Number Placeholder 4">
            <a:extLst>
              <a:ext uri="{FF2B5EF4-FFF2-40B4-BE49-F238E27FC236}">
                <a16:creationId xmlns:a16="http://schemas.microsoft.com/office/drawing/2014/main" id="{F6984525-E0BF-F5A8-1BAD-8DF9EF904C7D}"/>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DAYLIGHT DESIGN – EDE3</a:t>
            </a:r>
          </a:p>
        </p:txBody>
      </p:sp>
      <p:pic>
        <p:nvPicPr>
          <p:cNvPr id="3" name="Picture 2">
            <a:extLst>
              <a:ext uri="{FF2B5EF4-FFF2-40B4-BE49-F238E27FC236}">
                <a16:creationId xmlns:a16="http://schemas.microsoft.com/office/drawing/2014/main" id="{D1F52596-4B9F-C2E8-7B79-37E7D746204D}"/>
              </a:ext>
            </a:extLst>
          </p:cNvPr>
          <p:cNvPicPr>
            <a:picLocks noChangeAspect="1"/>
          </p:cNvPicPr>
          <p:nvPr/>
        </p:nvPicPr>
        <p:blipFill rotWithShape="1">
          <a:blip r:embed="rId4">
            <a:extLst>
              <a:ext uri="{28A0092B-C50C-407E-A947-70E740481C1C}">
                <a14:useLocalDpi xmlns:a14="http://schemas.microsoft.com/office/drawing/2010/main" val="0"/>
              </a:ext>
            </a:extLst>
          </a:blip>
          <a:srcRect l="5153" r="16266" b="2174"/>
          <a:stretch/>
        </p:blipFill>
        <p:spPr bwMode="auto">
          <a:xfrm>
            <a:off x="5214589" y="1640006"/>
            <a:ext cx="3336063" cy="2799335"/>
          </a:xfrm>
          <a:prstGeom prst="rect">
            <a:avLst/>
          </a:prstGeom>
          <a:noFill/>
          <a:ln>
            <a:noFill/>
          </a:ln>
        </p:spPr>
      </p:pic>
      <p:sp>
        <p:nvSpPr>
          <p:cNvPr id="5" name="TextBox 4">
            <a:extLst>
              <a:ext uri="{FF2B5EF4-FFF2-40B4-BE49-F238E27FC236}">
                <a16:creationId xmlns:a16="http://schemas.microsoft.com/office/drawing/2014/main" id="{6C9A3BD5-8E3E-E13A-BCE6-3482112CB2E1}"/>
              </a:ext>
            </a:extLst>
          </p:cNvPr>
          <p:cNvSpPr txBox="1"/>
          <p:nvPr/>
        </p:nvSpPr>
        <p:spPr>
          <a:xfrm>
            <a:off x="159998" y="1459802"/>
            <a:ext cx="4611328" cy="2062103"/>
          </a:xfrm>
          <a:prstGeom prst="rect">
            <a:avLst/>
          </a:prstGeom>
          <a:noFill/>
        </p:spPr>
        <p:txBody>
          <a:bodyPr wrap="square">
            <a:spAutoFit/>
          </a:bodyPr>
          <a:lstStyle/>
          <a:p>
            <a:pPr lvl="0" algn="just">
              <a:spcBef>
                <a:spcPct val="20000"/>
              </a:spcBef>
              <a:defRPr/>
            </a:pPr>
            <a:r>
              <a:rPr lang="fr-FR" sz="1600" b="1" dirty="0">
                <a:solidFill>
                  <a:srgbClr val="08224F"/>
                </a:solidFill>
                <a:latin typeface="ProximaNova-Regular"/>
                <a:cs typeface="Arial"/>
              </a:rPr>
              <a:t>La quantité de lumière du jour reçue dans un espace</a:t>
            </a:r>
            <a:r>
              <a:rPr lang="fr-FR" sz="1600" dirty="0">
                <a:solidFill>
                  <a:srgbClr val="08224F"/>
                </a:solidFill>
                <a:latin typeface="ProximaNova-Regular"/>
                <a:cs typeface="Arial"/>
              </a:rPr>
              <a:t> interne peut être analysée en mesurant l'éclairement sur une grille ou en effectuant </a:t>
            </a:r>
            <a:r>
              <a:rPr lang="fr-FR" sz="1600" b="1" dirty="0">
                <a:solidFill>
                  <a:srgbClr val="08224F"/>
                </a:solidFill>
                <a:latin typeface="ProximaNova-Regular"/>
                <a:cs typeface="Arial"/>
              </a:rPr>
              <a:t>un calcul du facteur de lumière du jour</a:t>
            </a:r>
            <a:r>
              <a:rPr lang="fr-FR" sz="1600" dirty="0">
                <a:solidFill>
                  <a:srgbClr val="08224F"/>
                </a:solidFill>
                <a:latin typeface="ProximaNova-Regular"/>
                <a:cs typeface="Arial"/>
              </a:rPr>
              <a:t>. Il s'agit du facteur de lumière du jour moyen (ADF) décrivant le rapport entre l'éclairement intérieur et l'éclairement extérieur, exprimé en pourcentage :</a:t>
            </a:r>
            <a:endParaRPr kumimoji="0" lang="en-US" sz="1600" b="0" i="0" u="none" strike="noStrike" kern="1200" cap="none" spc="0" normalizeH="0" baseline="0" noProof="0" dirty="0">
              <a:ln>
                <a:noFill/>
              </a:ln>
              <a:solidFill>
                <a:srgbClr val="08224F"/>
              </a:solidFill>
              <a:effectLst/>
              <a:uLnTx/>
              <a:uFillTx/>
              <a:latin typeface="ProximaNova-Regular"/>
              <a:cs typeface="Arial"/>
            </a:endParaRPr>
          </a:p>
        </p:txBody>
      </p:sp>
      <p:sp>
        <p:nvSpPr>
          <p:cNvPr id="7" name="TextBox 6">
            <a:extLst>
              <a:ext uri="{FF2B5EF4-FFF2-40B4-BE49-F238E27FC236}">
                <a16:creationId xmlns:a16="http://schemas.microsoft.com/office/drawing/2014/main" id="{BBE1E393-699E-F18B-CC41-76FAD897A2D8}"/>
              </a:ext>
            </a:extLst>
          </p:cNvPr>
          <p:cNvSpPr txBox="1"/>
          <p:nvPr/>
        </p:nvSpPr>
        <p:spPr>
          <a:xfrm>
            <a:off x="204948" y="4283972"/>
            <a:ext cx="8637639" cy="2585323"/>
          </a:xfrm>
          <a:prstGeom prst="rect">
            <a:avLst/>
          </a:prstGeom>
          <a:noFill/>
        </p:spPr>
        <p:txBody>
          <a:bodyPr wrap="square">
            <a:spAutoFit/>
          </a:bodyPr>
          <a:lstStyle/>
          <a:p>
            <a:pPr marL="0" lvl="1" indent="0" algn="just">
              <a:buNone/>
            </a:pPr>
            <a:r>
              <a:rPr lang="en-US" sz="1800" dirty="0">
                <a:solidFill>
                  <a:srgbClr val="08224F"/>
                </a:solidFill>
                <a:latin typeface="ProximaNova-Regular"/>
              </a:rPr>
              <a:t>Where:</a:t>
            </a:r>
          </a:p>
          <a:p>
            <a:pPr marL="285750" lvl="1" indent="-285750" algn="just">
              <a:buFont typeface="Wingdings" panose="05000000000000000000" pitchFamily="2" charset="2"/>
              <a:buChar char="Ø"/>
            </a:pPr>
            <a:r>
              <a:rPr lang="en-US" sz="1800" b="1" dirty="0">
                <a:solidFill>
                  <a:srgbClr val="08224F"/>
                </a:solidFill>
                <a:latin typeface="ProximaNova-Regular"/>
              </a:rPr>
              <a:t>Vt is the transmittance of </a:t>
            </a:r>
            <a:r>
              <a:rPr lang="en-US" sz="1800" b="1" dirty="0" smtClean="0">
                <a:solidFill>
                  <a:srgbClr val="08224F"/>
                </a:solidFill>
                <a:latin typeface="ProximaNova-Regular"/>
              </a:rPr>
              <a:t>glass</a:t>
            </a:r>
            <a:r>
              <a:rPr lang="en-US" sz="1800" dirty="0" smtClean="0">
                <a:solidFill>
                  <a:srgbClr val="08224F"/>
                </a:solidFill>
                <a:latin typeface="ProximaNova-Regular"/>
              </a:rPr>
              <a:t>; </a:t>
            </a:r>
            <a:r>
              <a:rPr lang="en-US" sz="1800" dirty="0">
                <a:solidFill>
                  <a:srgbClr val="08224F"/>
                </a:solidFill>
                <a:latin typeface="ProximaNova-Regular"/>
              </a:rPr>
              <a:t>It is a measure of the fraction of visible light that passes through a glazing (dimensionless); </a:t>
            </a:r>
          </a:p>
          <a:p>
            <a:pPr marL="285750" lvl="1" indent="-285750" algn="just">
              <a:buFont typeface="Wingdings" panose="05000000000000000000" pitchFamily="2" charset="2"/>
              <a:buChar char="Ø"/>
            </a:pPr>
            <a:r>
              <a:rPr lang="en-US" sz="1800" b="1" dirty="0">
                <a:solidFill>
                  <a:srgbClr val="08224F"/>
                </a:solidFill>
                <a:latin typeface="ProximaNova-Regular"/>
              </a:rPr>
              <a:t>A glazing is the net glazing area </a:t>
            </a:r>
            <a:r>
              <a:rPr lang="en-US" sz="1800" dirty="0">
                <a:solidFill>
                  <a:srgbClr val="08224F"/>
                </a:solidFill>
                <a:latin typeface="ProximaNova-Regular"/>
              </a:rPr>
              <a:t>in square-meter; </a:t>
            </a:r>
          </a:p>
          <a:p>
            <a:pPr marL="285750" lvl="1" indent="-285750" algn="just">
              <a:buFont typeface="Wingdings" panose="05000000000000000000" pitchFamily="2" charset="2"/>
              <a:buChar char="Ø"/>
            </a:pPr>
            <a:r>
              <a:rPr lang="en-US" sz="1800" dirty="0">
                <a:solidFill>
                  <a:srgbClr val="08224F"/>
                </a:solidFill>
                <a:latin typeface="ProximaNova-Regular"/>
              </a:rPr>
              <a:t>θ is the sky exposure angle, in degrees, the angle of the sky visible from the center of the window (see the figure); </a:t>
            </a:r>
          </a:p>
          <a:p>
            <a:pPr marL="285750" lvl="1" indent="-285750" algn="just">
              <a:buFont typeface="Wingdings" panose="05000000000000000000" pitchFamily="2" charset="2"/>
              <a:buChar char="Ø"/>
            </a:pPr>
            <a:r>
              <a:rPr lang="en-US" sz="1800" dirty="0">
                <a:solidFill>
                  <a:srgbClr val="08224F"/>
                </a:solidFill>
                <a:latin typeface="ProximaNova-Regular"/>
              </a:rPr>
              <a:t>As is the area of all room surfaces (ceiling, floor, walls and windows) in square –meter; </a:t>
            </a:r>
          </a:p>
          <a:p>
            <a:pPr marL="285750" lvl="1" indent="-285750" algn="just">
              <a:buFont typeface="Wingdings" panose="05000000000000000000" pitchFamily="2" charset="2"/>
              <a:buChar char="Ø"/>
            </a:pPr>
            <a:r>
              <a:rPr lang="en-US" sz="1800" dirty="0">
                <a:solidFill>
                  <a:srgbClr val="08224F"/>
                </a:solidFill>
                <a:latin typeface="ProximaNova-Regular"/>
              </a:rPr>
              <a:t>R is the room surfaces average reflectance (dimensionless).</a:t>
            </a:r>
          </a:p>
        </p:txBody>
      </p:sp>
    </p:spTree>
    <p:extLst>
      <p:ext uri="{BB962C8B-B14F-4D97-AF65-F5344CB8AC3E}">
        <p14:creationId xmlns:p14="http://schemas.microsoft.com/office/powerpoint/2010/main" val="152266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down)">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wipe(down)">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wipe(down)">
                                      <p:cBhvr>
                                        <p:cTn id="38" dur="500"/>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wipe(down)">
                                      <p:cBhvr>
                                        <p:cTn id="43" dur="500"/>
                                        <p:tgtEl>
                                          <p:spTgt spid="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wipe(down)">
                                      <p:cBhvr>
                                        <p:cTn id="48" dur="500"/>
                                        <p:tgtEl>
                                          <p:spTgt spid="7">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animEffect transition="in" filter="wipe(down)">
                                      <p:cBhvr>
                                        <p:cTn id="5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8" grpId="0" build="p"/>
      <p:bldP spid="5" grpId="0"/>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278F58-3CBF-9936-3CCF-82A8062279D2}"/>
              </a:ext>
            </a:extLst>
          </p:cNvPr>
          <p:cNvSpPr/>
          <p:nvPr/>
        </p:nvSpPr>
        <p:spPr>
          <a:xfrm>
            <a:off x="3879208" y="5207888"/>
            <a:ext cx="4581832" cy="129937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49C57B24-DC51-1B62-BB92-162F4D672D52}"/>
              </a:ext>
            </a:extLst>
          </p:cNvPr>
          <p:cNvSpPr/>
          <p:nvPr/>
        </p:nvSpPr>
        <p:spPr>
          <a:xfrm>
            <a:off x="9522" y="3586217"/>
            <a:ext cx="9144000" cy="1209685"/>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189A3A"/>
              </a:highlight>
            </a:endParaRPr>
          </a:p>
        </p:txBody>
      </p:sp>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70975" y="802486"/>
            <a:ext cx="9021097" cy="1143000"/>
          </a:xfrm>
        </p:spPr>
        <p:txBody>
          <a:bodyPr>
            <a:noAutofit/>
          </a:bodyPr>
          <a:lstStyle/>
          <a:p>
            <a:r>
              <a:rPr lang="fr-FR" sz="2800" dirty="0">
                <a:latin typeface="Proxima Nova Extra Bold"/>
              </a:rPr>
              <a:t>Comment calculer la quantité de lumière du jour ?</a:t>
            </a:r>
            <a:endParaRPr lang="en-BE" sz="2800" dirty="0">
              <a:solidFill>
                <a:srgbClr val="053063"/>
              </a:solidFill>
              <a:latin typeface="ProximaNova-Semibold"/>
              <a:ea typeface="+mn-ea"/>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FDCD2A94-0F86-DBB4-7EF7-0C879318CBE9}"/>
                  </a:ext>
                </a:extLst>
              </p:cNvPr>
              <p:cNvSpPr>
                <a:spLocks noGrp="1"/>
              </p:cNvSpPr>
              <p:nvPr>
                <p:ph idx="1"/>
              </p:nvPr>
            </p:nvSpPr>
            <p:spPr>
              <a:xfrm>
                <a:off x="466724" y="3493386"/>
                <a:ext cx="8229600" cy="1311547"/>
              </a:xfrm>
            </p:spPr>
            <p:txBody>
              <a:bodyPr>
                <a:noAutofit/>
              </a:bodyPr>
              <a:lstStyle/>
              <a:p>
                <a:pPr algn="just"/>
                <a:endParaRPr lang="en-US" sz="1800" dirty="0">
                  <a:solidFill>
                    <a:schemeClr val="bg1"/>
                  </a:solidFill>
                  <a:latin typeface="ProximaNova-Regular"/>
                </a:endParaRPr>
              </a:p>
              <a:p>
                <a:pPr marL="0" indent="0" algn="just">
                  <a:buNone/>
                </a:pPr>
                <a14:m>
                  <m:oMathPara xmlns:m="http://schemas.openxmlformats.org/officeDocument/2006/math">
                    <m:oMathParaPr>
                      <m:jc m:val="centerGroup"/>
                    </m:oMathParaPr>
                    <m:oMath xmlns:m="http://schemas.openxmlformats.org/officeDocument/2006/math">
                      <m:r>
                        <a:rPr lang="en-US" sz="1800" i="1" dirty="0" smtClean="0">
                          <a:solidFill>
                            <a:schemeClr val="bg1"/>
                          </a:solidFill>
                          <a:latin typeface="Cambria Math" panose="02040503050406030204" pitchFamily="18" charset="0"/>
                        </a:rPr>
                        <m:t>𝐶𝐹</m:t>
                      </m:r>
                      <m:r>
                        <a:rPr lang="en-US" sz="1800" i="1" dirty="0" smtClean="0">
                          <a:solidFill>
                            <a:schemeClr val="bg1"/>
                          </a:solidFill>
                          <a:latin typeface="Cambria Math" panose="02040503050406030204" pitchFamily="18" charset="0"/>
                        </a:rPr>
                        <m:t> =</m:t>
                      </m:r>
                      <m:f>
                        <m:fPr>
                          <m:ctrlPr>
                            <a:rPr lang="en-US" sz="1800" i="1" dirty="0" smtClean="0">
                              <a:solidFill>
                                <a:schemeClr val="bg1"/>
                              </a:solidFill>
                              <a:latin typeface="Cambria Math" panose="02040503050406030204" pitchFamily="18" charset="0"/>
                            </a:rPr>
                          </m:ctrlPr>
                        </m:fPr>
                        <m:num>
                          <m:r>
                            <a:rPr lang="en-US" sz="1800" i="1" dirty="0" smtClean="0">
                              <a:solidFill>
                                <a:schemeClr val="bg1"/>
                              </a:solidFill>
                              <a:latin typeface="Cambria Math" panose="02040503050406030204" pitchFamily="18" charset="0"/>
                            </a:rPr>
                            <m:t>𝑇𝑜𝑡𝑎𝑙</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𝐹𝑙𝑜𝑜𝑟</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𝐴𝑟𝑒𝑎</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𝑜𝑓</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𝑠𝑝𝑎𝑐𝑒𝑠</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h</m:t>
                          </m:r>
                          <m:r>
                            <a:rPr lang="en-US" sz="1800" i="1" dirty="0" smtClean="0">
                              <a:solidFill>
                                <a:schemeClr val="bg1"/>
                              </a:solidFill>
                              <a:latin typeface="Cambria Math" panose="02040503050406030204" pitchFamily="18" charset="0"/>
                            </a:rPr>
                            <m:t>𝑎𝑣𝑖𝑛𝑔</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𝐴𝐷𝐹</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2</m:t>
                          </m:r>
                          <m:r>
                            <a:rPr lang="en-US" sz="1800" i="1" dirty="0" smtClean="0">
                              <a:solidFill>
                                <a:schemeClr val="bg1"/>
                              </a:solidFill>
                              <a:latin typeface="Cambria Math" panose="02040503050406030204" pitchFamily="18" charset="0"/>
                            </a:rPr>
                            <m:t>%</m:t>
                          </m:r>
                        </m:num>
                        <m:den>
                          <m:r>
                            <a:rPr lang="en-US" sz="1800" i="1" dirty="0" smtClean="0">
                              <a:solidFill>
                                <a:schemeClr val="bg1"/>
                              </a:solidFill>
                              <a:latin typeface="Cambria Math" panose="02040503050406030204" pitchFamily="18" charset="0"/>
                            </a:rPr>
                            <m:t>𝑇𝑜𝑡𝑎𝑙</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𝐹𝑙𝑜𝑜𝑟</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𝐴𝑟𝑒𝑎</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𝑜𝑓</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𝑜𝑐𝑐𝑢𝑝𝑖𝑒𝑑</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𝑠𝑝𝑎𝑐𝑒𝑠</m:t>
                          </m:r>
                        </m:den>
                      </m:f>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100</m:t>
                      </m:r>
                    </m:oMath>
                  </m:oMathPara>
                </a14:m>
                <a:endParaRPr lang="en-US" sz="1800" dirty="0">
                  <a:solidFill>
                    <a:schemeClr val="bg1"/>
                  </a:solidFill>
                  <a:latin typeface="ProximaNova-Regular"/>
                </a:endParaRPr>
              </a:p>
              <a:p>
                <a:pPr algn="just"/>
                <a:endParaRPr lang="en-US" sz="1800" dirty="0">
                  <a:solidFill>
                    <a:schemeClr val="bg1"/>
                  </a:solidFill>
                  <a:latin typeface="ProximaNova-Regular"/>
                </a:endParaRPr>
              </a:p>
            </p:txBody>
          </p:sp>
        </mc:Choice>
        <mc:Fallback xmlns="">
          <p:sp>
            <p:nvSpPr>
              <p:cNvPr id="8" name="Content Placeholder 2">
                <a:extLst>
                  <a:ext uri="{FF2B5EF4-FFF2-40B4-BE49-F238E27FC236}">
                    <a16:creationId xmlns:a16="http://schemas.microsoft.com/office/drawing/2014/main" id="{FDCD2A94-0F86-DBB4-7EF7-0C879318CBE9}"/>
                  </a:ext>
                </a:extLst>
              </p:cNvPr>
              <p:cNvSpPr>
                <a:spLocks noGrp="1" noRot="1" noChangeAspect="1" noMove="1" noResize="1" noEditPoints="1" noAdjustHandles="1" noChangeArrowheads="1" noChangeShapeType="1" noTextEdit="1"/>
              </p:cNvSpPr>
              <p:nvPr>
                <p:ph idx="1"/>
              </p:nvPr>
            </p:nvSpPr>
            <p:spPr>
              <a:xfrm>
                <a:off x="466724" y="3493386"/>
                <a:ext cx="8229600" cy="1311547"/>
              </a:xfrm>
              <a:blipFill>
                <a:blip r:embed="rId3"/>
                <a:stretch>
                  <a:fillRect/>
                </a:stretch>
              </a:blipFill>
            </p:spPr>
            <p:txBody>
              <a:bodyPr/>
              <a:lstStyle/>
              <a:p>
                <a:r>
                  <a:rPr lang="en-US">
                    <a:noFill/>
                  </a:rPr>
                  <a:t> </a:t>
                </a:r>
              </a:p>
            </p:txBody>
          </p:sp>
        </mc:Fallback>
      </mc:AlternateContent>
      <p:sp>
        <p:nvSpPr>
          <p:cNvPr id="9" name="Slide Number Placeholder 4">
            <a:extLst>
              <a:ext uri="{FF2B5EF4-FFF2-40B4-BE49-F238E27FC236}">
                <a16:creationId xmlns:a16="http://schemas.microsoft.com/office/drawing/2014/main" id="{F6984525-E0BF-F5A8-1BAD-8DF9EF904C7D}"/>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DAYLIGHT DESIGN – EDE3</a:t>
            </a:r>
          </a:p>
        </p:txBody>
      </p:sp>
      <p:sp>
        <p:nvSpPr>
          <p:cNvPr id="4" name="TextBox 3">
            <a:extLst>
              <a:ext uri="{FF2B5EF4-FFF2-40B4-BE49-F238E27FC236}">
                <a16:creationId xmlns:a16="http://schemas.microsoft.com/office/drawing/2014/main" id="{2566950B-3BFB-D338-53A7-B3BC773DC2A6}"/>
              </a:ext>
            </a:extLst>
          </p:cNvPr>
          <p:cNvSpPr txBox="1"/>
          <p:nvPr/>
        </p:nvSpPr>
        <p:spPr>
          <a:xfrm>
            <a:off x="985220" y="2566459"/>
            <a:ext cx="7192605" cy="923330"/>
          </a:xfrm>
          <a:prstGeom prst="rect">
            <a:avLst/>
          </a:prstGeom>
          <a:noFill/>
        </p:spPr>
        <p:txBody>
          <a:bodyPr wrap="square">
            <a:spAutoFit/>
          </a:bodyPr>
          <a:lstStyle/>
          <a:p>
            <a:pPr lvl="0" algn="just">
              <a:spcBef>
                <a:spcPct val="20000"/>
              </a:spcBef>
              <a:defRPr/>
            </a:pPr>
            <a:r>
              <a:rPr lang="fr-FR" dirty="0">
                <a:solidFill>
                  <a:srgbClr val="08224F"/>
                </a:solidFill>
                <a:latin typeface="ProximaNova-Regular"/>
                <a:cs typeface="Arial"/>
              </a:rPr>
              <a:t>Après avoir calculé le facteur de lumière naturelle moyen pour chaque espace occupé du bâtiment, le facteur de conformité (CF) peut être déterminé comme suit :</a:t>
            </a:r>
            <a:endParaRPr kumimoji="0" lang="en-US" sz="1800" b="0" i="0" u="none" strike="noStrike" kern="1200" cap="none" spc="0" normalizeH="0" baseline="0" noProof="0" dirty="0">
              <a:ln>
                <a:noFill/>
              </a:ln>
              <a:solidFill>
                <a:srgbClr val="08224F"/>
              </a:solidFill>
              <a:effectLst/>
              <a:uLnTx/>
              <a:uFillTx/>
              <a:latin typeface="ProximaNova-Regular"/>
              <a:ea typeface="+mn-ea"/>
              <a:cs typeface="Arial"/>
            </a:endParaRPr>
          </a:p>
        </p:txBody>
      </p:sp>
      <p:sp>
        <p:nvSpPr>
          <p:cNvPr id="6" name="TextBox 5">
            <a:extLst>
              <a:ext uri="{FF2B5EF4-FFF2-40B4-BE49-F238E27FC236}">
                <a16:creationId xmlns:a16="http://schemas.microsoft.com/office/drawing/2014/main" id="{6784237C-8DF9-0349-A84D-79C36E4F045E}"/>
              </a:ext>
            </a:extLst>
          </p:cNvPr>
          <p:cNvSpPr txBox="1"/>
          <p:nvPr/>
        </p:nvSpPr>
        <p:spPr>
          <a:xfrm>
            <a:off x="3879208" y="5306935"/>
            <a:ext cx="4581832" cy="1200329"/>
          </a:xfrm>
          <a:prstGeom prst="rect">
            <a:avLst/>
          </a:prstGeom>
          <a:noFill/>
        </p:spPr>
        <p:txBody>
          <a:bodyPr wrap="square">
            <a:spAutoFit/>
          </a:bodyPr>
          <a:lstStyle/>
          <a:p>
            <a:pPr lvl="0" algn="just">
              <a:spcBef>
                <a:spcPct val="20000"/>
              </a:spcBef>
              <a:defRPr/>
            </a:pPr>
            <a:r>
              <a:rPr lang="fr-FR" dirty="0">
                <a:solidFill>
                  <a:srgbClr val="08224F"/>
                </a:solidFill>
                <a:latin typeface="ProximaNova-Regular"/>
                <a:cs typeface="Arial"/>
              </a:rPr>
              <a:t>Les espaces inoccupés contenant des équipements mécaniques, des </a:t>
            </a:r>
            <a:r>
              <a:rPr lang="fr-FR" dirty="0" smtClean="0">
                <a:solidFill>
                  <a:srgbClr val="08224F"/>
                </a:solidFill>
                <a:latin typeface="ProximaNova-Regular"/>
                <a:cs typeface="Arial"/>
              </a:rPr>
              <a:t>photocopieurs et </a:t>
            </a:r>
            <a:r>
              <a:rPr lang="fr-FR" dirty="0">
                <a:solidFill>
                  <a:srgbClr val="08224F"/>
                </a:solidFill>
                <a:latin typeface="ProximaNova-Regular"/>
                <a:cs typeface="Arial"/>
              </a:rPr>
              <a:t>des toilettes ne sont pas inclus dans le calcul.</a:t>
            </a:r>
            <a:endParaRPr kumimoji="0" lang="en-US" sz="1800" b="0" i="0" u="none" strike="noStrike" kern="1200" cap="none" spc="0" normalizeH="0" baseline="0" noProof="0" dirty="0">
              <a:ln>
                <a:noFill/>
              </a:ln>
              <a:solidFill>
                <a:srgbClr val="08224F"/>
              </a:solidFill>
              <a:effectLst/>
              <a:uLnTx/>
              <a:uFillTx/>
              <a:latin typeface="ProximaNova-Regular"/>
              <a:ea typeface="+mn-ea"/>
              <a:cs typeface="Arial"/>
            </a:endParaRPr>
          </a:p>
        </p:txBody>
      </p:sp>
    </p:spTree>
    <p:extLst>
      <p:ext uri="{BB962C8B-B14F-4D97-AF65-F5344CB8AC3E}">
        <p14:creationId xmlns:p14="http://schemas.microsoft.com/office/powerpoint/2010/main" val="185820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ppt_x"/>
                                          </p:val>
                                        </p:tav>
                                        <p:tav tm="100000">
                                          <p:val>
                                            <p:strVal val="#ppt_x"/>
                                          </p:val>
                                        </p:tav>
                                      </p:tavLst>
                                    </p:anim>
                                    <p:anim calcmode="lin" valueType="num">
                                      <p:cBhvr additive="base">
                                        <p:cTn id="21" dur="10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ppt_x"/>
                                          </p:val>
                                        </p:tav>
                                        <p:tav tm="100000">
                                          <p:val>
                                            <p:strVal val="#ppt_x"/>
                                          </p:val>
                                        </p:tav>
                                      </p:tavLst>
                                    </p:anim>
                                    <p:anim calcmode="lin" valueType="num">
                                      <p:cBhvr additive="base">
                                        <p:cTn id="25"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build="p"/>
      <p:bldP spid="4" grpId="0"/>
      <p:bldP spid="6" grpId="0"/>
    </p:bldLst>
  </p:timing>
</p:sld>
</file>

<file path=ppt/theme/theme1.xml><?xml version="1.0" encoding="utf-8"?>
<a:theme xmlns:a="http://schemas.openxmlformats.org/drawingml/2006/main" name="meetMED_Theme_2">
  <a:themeElements>
    <a:clrScheme name="meetMED color theme">
      <a:dk1>
        <a:sysClr val="windowText" lastClr="000000"/>
      </a:dk1>
      <a:lt1>
        <a:sysClr val="window" lastClr="FFFFFF"/>
      </a:lt1>
      <a:dk2>
        <a:srgbClr val="08224F"/>
      </a:dk2>
      <a:lt2>
        <a:srgbClr val="E0E0E0"/>
      </a:lt2>
      <a:accent1>
        <a:srgbClr val="189A3A"/>
      </a:accent1>
      <a:accent2>
        <a:srgbClr val="08224F"/>
      </a:accent2>
      <a:accent3>
        <a:srgbClr val="FECD09"/>
      </a:accent3>
      <a:accent4>
        <a:srgbClr val="0C6374"/>
      </a:accent4>
      <a:accent5>
        <a:srgbClr val="F06E2E"/>
      </a:accent5>
      <a:accent6>
        <a:srgbClr val="8DCB8C"/>
      </a:accent6>
      <a:hlink>
        <a:srgbClr val="0C6374"/>
      </a:hlink>
      <a:folHlink>
        <a:srgbClr val="F06E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meetMED color theme">
      <a:dk1>
        <a:sysClr val="windowText" lastClr="000000"/>
      </a:dk1>
      <a:lt1>
        <a:sysClr val="window" lastClr="FFFFFF"/>
      </a:lt1>
      <a:dk2>
        <a:srgbClr val="08224F"/>
      </a:dk2>
      <a:lt2>
        <a:srgbClr val="E0E0E0"/>
      </a:lt2>
      <a:accent1>
        <a:srgbClr val="189A3A"/>
      </a:accent1>
      <a:accent2>
        <a:srgbClr val="08224F"/>
      </a:accent2>
      <a:accent3>
        <a:srgbClr val="FECD09"/>
      </a:accent3>
      <a:accent4>
        <a:srgbClr val="0C6374"/>
      </a:accent4>
      <a:accent5>
        <a:srgbClr val="F06E2E"/>
      </a:accent5>
      <a:accent6>
        <a:srgbClr val="8DCB8C"/>
      </a:accent6>
      <a:hlink>
        <a:srgbClr val="0C6374"/>
      </a:hlink>
      <a:folHlink>
        <a:srgbClr val="F06E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meetMED_Theme_2.thmx</Template>
  <TotalTime>2293</TotalTime>
  <Words>1663</Words>
  <Application>Microsoft Office PowerPoint</Application>
  <PresentationFormat>On-screen Show (4:3)</PresentationFormat>
  <Paragraphs>179</Paragraphs>
  <Slides>18</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-apple-system</vt:lpstr>
      <vt:lpstr>Arial</vt:lpstr>
      <vt:lpstr>Calibri</vt:lpstr>
      <vt:lpstr>Cambria Math</vt:lpstr>
      <vt:lpstr>Proxima Nova Extra Bold</vt:lpstr>
      <vt:lpstr>ProximaNova-Extrabld</vt:lpstr>
      <vt:lpstr>ProximaNova-Regular</vt:lpstr>
      <vt:lpstr>ProximaNova-Semibold</vt:lpstr>
      <vt:lpstr>Symbol</vt:lpstr>
      <vt:lpstr>Tahoma</vt:lpstr>
      <vt:lpstr>Wingdings</vt:lpstr>
      <vt:lpstr>meetMED_Theme_2</vt:lpstr>
      <vt:lpstr>Custom Design</vt:lpstr>
      <vt:lpstr>CONCEPTION DE LA LUMIÈRE DU JOUR– EDE3</vt:lpstr>
      <vt:lpstr>Grandes Lignes</vt:lpstr>
      <vt:lpstr>Qu’est-ce que la LUMIÈRE DU JOUR ?</vt:lpstr>
      <vt:lpstr>Pourquoi utiliser La lumière du jour ?</vt:lpstr>
      <vt:lpstr>Comment intégrer la LUMIÈRE DU JOUR ?</vt:lpstr>
      <vt:lpstr> Comment intégrer la LUMIÈRE DU JOUR ?</vt:lpstr>
      <vt:lpstr>PowerPoint Presentation</vt:lpstr>
      <vt:lpstr>Comment calculer la quantité de lumière du jour ?</vt:lpstr>
      <vt:lpstr>Comment calculer la quantité de lumière du jour ?</vt:lpstr>
      <vt:lpstr>Lumière du jour et performances thermiques</vt:lpstr>
      <vt:lpstr>Exemple de conception d'un espace à la lumière naturelle</vt:lpstr>
      <vt:lpstr>Dispositifs d'ombrage</vt:lpstr>
      <vt:lpstr>Types de dispositifs d'ombrage Ombrage extérieur</vt:lpstr>
      <vt:lpstr>Types de dispositifs d'ombrage Ombrage intérieur</vt:lpstr>
      <vt:lpstr>Types de dispositifs d'ombrage  fixes et mobiles</vt:lpstr>
      <vt:lpstr>Types de dispositifs d'ombrage  manuels et automatiques</vt:lpstr>
      <vt:lpstr>Comment se conformer à GRASSMED </vt:lpstr>
      <vt:lpstr>Nous contacter!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Filipa</dc:creator>
  <cp:lastModifiedBy>adnan</cp:lastModifiedBy>
  <cp:revision>106</cp:revision>
  <dcterms:created xsi:type="dcterms:W3CDTF">2018-09-19T13:21:33Z</dcterms:created>
  <dcterms:modified xsi:type="dcterms:W3CDTF">2024-02-06T07:19:02Z</dcterms:modified>
</cp:coreProperties>
</file>