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9"/>
  </p:notesMasterIdLst>
  <p:handoutMasterIdLst>
    <p:handoutMasterId r:id="rId20"/>
  </p:handoutMasterIdLst>
  <p:sldIdLst>
    <p:sldId id="260" r:id="rId3"/>
    <p:sldId id="266" r:id="rId4"/>
    <p:sldId id="261" r:id="rId5"/>
    <p:sldId id="265" r:id="rId6"/>
    <p:sldId id="272" r:id="rId7"/>
    <p:sldId id="287" r:id="rId8"/>
    <p:sldId id="289" r:id="rId9"/>
    <p:sldId id="288" r:id="rId10"/>
    <p:sldId id="290" r:id="rId11"/>
    <p:sldId id="291" r:id="rId12"/>
    <p:sldId id="292" r:id="rId13"/>
    <p:sldId id="294" r:id="rId14"/>
    <p:sldId id="293" r:id="rId15"/>
    <p:sldId id="295" r:id="rId16"/>
    <p:sldId id="280"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Giallombardo" initials="AG" lastIdx="3" clrIdx="0">
    <p:extLst>
      <p:ext uri="{19B8F6BF-5375-455C-9EA6-DF929625EA0E}">
        <p15:presenceInfo xmlns:p15="http://schemas.microsoft.com/office/powerpoint/2012/main" userId="8eaf304e2ee27c72" providerId="Windows Live"/>
      </p:ext>
    </p:extLst>
  </p:cmAuthor>
  <p:cmAuthor id="2" name="yasmeen.oraby@rcreee.org" initials="y" lastIdx="1" clrIdx="1">
    <p:extLst>
      <p:ext uri="{19B8F6BF-5375-455C-9EA6-DF929625EA0E}">
        <p15:presenceInfo xmlns:p15="http://schemas.microsoft.com/office/powerpoint/2012/main" userId="yasmeen.oraby@rcreee.o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2" autoAdjust="0"/>
  </p:normalViewPr>
  <p:slideViewPr>
    <p:cSldViewPr snapToGrid="0" snapToObjects="1">
      <p:cViewPr varScale="1">
        <p:scale>
          <a:sx n="82" d="100"/>
          <a:sy n="82" d="100"/>
        </p:scale>
        <p:origin x="1474"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D75A83-B0A0-F941-9E84-37C674E8AF5E}" type="datetimeFigureOut">
              <a:rPr lang="en-US" smtClean="0"/>
              <a:t>05-Feb-24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2C75D0-4E5A-B147-9DD3-9A65C28A77A4}" type="slidenum">
              <a:rPr lang="en-US" smtClean="0"/>
              <a:t>‹#›</a:t>
            </a:fld>
            <a:endParaRPr lang="en-US"/>
          </a:p>
        </p:txBody>
      </p:sp>
    </p:spTree>
    <p:extLst>
      <p:ext uri="{BB962C8B-B14F-4D97-AF65-F5344CB8AC3E}">
        <p14:creationId xmlns:p14="http://schemas.microsoft.com/office/powerpoint/2010/main" val="1195996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1F39B-BE8A-F84A-9EC6-B803D69CDF81}" type="datetimeFigureOut">
              <a:rPr lang="en-US" smtClean="0"/>
              <a:t>05-Feb-24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E55C-1D1D-4F47-9F17-CF18EB29C25F}" type="slidenum">
              <a:rPr lang="en-US" smtClean="0"/>
              <a:t>‹#›</a:t>
            </a:fld>
            <a:endParaRPr lang="en-US"/>
          </a:p>
        </p:txBody>
      </p:sp>
    </p:spTree>
    <p:extLst>
      <p:ext uri="{BB962C8B-B14F-4D97-AF65-F5344CB8AC3E}">
        <p14:creationId xmlns:p14="http://schemas.microsoft.com/office/powerpoint/2010/main" val="9882654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E00E55C-1D1D-4F47-9F17-CF18EB29C25F}" type="slidenum">
              <a:rPr lang="en-US" smtClean="0"/>
              <a:t>1</a:t>
            </a:fld>
            <a:endParaRPr lang="en-US"/>
          </a:p>
        </p:txBody>
      </p:sp>
    </p:spTree>
    <p:extLst>
      <p:ext uri="{BB962C8B-B14F-4D97-AF65-F5344CB8AC3E}">
        <p14:creationId xmlns:p14="http://schemas.microsoft.com/office/powerpoint/2010/main" val="42635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14</a:t>
            </a:fld>
            <a:endParaRPr lang="en-US"/>
          </a:p>
        </p:txBody>
      </p:sp>
    </p:spTree>
    <p:extLst>
      <p:ext uri="{BB962C8B-B14F-4D97-AF65-F5344CB8AC3E}">
        <p14:creationId xmlns:p14="http://schemas.microsoft.com/office/powerpoint/2010/main" val="409146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15</a:t>
            </a:fld>
            <a:endParaRPr lang="en-US"/>
          </a:p>
        </p:txBody>
      </p:sp>
    </p:spTree>
    <p:extLst>
      <p:ext uri="{BB962C8B-B14F-4D97-AF65-F5344CB8AC3E}">
        <p14:creationId xmlns:p14="http://schemas.microsoft.com/office/powerpoint/2010/main" val="914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58394"/>
            <a:ext cx="7772400" cy="1470025"/>
          </a:xfrm>
        </p:spPr>
        <p:txBody>
          <a:bodyPr>
            <a:normAutofit/>
          </a:bodyPr>
          <a:lstStyle>
            <a:lvl1pPr>
              <a:defRPr sz="3000" b="1">
                <a:solidFill>
                  <a:schemeClr val="tx2"/>
                </a:solidFill>
              </a:defRPr>
            </a:lvl1pPr>
          </a:lstStyle>
          <a:p>
            <a:r>
              <a:rPr lang="nl-BE" dirty="0"/>
              <a:t>CLICK TO EDIT MASTER TITLE STYLE</a:t>
            </a:r>
            <a:endParaRPr lang="en-US" dirty="0"/>
          </a:p>
        </p:txBody>
      </p:sp>
      <p:sp>
        <p:nvSpPr>
          <p:cNvPr id="3" name="Subtitle 2"/>
          <p:cNvSpPr>
            <a:spLocks noGrp="1"/>
          </p:cNvSpPr>
          <p:nvPr>
            <p:ph type="subTitle" idx="1"/>
          </p:nvPr>
        </p:nvSpPr>
        <p:spPr>
          <a:xfrm>
            <a:off x="1371600" y="4516811"/>
            <a:ext cx="6400800" cy="1535990"/>
          </a:xfrm>
        </p:spPr>
        <p:txBody>
          <a:bodyPr/>
          <a:lstStyle>
            <a:lvl1pPr marL="0" indent="0" algn="ctr">
              <a:buNone/>
              <a:defRPr>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sp>
        <p:nvSpPr>
          <p:cNvPr id="2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41872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60358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48847"/>
            <a:ext cx="2057400" cy="5277316"/>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848847"/>
            <a:ext cx="6019800" cy="5277316"/>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63037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06725"/>
            <a:ext cx="7772400" cy="1470025"/>
          </a:xfrm>
          <a:prstGeom prst="rect">
            <a:avLst/>
          </a:prstGeom>
        </p:spPr>
        <p:txBody>
          <a:bodyPr/>
          <a:lstStyle/>
          <a:p>
            <a:r>
              <a:rPr lang="nl-BE" dirty="0"/>
              <a:t>CLICK TO EDIT MASTER TITLE STYLE</a:t>
            </a:r>
            <a:endParaRPr lang="en-US" dirty="0"/>
          </a:p>
        </p:txBody>
      </p:sp>
      <p:sp>
        <p:nvSpPr>
          <p:cNvPr id="3" name="Subtitle 2"/>
          <p:cNvSpPr>
            <a:spLocks noGrp="1"/>
          </p:cNvSpPr>
          <p:nvPr>
            <p:ph type="subTitle" idx="1"/>
          </p:nvPr>
        </p:nvSpPr>
        <p:spPr>
          <a:xfrm>
            <a:off x="1371600" y="4619946"/>
            <a:ext cx="6400800" cy="1360859"/>
          </a:xfrm>
          <a:prstGeom prst="rect">
            <a:avLst/>
          </a:prstGeo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pic>
        <p:nvPicPr>
          <p:cNvPr id="7" name="Picture 6" descr="meetMED-fullcolor-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322" y="1013141"/>
            <a:ext cx="5863464" cy="2290108"/>
          </a:xfrm>
          <a:prstGeom prst="rect">
            <a:avLst/>
          </a:prstGeom>
        </p:spPr>
      </p:pic>
      <p:sp>
        <p:nvSpPr>
          <p:cNvPr id="8" name="TextBox 7"/>
          <p:cNvSpPr txBox="1"/>
          <p:nvPr userDrawn="1"/>
        </p:nvSpPr>
        <p:spPr>
          <a:xfrm>
            <a:off x="1942214" y="2603435"/>
            <a:ext cx="5830186" cy="307777"/>
          </a:xfrm>
          <a:prstGeom prst="rect">
            <a:avLst/>
          </a:prstGeom>
          <a:noFill/>
        </p:spPr>
        <p:txBody>
          <a:bodyPr wrap="none" rtlCol="0">
            <a:spAutoFit/>
          </a:bodyPr>
          <a:lstStyle/>
          <a:p>
            <a:r>
              <a:rPr lang="en-US" sz="1400" b="1" dirty="0">
                <a:solidFill>
                  <a:srgbClr val="189A3A"/>
                </a:solidFill>
                <a:latin typeface="Arial"/>
                <a:cs typeface="Arial"/>
              </a:rPr>
              <a:t>Mitigation Enabling Energy Transition in the </a:t>
            </a:r>
            <a:r>
              <a:rPr lang="en-US" sz="1400" b="1" dirty="0" err="1">
                <a:solidFill>
                  <a:srgbClr val="189A3A"/>
                </a:solidFill>
                <a:latin typeface="Arial"/>
                <a:cs typeface="Arial"/>
              </a:rPr>
              <a:t>MEDiterranean</a:t>
            </a:r>
            <a:r>
              <a:rPr lang="en-US" sz="1400" b="1" dirty="0">
                <a:solidFill>
                  <a:srgbClr val="189A3A"/>
                </a:solidFill>
                <a:latin typeface="Arial"/>
                <a:cs typeface="Arial"/>
              </a:rPr>
              <a:t> region</a:t>
            </a:r>
            <a:endParaRPr lang="en-US" sz="1400" b="1" dirty="0">
              <a:solidFill>
                <a:srgbClr val="189A3A"/>
              </a:solidFill>
              <a:effectLst/>
              <a:latin typeface="Arial"/>
              <a:cs typeface="Arial"/>
            </a:endParaRPr>
          </a:p>
        </p:txBody>
      </p:sp>
      <p:pic>
        <p:nvPicPr>
          <p:cNvPr id="6" name="Picture 5" descr="meetMED_EU_fund_150dpi_3.png">
            <a:extLst>
              <a:ext uri="{FF2B5EF4-FFF2-40B4-BE49-F238E27FC236}">
                <a16:creationId xmlns:a16="http://schemas.microsoft.com/office/drawing/2014/main" id="{07DBBFB2-BF99-4E46-8DB4-5B2E8E5E4E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877" y="92645"/>
            <a:ext cx="877824" cy="920496"/>
          </a:xfrm>
          <a:prstGeom prst="rect">
            <a:avLst/>
          </a:prstGeom>
        </p:spPr>
      </p:pic>
    </p:spTree>
    <p:extLst>
      <p:ext uri="{BB962C8B-B14F-4D97-AF65-F5344CB8AC3E}">
        <p14:creationId xmlns:p14="http://schemas.microsoft.com/office/powerpoint/2010/main" val="79161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BE" dirty="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450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8"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8094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p:nvPr>
        </p:nvSpPr>
        <p:spPr>
          <a:xfrm>
            <a:off x="4648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19766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10" name="Slide Number Placeholder 4"/>
          <p:cNvSpPr>
            <a:spLocks noGrp="1"/>
          </p:cNvSpPr>
          <p:nvPr>
            <p:ph type="sldNum" sz="quarter" idx="10"/>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449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Click to edit Master title style</a:t>
            </a:r>
            <a:endParaRPr lang="en-US" dirty="0"/>
          </a:p>
        </p:txBody>
      </p:sp>
      <p:sp>
        <p:nvSpPr>
          <p:cNvPr id="6"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1107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6"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98184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atin typeface="Arial"/>
                <a:cs typeface="Arial"/>
              </a:defRPr>
            </a:lvl1pPr>
          </a:lstStyle>
          <a:p>
            <a:r>
              <a:rPr lang="nl-BE"/>
              <a:t>Click to edit Master title style</a:t>
            </a:r>
            <a:endParaRPr lang="en-US"/>
          </a:p>
        </p:txBody>
      </p:sp>
      <p:sp>
        <p:nvSpPr>
          <p:cNvPr id="3" name="Content Placeholder 2"/>
          <p:cNvSpPr>
            <a:spLocks noGrp="1"/>
          </p:cNvSpPr>
          <p:nvPr>
            <p:ph idx="1"/>
          </p:nvPr>
        </p:nvSpPr>
        <p:spPr>
          <a:xfrm>
            <a:off x="3575050" y="868363"/>
            <a:ext cx="5111750" cy="5028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Text Placeholder 3"/>
          <p:cNvSpPr>
            <a:spLocks noGrp="1"/>
          </p:cNvSpPr>
          <p:nvPr>
            <p:ph type="body" sz="half" idx="2"/>
          </p:nvPr>
        </p:nvSpPr>
        <p:spPr>
          <a:xfrm>
            <a:off x="457200" y="2030412"/>
            <a:ext cx="3008313" cy="38661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8137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dirty="0"/>
              <a:t>Click to edit Master title style</a:t>
            </a:r>
            <a:endParaRPr lang="en-US" dirty="0"/>
          </a:p>
        </p:txBody>
      </p:sp>
      <p:sp>
        <p:nvSpPr>
          <p:cNvPr id="3" name="Picture Placeholder 2"/>
          <p:cNvSpPr>
            <a:spLocks noGrp="1"/>
          </p:cNvSpPr>
          <p:nvPr>
            <p:ph type="pic" idx="1"/>
          </p:nvPr>
        </p:nvSpPr>
        <p:spPr>
          <a:xfrm>
            <a:off x="1792288" y="1120995"/>
            <a:ext cx="5486400" cy="36065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44463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6479" y="614"/>
            <a:ext cx="9150479" cy="643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13"/>
          <a:srcRect/>
          <a:stretch/>
        </p:blipFill>
        <p:spPr>
          <a:xfrm>
            <a:off x="229611" y="-65513"/>
            <a:ext cx="1816728" cy="709564"/>
          </a:xfrm>
          <a:prstGeom prst="rect">
            <a:avLst/>
          </a:prstGeom>
        </p:spPr>
      </p:pic>
      <p:sp>
        <p:nvSpPr>
          <p:cNvPr id="2" name="Title Placeholder 1"/>
          <p:cNvSpPr>
            <a:spLocks noGrp="1"/>
          </p:cNvSpPr>
          <p:nvPr>
            <p:ph type="title"/>
          </p:nvPr>
        </p:nvSpPr>
        <p:spPr>
          <a:xfrm>
            <a:off x="457200" y="863174"/>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3" name="Text Placeholder 2"/>
          <p:cNvSpPr>
            <a:spLocks noGrp="1"/>
          </p:cNvSpPr>
          <p:nvPr>
            <p:ph type="body" idx="1"/>
          </p:nvPr>
        </p:nvSpPr>
        <p:spPr>
          <a:xfrm>
            <a:off x="457200" y="2188737"/>
            <a:ext cx="8229600" cy="3863346"/>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
        <p:nvSpPr>
          <p:cNvPr id="4" name="TextBox 3">
            <a:extLst>
              <a:ext uri="{FF2B5EF4-FFF2-40B4-BE49-F238E27FC236}">
                <a16:creationId xmlns:a16="http://schemas.microsoft.com/office/drawing/2014/main" id="{7DB7AF10-288E-486E-A9D8-2C6FCAA60A34}"/>
              </a:ext>
            </a:extLst>
          </p:cNvPr>
          <p:cNvSpPr txBox="1"/>
          <p:nvPr userDrawn="1"/>
        </p:nvSpPr>
        <p:spPr>
          <a:xfrm>
            <a:off x="545504" y="376673"/>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299473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0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8224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8224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8224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8224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822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14"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5" name="Rectangle 14"/>
          <p:cNvSpPr/>
          <p:nvPr userDrawn="1"/>
        </p:nvSpPr>
        <p:spPr>
          <a:xfrm>
            <a:off x="0" y="6220589"/>
            <a:ext cx="9150479" cy="643437"/>
          </a:xfrm>
          <a:prstGeom prst="rect">
            <a:avLst/>
          </a:prstGeom>
          <a:solidFill>
            <a:srgbClr val="18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eetMED-white-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6761" y="6118656"/>
            <a:ext cx="1816729" cy="709564"/>
          </a:xfrm>
          <a:prstGeom prst="rect">
            <a:avLst/>
          </a:prstGeom>
        </p:spPr>
      </p:pic>
      <p:sp>
        <p:nvSpPr>
          <p:cNvPr id="17" name="TextBox 16"/>
          <p:cNvSpPr txBox="1"/>
          <p:nvPr userDrawn="1"/>
        </p:nvSpPr>
        <p:spPr>
          <a:xfrm>
            <a:off x="245876" y="6388418"/>
            <a:ext cx="1671363" cy="307777"/>
          </a:xfrm>
          <a:prstGeom prst="rect">
            <a:avLst/>
          </a:prstGeom>
          <a:noFill/>
        </p:spPr>
        <p:txBody>
          <a:bodyPr wrap="none" rtlCol="0">
            <a:spAutoFit/>
          </a:bodyPr>
          <a:lstStyle/>
          <a:p>
            <a:r>
              <a:rPr lang="en-US" sz="1400" dirty="0" err="1">
                <a:solidFill>
                  <a:schemeClr val="bg1"/>
                </a:solidFill>
                <a:latin typeface="Arial"/>
                <a:cs typeface="Arial"/>
              </a:rPr>
              <a:t>www.meetmed.org</a:t>
            </a:r>
            <a:endParaRPr lang="en-US" sz="1400" dirty="0">
              <a:solidFill>
                <a:schemeClr val="bg1"/>
              </a:solidFill>
              <a:latin typeface="Arial"/>
              <a:cs typeface="Arial"/>
            </a:endParaRPr>
          </a:p>
        </p:txBody>
      </p:sp>
      <p:sp>
        <p:nvSpPr>
          <p:cNvPr id="18" name="Slide Number Placeholder 4"/>
          <p:cNvSpPr>
            <a:spLocks noGrp="1"/>
          </p:cNvSpPr>
          <p:nvPr>
            <p:ph type="sldNum" sz="quarter" idx="4"/>
          </p:nvPr>
        </p:nvSpPr>
        <p:spPr>
          <a:xfrm>
            <a:off x="3505200" y="6369310"/>
            <a:ext cx="2133600" cy="365125"/>
          </a:xfrm>
          <a:prstGeom prst="rect">
            <a:avLst/>
          </a:prstGeom>
        </p:spPr>
        <p:txBody>
          <a:bodyPr/>
          <a:lstStyle>
            <a:lvl1pPr algn="ctr">
              <a:defRPr sz="1000">
                <a:solidFill>
                  <a:schemeClr val="bg1"/>
                </a:solidFill>
              </a:defRPr>
            </a:lvl1pPr>
          </a:lstStyle>
          <a:p>
            <a:fld id="{4E6B386F-75EA-2347-AA44-8123F513AD26}" type="slidenum">
              <a:rPr lang="en-US" smtClean="0"/>
              <a:pPr/>
              <a:t>‹#›</a:t>
            </a:fld>
            <a:endParaRPr lang="en-US" dirty="0"/>
          </a:p>
        </p:txBody>
      </p:sp>
      <p:sp>
        <p:nvSpPr>
          <p:cNvPr id="8" name="TextBox 7">
            <a:extLst>
              <a:ext uri="{FF2B5EF4-FFF2-40B4-BE49-F238E27FC236}">
                <a16:creationId xmlns:a16="http://schemas.microsoft.com/office/drawing/2014/main" id="{148206EC-A050-4025-83C0-1E8A304A09B2}"/>
              </a:ext>
            </a:extLst>
          </p:cNvPr>
          <p:cNvSpPr txBox="1"/>
          <p:nvPr userDrawn="1"/>
        </p:nvSpPr>
        <p:spPr>
          <a:xfrm>
            <a:off x="7716580" y="6603630"/>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116014483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fif"/><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hyperlink" Target="http://www.meetmed.org/" TargetMode="Externa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jp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043" y="2539427"/>
            <a:ext cx="8462866" cy="1470025"/>
          </a:xfrm>
        </p:spPr>
        <p:txBody>
          <a:bodyPr>
            <a:normAutofit/>
          </a:bodyPr>
          <a:lstStyle/>
          <a:p>
            <a:r>
              <a:rPr lang="en-US" sz="2800" dirty="0" smtClean="0">
                <a:solidFill>
                  <a:srgbClr val="053063"/>
                </a:solidFill>
                <a:latin typeface="ProximaNova-Extrabld"/>
                <a:ea typeface="+mn-ea"/>
              </a:rPr>
              <a:t>VENTILATION NATURELLE - EDE - 4A</a:t>
            </a:r>
            <a:endParaRPr lang="en-US" sz="2800" dirty="0">
              <a:solidFill>
                <a:srgbClr val="053063"/>
              </a:solidFill>
              <a:latin typeface="ProximaNova-Extrabld"/>
              <a:ea typeface="+mn-ea"/>
            </a:endParaRPr>
          </a:p>
        </p:txBody>
      </p:sp>
      <p:pic>
        <p:nvPicPr>
          <p:cNvPr id="9" name="Picture 8">
            <a:extLst>
              <a:ext uri="{FF2B5EF4-FFF2-40B4-BE49-F238E27FC236}">
                <a16:creationId xmlns:a16="http://schemas.microsoft.com/office/drawing/2014/main" id="{0D27A6D3-BE3C-120D-DE7B-37D2441C4984}"/>
              </a:ext>
            </a:extLst>
          </p:cNvPr>
          <p:cNvPicPr>
            <a:picLocks noChangeAspect="1"/>
          </p:cNvPicPr>
          <p:nvPr/>
        </p:nvPicPr>
        <p:blipFill rotWithShape="1">
          <a:blip r:embed="rId3"/>
          <a:srcRect l="9364" t="25600" r="10100" b="33196"/>
          <a:stretch/>
        </p:blipFill>
        <p:spPr>
          <a:xfrm>
            <a:off x="6398836" y="215725"/>
            <a:ext cx="960241" cy="491286"/>
          </a:xfrm>
          <a:prstGeom prst="rect">
            <a:avLst/>
          </a:prstGeom>
        </p:spPr>
      </p:pic>
      <p:pic>
        <p:nvPicPr>
          <p:cNvPr id="11" name="Picture 10">
            <a:extLst>
              <a:ext uri="{FF2B5EF4-FFF2-40B4-BE49-F238E27FC236}">
                <a16:creationId xmlns:a16="http://schemas.microsoft.com/office/drawing/2014/main" id="{67A5110C-28DC-E4A8-D47A-E1274A43A4DE}"/>
              </a:ext>
            </a:extLst>
          </p:cNvPr>
          <p:cNvPicPr>
            <a:picLocks noChangeAspect="1"/>
          </p:cNvPicPr>
          <p:nvPr/>
        </p:nvPicPr>
        <p:blipFill>
          <a:blip r:embed="rId4"/>
          <a:stretch>
            <a:fillRect/>
          </a:stretch>
        </p:blipFill>
        <p:spPr>
          <a:xfrm>
            <a:off x="7455675" y="149737"/>
            <a:ext cx="545421" cy="642116"/>
          </a:xfrm>
          <a:prstGeom prst="rect">
            <a:avLst/>
          </a:prstGeom>
        </p:spPr>
      </p:pic>
      <p:pic>
        <p:nvPicPr>
          <p:cNvPr id="13" name="Picture 12">
            <a:extLst>
              <a:ext uri="{FF2B5EF4-FFF2-40B4-BE49-F238E27FC236}">
                <a16:creationId xmlns:a16="http://schemas.microsoft.com/office/drawing/2014/main" id="{620A085C-AED8-3351-7C04-AC1F44F8CB52}"/>
              </a:ext>
            </a:extLst>
          </p:cNvPr>
          <p:cNvPicPr>
            <a:picLocks noChangeAspect="1"/>
          </p:cNvPicPr>
          <p:nvPr/>
        </p:nvPicPr>
        <p:blipFill>
          <a:blip r:embed="rId5"/>
          <a:stretch>
            <a:fillRect/>
          </a:stretch>
        </p:blipFill>
        <p:spPr>
          <a:xfrm>
            <a:off x="8135788" y="149737"/>
            <a:ext cx="817614" cy="642116"/>
          </a:xfrm>
          <a:prstGeom prst="rect">
            <a:avLst/>
          </a:prstGeom>
        </p:spPr>
      </p:pic>
      <p:sp>
        <p:nvSpPr>
          <p:cNvPr id="10" name="Title 1">
            <a:extLst>
              <a:ext uri="{FF2B5EF4-FFF2-40B4-BE49-F238E27FC236}">
                <a16:creationId xmlns:a16="http://schemas.microsoft.com/office/drawing/2014/main" id="{A9AF8292-9B2C-4C91-AFF2-354A0B2D51C4}"/>
              </a:ext>
            </a:extLst>
          </p:cNvPr>
          <p:cNvSpPr txBox="1">
            <a:spLocks/>
          </p:cNvSpPr>
          <p:nvPr/>
        </p:nvSpPr>
        <p:spPr>
          <a:xfrm>
            <a:off x="1185856" y="4755371"/>
            <a:ext cx="6815240" cy="1057572"/>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3000" b="1" kern="1200">
                <a:solidFill>
                  <a:schemeClr val="accent2"/>
                </a:solidFill>
                <a:latin typeface="Arial"/>
                <a:ea typeface="+mj-ea"/>
                <a:cs typeface="Arial"/>
              </a:defRPr>
            </a:lvl1pPr>
          </a:lstStyle>
          <a:p>
            <a:r>
              <a:rPr lang="en-GB" sz="6000" dirty="0" smtClean="0">
                <a:solidFill>
                  <a:srgbClr val="053063"/>
                </a:solidFill>
                <a:latin typeface="ProximaNova-Extrabld"/>
                <a:ea typeface="+mn-ea"/>
              </a:rPr>
              <a:t>Formation sur GRASSMED </a:t>
            </a:r>
            <a:r>
              <a:rPr lang="en-GB" sz="6000" dirty="0">
                <a:solidFill>
                  <a:srgbClr val="053063"/>
                </a:solidFill>
                <a:latin typeface="ProximaNova-Extrabld"/>
                <a:ea typeface="+mn-ea"/>
              </a:rPr>
              <a:t>– </a:t>
            </a:r>
            <a:r>
              <a:rPr lang="en-GB" sz="6000" dirty="0" smtClean="0">
                <a:solidFill>
                  <a:srgbClr val="053063"/>
                </a:solidFill>
                <a:latin typeface="ProximaNova-Extrabld"/>
                <a:ea typeface="+mn-ea"/>
              </a:rPr>
              <a:t>MEETMED </a:t>
            </a:r>
            <a:r>
              <a:rPr lang="en-GB" sz="6000" dirty="0">
                <a:solidFill>
                  <a:srgbClr val="053063"/>
                </a:solidFill>
                <a:latin typeface="ProximaNova-Extrabld"/>
                <a:ea typeface="+mn-ea"/>
              </a:rPr>
              <a:t>II </a:t>
            </a:r>
          </a:p>
          <a:p>
            <a:r>
              <a:rPr lang="en-GB" sz="4200" dirty="0">
                <a:solidFill>
                  <a:srgbClr val="053063"/>
                </a:solidFill>
                <a:latin typeface="ProximaNova-Regular"/>
                <a:ea typeface="+mn-ea"/>
              </a:rPr>
              <a:t>WP3_A3.1.6</a:t>
            </a:r>
          </a:p>
          <a:p>
            <a:r>
              <a:rPr lang="en-GB" sz="4200" dirty="0" smtClean="0">
                <a:solidFill>
                  <a:srgbClr val="053063"/>
                </a:solidFill>
                <a:latin typeface="ProximaNova-Regular"/>
                <a:ea typeface="+mn-ea"/>
              </a:rPr>
              <a:t>Marrakech 6 </a:t>
            </a:r>
            <a:r>
              <a:rPr lang="fr-FR" sz="4200" dirty="0" smtClean="0">
                <a:solidFill>
                  <a:srgbClr val="053063"/>
                </a:solidFill>
                <a:latin typeface="ProximaNova-Regular"/>
                <a:ea typeface="+mn-ea"/>
              </a:rPr>
              <a:t>février</a:t>
            </a:r>
            <a:r>
              <a:rPr lang="en-GB" sz="4200" dirty="0" smtClean="0">
                <a:solidFill>
                  <a:srgbClr val="053063"/>
                </a:solidFill>
                <a:latin typeface="ProximaNova-Regular"/>
                <a:ea typeface="+mn-ea"/>
              </a:rPr>
              <a:t> 2024</a:t>
            </a:r>
            <a:endParaRPr lang="en-GB" sz="4200" dirty="0">
              <a:solidFill>
                <a:srgbClr val="053063"/>
              </a:solidFill>
              <a:latin typeface="ProximaNova-Regular"/>
              <a:ea typeface="+mn-ea"/>
            </a:endParaRPr>
          </a:p>
          <a:p>
            <a:endParaRPr lang="en-US" sz="4300" dirty="0">
              <a:solidFill>
                <a:srgbClr val="053063"/>
              </a:solidFill>
              <a:latin typeface="ProximaNova-Regular"/>
              <a:ea typeface="+mn-ea"/>
            </a:endParaRPr>
          </a:p>
        </p:txBody>
      </p:sp>
      <p:pic>
        <p:nvPicPr>
          <p:cNvPr id="3" name="Picture 2"/>
          <p:cNvPicPr>
            <a:picLocks noChangeAspect="1"/>
          </p:cNvPicPr>
          <p:nvPr/>
        </p:nvPicPr>
        <p:blipFill>
          <a:blip r:embed="rId6"/>
          <a:stretch>
            <a:fillRect/>
          </a:stretch>
        </p:blipFill>
        <p:spPr>
          <a:xfrm>
            <a:off x="770952" y="3878206"/>
            <a:ext cx="7645047" cy="743776"/>
          </a:xfrm>
          <a:prstGeom prst="rect">
            <a:avLst/>
          </a:prstGeom>
        </p:spPr>
      </p:pic>
    </p:spTree>
    <p:extLst>
      <p:ext uri="{BB962C8B-B14F-4D97-AF65-F5344CB8AC3E}">
        <p14:creationId xmlns:p14="http://schemas.microsoft.com/office/powerpoint/2010/main" val="353703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0" y="517432"/>
            <a:ext cx="9144000" cy="1143000"/>
          </a:xfrm>
        </p:spPr>
        <p:txBody>
          <a:bodyPr>
            <a:noAutofit/>
          </a:bodyPr>
          <a:lstStyle/>
          <a:p>
            <a:r>
              <a:rPr lang="en-US" sz="2800" dirty="0">
                <a:solidFill>
                  <a:srgbClr val="053063"/>
                </a:solidFill>
                <a:latin typeface="Proxima Nova Extra Bold"/>
                <a:ea typeface="+mn-ea"/>
              </a:rPr>
              <a:t/>
            </a:r>
            <a:br>
              <a:rPr lang="en-US" sz="2800" dirty="0">
                <a:solidFill>
                  <a:srgbClr val="053063"/>
                </a:solidFill>
                <a:latin typeface="Proxima Nova Extra Bold"/>
                <a:ea typeface="+mn-ea"/>
              </a:rPr>
            </a:br>
            <a:r>
              <a:rPr lang="fr-FR" sz="2800" dirty="0">
                <a:solidFill>
                  <a:srgbClr val="053063"/>
                </a:solidFill>
                <a:latin typeface="Proxima Nova Extra Bold"/>
                <a:ea typeface="+mn-ea"/>
              </a:rPr>
              <a:t>Quelles sont les considérations de conception pour l’intégration de la VENTILATION NATURELLE ?</a:t>
            </a:r>
            <a:r>
              <a:rPr lang="en-US" sz="2800" dirty="0">
                <a:solidFill>
                  <a:srgbClr val="053063"/>
                </a:solidFill>
                <a:latin typeface="Proxima Nova Extra Bold"/>
                <a:ea typeface="+mn-ea"/>
              </a:rPr>
              <a:t/>
            </a:r>
            <a:br>
              <a:rPr lang="en-US" sz="2800" dirty="0">
                <a:solidFill>
                  <a:srgbClr val="053063"/>
                </a:solidFill>
                <a:latin typeface="Proxima Nova Extra Bold"/>
                <a:ea typeface="+mn-ea"/>
              </a:rPr>
            </a:br>
            <a:endParaRPr lang="en-BE" sz="28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368710" y="1619823"/>
            <a:ext cx="8529484" cy="727859"/>
          </a:xfrm>
        </p:spPr>
        <p:txBody>
          <a:bodyPr>
            <a:noAutofit/>
          </a:bodyPr>
          <a:lstStyle/>
          <a:p>
            <a:pPr marL="251460" marR="387350" indent="0" algn="just">
              <a:lnSpc>
                <a:spcPct val="107000"/>
              </a:lnSpc>
              <a:spcBef>
                <a:spcPts val="0"/>
              </a:spcBef>
              <a:spcAft>
                <a:spcPts val="0"/>
              </a:spcAft>
              <a:buNone/>
            </a:pPr>
            <a:r>
              <a:rPr lang="fr-FR" sz="1800" dirty="0">
                <a:latin typeface="ProximaNova-Semibold"/>
              </a:rPr>
              <a:t>Plusieurs critères et paramètres de conception doivent être pris en compte avant de mettre en œuvre une ventilation naturelle dans un bâtiment. Les principaux sont répertoriés dans le tableau ci-dessous.</a:t>
            </a:r>
            <a:endParaRPr lang="en-US" sz="1800" dirty="0">
              <a:latin typeface="ProximaNova-Semibold"/>
            </a:endParaRPr>
          </a:p>
        </p:txBody>
      </p:sp>
      <p:graphicFrame>
        <p:nvGraphicFramePr>
          <p:cNvPr id="4" name="Table 5">
            <a:extLst>
              <a:ext uri="{FF2B5EF4-FFF2-40B4-BE49-F238E27FC236}">
                <a16:creationId xmlns:a16="http://schemas.microsoft.com/office/drawing/2014/main" id="{3A368A4E-30B0-38C0-F9E6-8B3602A14190}"/>
              </a:ext>
            </a:extLst>
          </p:cNvPr>
          <p:cNvGraphicFramePr>
            <a:graphicFrameLocks noGrp="1"/>
          </p:cNvGraphicFramePr>
          <p:nvPr>
            <p:extLst>
              <p:ext uri="{D42A27DB-BD31-4B8C-83A1-F6EECF244321}">
                <p14:modId xmlns:p14="http://schemas.microsoft.com/office/powerpoint/2010/main" val="2147769449"/>
              </p:ext>
            </p:extLst>
          </p:nvPr>
        </p:nvGraphicFramePr>
        <p:xfrm>
          <a:off x="744603" y="2674042"/>
          <a:ext cx="7654794" cy="4017103"/>
        </p:xfrm>
        <a:graphic>
          <a:graphicData uri="http://schemas.openxmlformats.org/drawingml/2006/table">
            <a:tbl>
              <a:tblPr firstRow="1" bandRow="1">
                <a:tableStyleId>{5C22544A-7EE6-4342-B048-85BDC9FD1C3A}</a:tableStyleId>
              </a:tblPr>
              <a:tblGrid>
                <a:gridCol w="1976284">
                  <a:extLst>
                    <a:ext uri="{9D8B030D-6E8A-4147-A177-3AD203B41FA5}">
                      <a16:colId xmlns:a16="http://schemas.microsoft.com/office/drawing/2014/main" val="3294022304"/>
                    </a:ext>
                  </a:extLst>
                </a:gridCol>
                <a:gridCol w="2222090">
                  <a:extLst>
                    <a:ext uri="{9D8B030D-6E8A-4147-A177-3AD203B41FA5}">
                      <a16:colId xmlns:a16="http://schemas.microsoft.com/office/drawing/2014/main" val="1917971394"/>
                    </a:ext>
                  </a:extLst>
                </a:gridCol>
                <a:gridCol w="3456420">
                  <a:extLst>
                    <a:ext uri="{9D8B030D-6E8A-4147-A177-3AD203B41FA5}">
                      <a16:colId xmlns:a16="http://schemas.microsoft.com/office/drawing/2014/main" val="2091000779"/>
                    </a:ext>
                  </a:extLst>
                </a:gridCol>
              </a:tblGrid>
              <a:tr h="410898">
                <a:tc>
                  <a:txBody>
                    <a:bodyPr/>
                    <a:lstStyle/>
                    <a:p>
                      <a:pPr marL="365760" marR="387350" algn="just">
                        <a:lnSpc>
                          <a:spcPct val="107000"/>
                        </a:lnSpc>
                        <a:spcBef>
                          <a:spcPts val="0"/>
                        </a:spcBef>
                        <a:spcAft>
                          <a:spcPts val="0"/>
                        </a:spcAft>
                      </a:pPr>
                      <a:r>
                        <a:rPr lang="en-US" sz="1400" b="1" dirty="0">
                          <a:solidFill>
                            <a:schemeClr val="bg1"/>
                          </a:solidFill>
                          <a:effectLst/>
                          <a:latin typeface="Tahoma" panose="020B0604030504040204" pitchFamily="34" charset="0"/>
                          <a:ea typeface="Calibri" panose="020F0502020204030204" pitchFamily="34" charset="0"/>
                          <a:cs typeface="Arial" panose="020B0604020202020204" pitchFamily="34" charset="0"/>
                        </a:rPr>
                        <a:t>Climatic zone</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65760" marR="387350" algn="just">
                        <a:lnSpc>
                          <a:spcPct val="107000"/>
                        </a:lnSpc>
                        <a:spcBef>
                          <a:spcPts val="0"/>
                        </a:spcBef>
                        <a:spcAft>
                          <a:spcPts val="0"/>
                        </a:spcAft>
                      </a:pPr>
                      <a:r>
                        <a:rPr lang="en-US" sz="1400" b="1" dirty="0">
                          <a:solidFill>
                            <a:schemeClr val="bg1"/>
                          </a:solidFill>
                          <a:effectLst/>
                          <a:latin typeface="Tahoma" panose="020B0604030504040204" pitchFamily="34" charset="0"/>
                          <a:ea typeface="Calibri" panose="020F0502020204030204" pitchFamily="34" charset="0"/>
                          <a:cs typeface="Arial" panose="020B0604020202020204" pitchFamily="34" charset="0"/>
                        </a:rPr>
                        <a:t>Wind direction</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65760" marR="387350" algn="just">
                        <a:lnSpc>
                          <a:spcPct val="107000"/>
                        </a:lnSpc>
                        <a:spcBef>
                          <a:spcPts val="0"/>
                        </a:spcBef>
                        <a:spcAft>
                          <a:spcPts val="0"/>
                        </a:spcAft>
                      </a:pPr>
                      <a:r>
                        <a:rPr lang="en-US" sz="1400" b="1" kern="1200" dirty="0">
                          <a:solidFill>
                            <a:schemeClr val="bg1"/>
                          </a:solidFill>
                          <a:effectLst/>
                          <a:latin typeface="Tahoma" panose="020B0604030504040204" pitchFamily="34" charset="0"/>
                          <a:ea typeface="Calibri" panose="020F0502020204030204" pitchFamily="34" charset="0"/>
                          <a:cs typeface="Arial" panose="020B0604020202020204" pitchFamily="34" charset="0"/>
                        </a:rPr>
                        <a:t>Outer Wind speed</a:t>
                      </a:r>
                    </a:p>
                  </a:txBody>
                  <a:tcPr marL="0" marR="0" marT="0" marB="0" anchor="ctr"/>
                </a:tc>
                <a:extLst>
                  <a:ext uri="{0D108BD9-81ED-4DB2-BD59-A6C34878D82A}">
                    <a16:rowId xmlns:a16="http://schemas.microsoft.com/office/drawing/2014/main" val="3331096779"/>
                  </a:ext>
                </a:extLst>
              </a:tr>
              <a:tr h="429308">
                <a:tc rowSpan="2">
                  <a:txBody>
                    <a:bodyPr/>
                    <a:lstStyle/>
                    <a:p>
                      <a:pPr marL="365760" marR="387350" algn="just">
                        <a:lnSpc>
                          <a:spcPct val="107000"/>
                        </a:lnSpc>
                        <a:spcBef>
                          <a:spcPts val="0"/>
                        </a:spcBef>
                        <a:spcAft>
                          <a:spcPts val="0"/>
                        </a:spcAft>
                      </a:pPr>
                      <a:r>
                        <a:rPr lang="en-US" sz="1400" b="1" dirty="0">
                          <a:solidFill>
                            <a:srgbClr val="212529"/>
                          </a:solidFill>
                          <a:effectLst/>
                          <a:latin typeface="Tahoma" panose="020B0604030504040204" pitchFamily="34" charset="0"/>
                          <a:ea typeface="Calibri" panose="020F0502020204030204" pitchFamily="34" charset="0"/>
                          <a:cs typeface="Arial" panose="020B0604020202020204" pitchFamily="34" charset="0"/>
                        </a:rPr>
                        <a:t>Coastal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South-east (moderate winds)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(6-10m/sec).</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83663797"/>
                  </a:ext>
                </a:extLst>
              </a:tr>
              <a:tr h="359846">
                <a:tc vMerge="1">
                  <a:txBody>
                    <a:bodyPr/>
                    <a:lstStyle/>
                    <a:p>
                      <a:endParaRPr lang="en-US"/>
                    </a:p>
                  </a:txBody>
                  <a:tcPr/>
                </a:tc>
                <a:tc>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East (mild winds)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(2-5m/sec)</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98326954"/>
                  </a:ext>
                </a:extLst>
              </a:tr>
              <a:tr h="686912">
                <a:tc>
                  <a:txBody>
                    <a:bodyPr/>
                    <a:lstStyle/>
                    <a:p>
                      <a:pPr marL="365760" marR="387350" algn="just">
                        <a:lnSpc>
                          <a:spcPct val="107000"/>
                        </a:lnSpc>
                        <a:spcBef>
                          <a:spcPts val="0"/>
                        </a:spcBef>
                        <a:spcAft>
                          <a:spcPts val="0"/>
                        </a:spcAft>
                      </a:pPr>
                      <a:r>
                        <a:rPr lang="en-US" sz="1400" b="1" dirty="0">
                          <a:solidFill>
                            <a:srgbClr val="212529"/>
                          </a:solidFill>
                          <a:effectLst/>
                          <a:latin typeface="Tahoma" panose="020B0604030504040204" pitchFamily="34" charset="0"/>
                          <a:ea typeface="Calibri" panose="020F0502020204030204" pitchFamily="34" charset="0"/>
                          <a:cs typeface="Arial" panose="020B0604020202020204" pitchFamily="34" charset="0"/>
                        </a:rPr>
                        <a:t>Mid-mountain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West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6-10m/sec and can sometimes reach a velocity of 11-15m/sec</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4503557"/>
                  </a:ext>
                </a:extLst>
              </a:tr>
              <a:tr h="359846">
                <a:tc rowSpan="2">
                  <a:txBody>
                    <a:bodyPr/>
                    <a:lstStyle/>
                    <a:p>
                      <a:pPr marL="365760" marR="387350" algn="just">
                        <a:lnSpc>
                          <a:spcPct val="107000"/>
                        </a:lnSpc>
                        <a:spcBef>
                          <a:spcPts val="0"/>
                        </a:spcBef>
                        <a:spcAft>
                          <a:spcPts val="0"/>
                        </a:spcAft>
                      </a:pPr>
                      <a:r>
                        <a:rPr lang="en-US" sz="1400" b="1" dirty="0">
                          <a:solidFill>
                            <a:srgbClr val="212529"/>
                          </a:solidFill>
                          <a:effectLst/>
                          <a:latin typeface="Tahoma" panose="020B0604030504040204" pitchFamily="34" charset="0"/>
                          <a:ea typeface="Calibri" panose="020F0502020204030204" pitchFamily="34" charset="0"/>
                          <a:cs typeface="Arial" panose="020B0604020202020204" pitchFamily="34" charset="0"/>
                        </a:rPr>
                        <a:t>Inland plateau</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South-West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rowSpan="2">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Mild to strong (11-15m/sec).</a:t>
                      </a:r>
                    </a:p>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752256518"/>
                  </a:ext>
                </a:extLst>
              </a:tr>
              <a:tr h="359846">
                <a:tc vMerge="1">
                  <a:txBody>
                    <a:bodyPr/>
                    <a:lstStyle/>
                    <a:p>
                      <a:endParaRPr lang="en-US"/>
                    </a:p>
                  </a:txBody>
                  <a:tcPr/>
                </a:tc>
                <a:tc>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North-East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vMerge="1">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71733075"/>
                  </a:ext>
                </a:extLst>
              </a:tr>
              <a:tr h="1383190">
                <a:tc>
                  <a:txBody>
                    <a:bodyPr/>
                    <a:lstStyle/>
                    <a:p>
                      <a:pPr marL="365760" marR="387350" algn="just">
                        <a:lnSpc>
                          <a:spcPct val="107000"/>
                        </a:lnSpc>
                        <a:spcBef>
                          <a:spcPts val="0"/>
                        </a:spcBef>
                        <a:spcAft>
                          <a:spcPts val="0"/>
                        </a:spcAft>
                      </a:pPr>
                      <a:r>
                        <a:rPr lang="en-US" sz="1400" b="1" dirty="0">
                          <a:solidFill>
                            <a:srgbClr val="212529"/>
                          </a:solidFill>
                          <a:effectLst/>
                          <a:latin typeface="Tahoma" panose="020B0604030504040204" pitchFamily="34" charset="0"/>
                          <a:ea typeface="Calibri" panose="020F0502020204030204" pitchFamily="34" charset="0"/>
                          <a:cs typeface="Arial" panose="020B0604020202020204" pitchFamily="34" charset="0"/>
                        </a:rPr>
                        <a:t>High mountain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North-west (mild to strong winds)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Mild winds (2-5m/sec)   They can achieve a moderate speed of 6-10m/sec and can reach the speed of 11-15m/sec on some occasions.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84805650"/>
                  </a:ext>
                </a:extLst>
              </a:tr>
            </a:tbl>
          </a:graphicData>
        </a:graphic>
      </p:graphicFrame>
      <p:sp>
        <p:nvSpPr>
          <p:cNvPr id="6" name="Slide Number Placeholder 4">
            <a:extLst>
              <a:ext uri="{FF2B5EF4-FFF2-40B4-BE49-F238E27FC236}">
                <a16:creationId xmlns:a16="http://schemas.microsoft.com/office/drawing/2014/main" id="{D18EBFCB-1C35-1564-767C-D90D4DFB3659}"/>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Tree>
    <p:extLst>
      <p:ext uri="{BB962C8B-B14F-4D97-AF65-F5344CB8AC3E}">
        <p14:creationId xmlns:p14="http://schemas.microsoft.com/office/powerpoint/2010/main" val="8084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525101" y="1766399"/>
            <a:ext cx="8229600" cy="638772"/>
          </a:xfrm>
        </p:spPr>
        <p:txBody>
          <a:bodyPr>
            <a:noAutofit/>
          </a:bodyPr>
          <a:lstStyle/>
          <a:p>
            <a:pPr marL="251460" marR="387350" indent="0" algn="just">
              <a:lnSpc>
                <a:spcPct val="107000"/>
              </a:lnSpc>
              <a:spcBef>
                <a:spcPts val="0"/>
              </a:spcBef>
              <a:spcAft>
                <a:spcPts val="0"/>
              </a:spcAft>
              <a:buNone/>
            </a:pPr>
            <a:r>
              <a:rPr lang="fr-FR" sz="1800" dirty="0">
                <a:latin typeface="ProximaNova-Semibold"/>
              </a:rPr>
              <a:t>Pour une intégration réussie de la ventilation naturelle dans les bâtiments résidentiels et commerciaux, les paramètres suivants peuvent être considérés comme de bonnes pratiques :</a:t>
            </a:r>
            <a:endParaRPr lang="en-US" sz="1800" dirty="0">
              <a:latin typeface="ProximaNova-Semibold"/>
            </a:endParaRPr>
          </a:p>
        </p:txBody>
      </p:sp>
      <p:sp>
        <p:nvSpPr>
          <p:cNvPr id="4" name="Slide Number Placeholder 4">
            <a:extLst>
              <a:ext uri="{FF2B5EF4-FFF2-40B4-BE49-F238E27FC236}">
                <a16:creationId xmlns:a16="http://schemas.microsoft.com/office/drawing/2014/main" id="{7C14E647-56C6-A0E6-C507-556A441C8DCB}"/>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
        <p:nvSpPr>
          <p:cNvPr id="7" name="TextBox 6">
            <a:extLst>
              <a:ext uri="{FF2B5EF4-FFF2-40B4-BE49-F238E27FC236}">
                <a16:creationId xmlns:a16="http://schemas.microsoft.com/office/drawing/2014/main" id="{E67B2457-63B7-11B0-FA8D-CEA3B776D46F}"/>
              </a:ext>
            </a:extLst>
          </p:cNvPr>
          <p:cNvSpPr txBox="1"/>
          <p:nvPr/>
        </p:nvSpPr>
        <p:spPr>
          <a:xfrm>
            <a:off x="239966" y="2722441"/>
            <a:ext cx="8799870" cy="3785652"/>
          </a:xfrm>
          <a:prstGeom prst="rect">
            <a:avLst/>
          </a:prstGeom>
          <a:noFill/>
        </p:spPr>
        <p:txBody>
          <a:bodyPr wrap="square">
            <a:spAutoFit/>
          </a:bodyPr>
          <a:lstStyle/>
          <a:p>
            <a:pPr marL="171450" lvl="0" indent="-171450" algn="just">
              <a:buFont typeface="Arial" panose="020B0604020202020204" pitchFamily="34" charset="0"/>
              <a:buChar char="•"/>
              <a:defRPr/>
            </a:pPr>
            <a:r>
              <a:rPr lang="fr-FR" sz="1600" dirty="0">
                <a:solidFill>
                  <a:srgbClr val="08224F"/>
                </a:solidFill>
                <a:latin typeface="ProximaNova-Regular"/>
                <a:cs typeface="Arial"/>
              </a:rPr>
              <a:t>Chaque pièce doit avoir deux ouvertures </a:t>
            </a:r>
            <a:r>
              <a:rPr lang="fr-FR" sz="1600" dirty="0" smtClean="0">
                <a:solidFill>
                  <a:srgbClr val="08224F"/>
                </a:solidFill>
                <a:latin typeface="ProximaNova-Regular"/>
                <a:cs typeface="Arial"/>
              </a:rPr>
              <a:t>d‘entrée </a:t>
            </a:r>
            <a:r>
              <a:rPr lang="fr-FR" sz="1600" dirty="0">
                <a:solidFill>
                  <a:srgbClr val="08224F"/>
                </a:solidFill>
                <a:latin typeface="ProximaNova-Regular"/>
                <a:cs typeface="Arial"/>
              </a:rPr>
              <a:t>et d'évacuation séparées</a:t>
            </a:r>
            <a:r>
              <a:rPr lang="fr-FR" sz="1600" dirty="0" smtClean="0">
                <a:solidFill>
                  <a:srgbClr val="08224F"/>
                </a:solidFill>
                <a:latin typeface="ProximaNova-Regular"/>
                <a:cs typeface="Arial"/>
              </a:rPr>
              <a:t>.</a:t>
            </a:r>
          </a:p>
          <a:p>
            <a:pPr marL="171450" lvl="0" indent="-171450" algn="just">
              <a:buFont typeface="Arial" panose="020B0604020202020204" pitchFamily="34" charset="0"/>
              <a:buChar char="•"/>
              <a:defRPr/>
            </a:pPr>
            <a:r>
              <a:rPr lang="fr-FR" sz="1600" dirty="0" smtClean="0">
                <a:solidFill>
                  <a:srgbClr val="08224F"/>
                </a:solidFill>
                <a:latin typeface="ProximaNova-Regular"/>
                <a:cs typeface="Arial"/>
              </a:rPr>
              <a:t>Placez l’évacuation </a:t>
            </a:r>
            <a:r>
              <a:rPr lang="fr-FR" sz="1600" dirty="0">
                <a:solidFill>
                  <a:srgbClr val="08224F"/>
                </a:solidFill>
                <a:latin typeface="ProximaNova-Regular"/>
                <a:cs typeface="Arial"/>
              </a:rPr>
              <a:t>bien au-dessus de l’entrée pour maximiser l’effet de cheminée</a:t>
            </a:r>
            <a:r>
              <a:rPr lang="fr-FR" sz="1600" dirty="0" smtClean="0">
                <a:solidFill>
                  <a:srgbClr val="08224F"/>
                </a:solidFill>
                <a:latin typeface="ProximaNova-Regular"/>
                <a:cs typeface="Arial"/>
              </a:rPr>
              <a:t>.</a:t>
            </a:r>
          </a:p>
          <a:p>
            <a:pPr marL="171450" lvl="0" indent="-171450" algn="just">
              <a:buFont typeface="Arial" panose="020B0604020202020204" pitchFamily="34" charset="0"/>
              <a:buChar char="•"/>
              <a:defRPr/>
            </a:pPr>
            <a:r>
              <a:rPr lang="fr-FR" sz="1600" dirty="0" smtClean="0">
                <a:solidFill>
                  <a:srgbClr val="08224F"/>
                </a:solidFill>
                <a:latin typeface="ProximaNova-Regular"/>
                <a:cs typeface="Arial"/>
              </a:rPr>
              <a:t>Orientez </a:t>
            </a:r>
            <a:r>
              <a:rPr lang="fr-FR" sz="1600" dirty="0">
                <a:solidFill>
                  <a:srgbClr val="08224F"/>
                </a:solidFill>
                <a:latin typeface="ProximaNova-Regular"/>
                <a:cs typeface="Arial"/>
              </a:rPr>
              <a:t>les fenêtres dans la pièce et décalez-les les unes par rapport aux autres pour maximiser le mélange dans la pièce tout en minimisant les obstructions à la circulation de l'air dans la pièce</a:t>
            </a:r>
            <a:r>
              <a:rPr lang="fr-FR" sz="1600" dirty="0" smtClean="0">
                <a:solidFill>
                  <a:srgbClr val="08224F"/>
                </a:solidFill>
                <a:latin typeface="ProximaNova-Regular"/>
                <a:cs typeface="Arial"/>
              </a:rPr>
              <a:t>.</a:t>
            </a:r>
          </a:p>
          <a:p>
            <a:pPr marL="171450" lvl="0" indent="-171450" algn="just">
              <a:buFont typeface="Arial" panose="020B0604020202020204" pitchFamily="34" charset="0"/>
              <a:buChar char="•"/>
              <a:defRPr/>
            </a:pPr>
            <a:r>
              <a:rPr lang="fr-FR" sz="1600" dirty="0" smtClean="0">
                <a:solidFill>
                  <a:srgbClr val="08224F"/>
                </a:solidFill>
                <a:latin typeface="ProximaNova-Regular"/>
                <a:cs typeface="Arial"/>
              </a:rPr>
              <a:t>Localisez </a:t>
            </a:r>
            <a:r>
              <a:rPr lang="fr-FR" sz="1600" dirty="0">
                <a:solidFill>
                  <a:srgbClr val="08224F"/>
                </a:solidFill>
                <a:latin typeface="ProximaNova-Regular"/>
                <a:cs typeface="Arial"/>
              </a:rPr>
              <a:t>les ouvertures sur les côtés opposés du bâtiment pour maximiser la ventilation transversale afin de tirer le meilleur parti de la direction du vent</a:t>
            </a:r>
            <a:r>
              <a:rPr lang="fr-FR" sz="1600" dirty="0" smtClean="0">
                <a:solidFill>
                  <a:srgbClr val="08224F"/>
                </a:solidFill>
                <a:latin typeface="ProximaNova-Regular"/>
                <a:cs typeface="Arial"/>
              </a:rPr>
              <a:t>.</a:t>
            </a:r>
          </a:p>
          <a:p>
            <a:pPr marL="171450" lvl="0" indent="-171450" algn="just">
              <a:buFont typeface="Arial" panose="020B0604020202020204" pitchFamily="34" charset="0"/>
              <a:buChar char="•"/>
              <a:defRPr/>
            </a:pPr>
            <a:r>
              <a:rPr lang="fr-FR" sz="1600" dirty="0" smtClean="0">
                <a:solidFill>
                  <a:srgbClr val="08224F"/>
                </a:solidFill>
                <a:latin typeface="ProximaNova-Regular"/>
                <a:cs typeface="Arial"/>
              </a:rPr>
              <a:t>Ayez </a:t>
            </a:r>
            <a:r>
              <a:rPr lang="fr-FR" sz="1600" dirty="0">
                <a:solidFill>
                  <a:srgbClr val="08224F"/>
                </a:solidFill>
                <a:latin typeface="ProximaNova-Regular"/>
                <a:cs typeface="Arial"/>
              </a:rPr>
              <a:t>des fenêtres ouvrantes éloignées des sources extérieures de polluants (y compris les gaz d'échappement des bâtiments et la circulation des véhicules) et du bruit</a:t>
            </a:r>
            <a:r>
              <a:rPr lang="fr-FR" sz="1600" dirty="0" smtClean="0">
                <a:solidFill>
                  <a:srgbClr val="08224F"/>
                </a:solidFill>
                <a:latin typeface="ProximaNova-Regular"/>
                <a:cs typeface="Arial"/>
              </a:rPr>
              <a:t>.</a:t>
            </a:r>
          </a:p>
          <a:p>
            <a:pPr marL="171450" lvl="0" indent="-171450" algn="just">
              <a:buFont typeface="Arial" panose="020B0604020202020204" pitchFamily="34" charset="0"/>
              <a:buChar char="•"/>
              <a:defRPr/>
            </a:pPr>
            <a:r>
              <a:rPr lang="fr-FR" sz="1600" dirty="0" smtClean="0">
                <a:solidFill>
                  <a:srgbClr val="08224F"/>
                </a:solidFill>
                <a:latin typeface="ProximaNova-Regular"/>
                <a:cs typeface="Arial"/>
              </a:rPr>
              <a:t>Prévoyez </a:t>
            </a:r>
            <a:r>
              <a:rPr lang="fr-FR" sz="1600" dirty="0">
                <a:solidFill>
                  <a:srgbClr val="08224F"/>
                </a:solidFill>
                <a:latin typeface="ProximaNova-Regular"/>
                <a:cs typeface="Arial"/>
              </a:rPr>
              <a:t>des évents de faîte qui sont des ouvertures au point le plus élevé du toit qui offrent une bonne sortie pour </a:t>
            </a:r>
            <a:r>
              <a:rPr lang="fr-FR" sz="1600" dirty="0" smtClean="0">
                <a:solidFill>
                  <a:srgbClr val="08224F"/>
                </a:solidFill>
                <a:latin typeface="ProximaNova-Regular"/>
                <a:cs typeface="Arial"/>
              </a:rPr>
              <a:t>l’effet cheminée et </a:t>
            </a:r>
            <a:r>
              <a:rPr lang="fr-FR" sz="1600" dirty="0">
                <a:solidFill>
                  <a:srgbClr val="08224F"/>
                </a:solidFill>
                <a:latin typeface="ProximaNova-Regular"/>
                <a:cs typeface="Arial"/>
              </a:rPr>
              <a:t>la ventilation induite par le </a:t>
            </a:r>
            <a:r>
              <a:rPr lang="fr-FR" sz="1600" dirty="0" smtClean="0">
                <a:solidFill>
                  <a:srgbClr val="08224F"/>
                </a:solidFill>
                <a:latin typeface="ProximaNova-Regular"/>
                <a:cs typeface="Arial"/>
              </a:rPr>
              <a:t>vent</a:t>
            </a:r>
          </a:p>
          <a:p>
            <a:pPr marL="171450" lvl="0" indent="-171450" algn="just">
              <a:buFont typeface="Arial" panose="020B0604020202020204" pitchFamily="34" charset="0"/>
              <a:buChar char="•"/>
              <a:defRPr/>
            </a:pPr>
            <a:r>
              <a:rPr lang="fr-FR" sz="1600" dirty="0" smtClean="0">
                <a:solidFill>
                  <a:srgbClr val="08224F"/>
                </a:solidFill>
                <a:latin typeface="ProximaNova-Regular"/>
                <a:cs typeface="Arial"/>
              </a:rPr>
              <a:t>Favorisez </a:t>
            </a:r>
            <a:r>
              <a:rPr lang="fr-FR" sz="1600" dirty="0">
                <a:solidFill>
                  <a:srgbClr val="08224F"/>
                </a:solidFill>
                <a:latin typeface="ProximaNova-Regular"/>
                <a:cs typeface="Arial"/>
              </a:rPr>
              <a:t>une circulation d’air interne adéquate entre les pièces. Dans la mesure du possible, les portes intérieures doivent être conçues pour être ouvertes afin de favoriser la ventilation de l'ensemble du bâtiment. Si l'intimité est </a:t>
            </a:r>
            <a:r>
              <a:rPr lang="fr-FR" sz="1600" dirty="0" smtClean="0">
                <a:solidFill>
                  <a:srgbClr val="08224F"/>
                </a:solidFill>
                <a:latin typeface="ProximaNova-Regular"/>
                <a:cs typeface="Arial"/>
              </a:rPr>
              <a:t>exigée, </a:t>
            </a:r>
            <a:r>
              <a:rPr lang="fr-FR" sz="1600" dirty="0">
                <a:solidFill>
                  <a:srgbClr val="08224F"/>
                </a:solidFill>
                <a:latin typeface="ProximaNova-Regular"/>
                <a:cs typeface="Arial"/>
              </a:rPr>
              <a:t>la ventilation peut être assurée par de hautes persiennes.</a:t>
            </a:r>
            <a:endParaRPr lang="en-US" sz="1600" kern="1200" dirty="0">
              <a:solidFill>
                <a:schemeClr val="tx2"/>
              </a:solidFill>
              <a:latin typeface="ProximaNova-Regular"/>
              <a:cs typeface="Arial"/>
            </a:endParaRPr>
          </a:p>
        </p:txBody>
      </p:sp>
      <p:sp>
        <p:nvSpPr>
          <p:cNvPr id="8" name="Title 1">
            <a:extLst>
              <a:ext uri="{FF2B5EF4-FFF2-40B4-BE49-F238E27FC236}">
                <a16:creationId xmlns:a16="http://schemas.microsoft.com/office/drawing/2014/main" id="{D68097F8-E91A-455A-BDBB-E131970F355C}"/>
              </a:ext>
            </a:extLst>
          </p:cNvPr>
          <p:cNvSpPr>
            <a:spLocks noGrp="1"/>
          </p:cNvSpPr>
          <p:nvPr>
            <p:ph type="title"/>
          </p:nvPr>
        </p:nvSpPr>
        <p:spPr>
          <a:xfrm>
            <a:off x="0" y="517432"/>
            <a:ext cx="9144000" cy="1143000"/>
          </a:xfrm>
        </p:spPr>
        <p:txBody>
          <a:bodyPr>
            <a:noAutofit/>
          </a:bodyPr>
          <a:lstStyle/>
          <a:p>
            <a:r>
              <a:rPr lang="en-US" sz="2800" dirty="0">
                <a:solidFill>
                  <a:srgbClr val="053063"/>
                </a:solidFill>
                <a:latin typeface="Proxima Nova Extra Bold"/>
                <a:ea typeface="+mn-ea"/>
              </a:rPr>
              <a:t/>
            </a:r>
            <a:br>
              <a:rPr lang="en-US" sz="2800" dirty="0">
                <a:solidFill>
                  <a:srgbClr val="053063"/>
                </a:solidFill>
                <a:latin typeface="Proxima Nova Extra Bold"/>
                <a:ea typeface="+mn-ea"/>
              </a:rPr>
            </a:br>
            <a:r>
              <a:rPr lang="fr-FR" sz="2800" dirty="0">
                <a:solidFill>
                  <a:srgbClr val="053063"/>
                </a:solidFill>
                <a:latin typeface="Proxima Nova Extra Bold"/>
                <a:ea typeface="+mn-ea"/>
              </a:rPr>
              <a:t>Quelles sont les considérations de conception pour l’intégration de la VENTILATION NATURELLE ?</a:t>
            </a:r>
            <a:r>
              <a:rPr lang="en-US" sz="2800" dirty="0">
                <a:solidFill>
                  <a:srgbClr val="053063"/>
                </a:solidFill>
                <a:latin typeface="Proxima Nova Extra Bold"/>
                <a:ea typeface="+mn-ea"/>
              </a:rPr>
              <a:t/>
            </a:r>
            <a:br>
              <a:rPr lang="en-US" sz="2800" dirty="0">
                <a:solidFill>
                  <a:srgbClr val="053063"/>
                </a:solidFill>
                <a:latin typeface="Proxima Nova Extra Bold"/>
                <a:ea typeface="+mn-ea"/>
              </a:rPr>
            </a:br>
            <a:endParaRPr lang="en-BE" sz="2800" dirty="0">
              <a:solidFill>
                <a:srgbClr val="053063"/>
              </a:solidFill>
              <a:latin typeface="Proxima Nova Extra Bold"/>
              <a:ea typeface="+mn-ea"/>
            </a:endParaRPr>
          </a:p>
        </p:txBody>
      </p:sp>
    </p:spTree>
    <p:extLst>
      <p:ext uri="{BB962C8B-B14F-4D97-AF65-F5344CB8AC3E}">
        <p14:creationId xmlns:p14="http://schemas.microsoft.com/office/powerpoint/2010/main" val="182784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4" dur="500"/>
                                        <p:tgtEl>
                                          <p:spTgt spid="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9" dur="500"/>
                                        <p:tgtEl>
                                          <p:spTgt spid="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randombar(horizontal)">
                                      <p:cBhvr>
                                        <p:cTn id="4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EC9AFD8F-C976-B7B7-34ED-3CC1FA08FED0}"/>
              </a:ext>
            </a:extLst>
          </p:cNvPr>
          <p:cNvGraphicFramePr>
            <a:graphicFrameLocks noGrp="1"/>
          </p:cNvGraphicFramePr>
          <p:nvPr>
            <p:extLst>
              <p:ext uri="{D42A27DB-BD31-4B8C-83A1-F6EECF244321}">
                <p14:modId xmlns:p14="http://schemas.microsoft.com/office/powerpoint/2010/main" val="882450713"/>
              </p:ext>
            </p:extLst>
          </p:nvPr>
        </p:nvGraphicFramePr>
        <p:xfrm>
          <a:off x="3558353" y="2635114"/>
          <a:ext cx="9008198" cy="2529840"/>
        </p:xfrm>
        <a:graphic>
          <a:graphicData uri="http://schemas.openxmlformats.org/drawingml/2006/table">
            <a:tbl>
              <a:tblPr firstRow="1" bandRow="1">
                <a:tableStyleId>{5C22544A-7EE6-4342-B048-85BDC9FD1C3A}</a:tableStyleId>
              </a:tblPr>
              <a:tblGrid>
                <a:gridCol w="4504099">
                  <a:extLst>
                    <a:ext uri="{9D8B030D-6E8A-4147-A177-3AD203B41FA5}">
                      <a16:colId xmlns:a16="http://schemas.microsoft.com/office/drawing/2014/main" val="3558277039"/>
                    </a:ext>
                  </a:extLst>
                </a:gridCol>
                <a:gridCol w="4504099">
                  <a:extLst>
                    <a:ext uri="{9D8B030D-6E8A-4147-A177-3AD203B41FA5}">
                      <a16:colId xmlns:a16="http://schemas.microsoft.com/office/drawing/2014/main" val="4242442156"/>
                    </a:ext>
                  </a:extLst>
                </a:gridCol>
              </a:tblGrid>
              <a:tr h="0">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kern="1200" dirty="0">
                        <a:solidFill>
                          <a:schemeClr val="tx2"/>
                        </a:solidFill>
                        <a:latin typeface="ProximaNova-Regular"/>
                        <a:ea typeface="+mn-ea"/>
                        <a:cs typeface="Aria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4258317"/>
                  </a:ext>
                </a:extLst>
              </a:tr>
              <a:tr h="370840">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9583540"/>
                  </a:ext>
                </a:extLst>
              </a:tr>
              <a:tr h="370840">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969319"/>
                  </a:ext>
                </a:extLst>
              </a:tr>
              <a:tr h="370840">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0532842"/>
                  </a:ext>
                </a:extLst>
              </a:tr>
              <a:tr h="370840">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662461"/>
                  </a:ext>
                </a:extLst>
              </a:tr>
              <a:tr h="370840">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9288292"/>
                  </a:ext>
                </a:extLst>
              </a:tr>
              <a:tr h="370840">
                <a:tc>
                  <a:txBody>
                    <a:bodyPr/>
                    <a:lstStyle/>
                    <a:p>
                      <a:pPr marL="171450" indent="-171450">
                        <a:buFont typeface="Arial" panose="020B0604020202020204" pitchFamily="34" charset="0"/>
                        <a:buChar char="•"/>
                      </a:pPr>
                      <a:endParaRPr lang="en-US" sz="1400" kern="1200" dirty="0">
                        <a:solidFill>
                          <a:schemeClr val="tx2"/>
                        </a:solidFill>
                        <a:latin typeface="ProximaNova-Regular"/>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400" kern="1200" dirty="0">
                        <a:solidFill>
                          <a:schemeClr val="tx2"/>
                        </a:solidFill>
                        <a:latin typeface="ProximaNova-Regular"/>
                        <a:ea typeface="+mn-ea"/>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230290"/>
                  </a:ext>
                </a:extLst>
              </a:tr>
            </a:tbl>
          </a:graphicData>
        </a:graphic>
      </p:graphicFrame>
      <p:sp>
        <p:nvSpPr>
          <p:cNvPr id="4" name="Slide Number Placeholder 4">
            <a:extLst>
              <a:ext uri="{FF2B5EF4-FFF2-40B4-BE49-F238E27FC236}">
                <a16:creationId xmlns:a16="http://schemas.microsoft.com/office/drawing/2014/main" id="{7C14E647-56C6-A0E6-C507-556A441C8DCB}"/>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
        <p:nvSpPr>
          <p:cNvPr id="7" name="TextBox 6">
            <a:extLst>
              <a:ext uri="{FF2B5EF4-FFF2-40B4-BE49-F238E27FC236}">
                <a16:creationId xmlns:a16="http://schemas.microsoft.com/office/drawing/2014/main" id="{E67B2457-63B7-11B0-FA8D-CEA3B776D46F}"/>
              </a:ext>
            </a:extLst>
          </p:cNvPr>
          <p:cNvSpPr txBox="1"/>
          <p:nvPr/>
        </p:nvSpPr>
        <p:spPr>
          <a:xfrm>
            <a:off x="457200" y="2136152"/>
            <a:ext cx="8229600" cy="3693319"/>
          </a:xfrm>
          <a:prstGeom prst="rect">
            <a:avLst/>
          </a:prstGeom>
          <a:noFill/>
        </p:spPr>
        <p:txBody>
          <a:bodyPr wrap="square">
            <a:spAutoFit/>
          </a:bodyPr>
          <a:lstStyle/>
          <a:p>
            <a:pPr marL="171450" lvl="0" indent="-171450" algn="just">
              <a:buFont typeface="Arial" panose="020B0604020202020204" pitchFamily="34" charset="0"/>
              <a:buChar char="•"/>
              <a:defRPr/>
            </a:pPr>
            <a:r>
              <a:rPr lang="fr-FR" dirty="0" smtClean="0">
                <a:solidFill>
                  <a:schemeClr val="tx2"/>
                </a:solidFill>
                <a:latin typeface="ProximaNova-Regular"/>
                <a:cs typeface="Arial"/>
              </a:rPr>
              <a:t>Optimisez </a:t>
            </a:r>
            <a:r>
              <a:rPr lang="fr-FR" dirty="0">
                <a:solidFill>
                  <a:schemeClr val="tx2"/>
                </a:solidFill>
                <a:latin typeface="ProximaNova-Regular"/>
                <a:cs typeface="Arial"/>
              </a:rPr>
              <a:t>le refroidissement nocturne naturel</a:t>
            </a:r>
            <a:r>
              <a:rPr lang="fr-FR" dirty="0" smtClean="0">
                <a:solidFill>
                  <a:schemeClr val="tx2"/>
                </a:solidFill>
                <a:latin typeface="ProximaNova-Regular"/>
                <a:cs typeface="Arial"/>
              </a:rPr>
              <a:t>.</a:t>
            </a:r>
          </a:p>
          <a:p>
            <a:pPr marL="171450" lvl="0" indent="-171450" algn="just">
              <a:buFont typeface="Arial" panose="020B0604020202020204" pitchFamily="34" charset="0"/>
              <a:buChar char="•"/>
              <a:defRPr/>
            </a:pPr>
            <a:r>
              <a:rPr lang="fr-FR" dirty="0" smtClean="0">
                <a:solidFill>
                  <a:schemeClr val="tx2"/>
                </a:solidFill>
                <a:latin typeface="ProximaNova-Regular"/>
                <a:cs typeface="Arial"/>
              </a:rPr>
              <a:t>Changements </a:t>
            </a:r>
            <a:r>
              <a:rPr lang="fr-FR" dirty="0">
                <a:solidFill>
                  <a:schemeClr val="tx2"/>
                </a:solidFill>
                <a:latin typeface="ProximaNova-Regular"/>
                <a:cs typeface="Arial"/>
              </a:rPr>
              <a:t>d'air maximum </a:t>
            </a:r>
            <a:r>
              <a:rPr lang="fr-FR" dirty="0" smtClean="0">
                <a:solidFill>
                  <a:schemeClr val="tx2"/>
                </a:solidFill>
                <a:latin typeface="ProximaNova-Regular"/>
                <a:cs typeface="Arial"/>
              </a:rPr>
              <a:t>:</a:t>
            </a:r>
          </a:p>
          <a:p>
            <a:pPr marL="742950" lvl="1" indent="-285750" algn="just">
              <a:buFont typeface="Wingdings" panose="05000000000000000000" pitchFamily="2" charset="2"/>
              <a:buChar char="ü"/>
              <a:defRPr/>
            </a:pPr>
            <a:r>
              <a:rPr lang="fr-FR" dirty="0" smtClean="0">
                <a:solidFill>
                  <a:schemeClr val="tx2"/>
                </a:solidFill>
                <a:latin typeface="ProximaNova-Regular"/>
                <a:cs typeface="Arial"/>
              </a:rPr>
              <a:t>Hiver </a:t>
            </a:r>
            <a:r>
              <a:rPr lang="fr-FR" dirty="0" smtClean="0">
                <a:solidFill>
                  <a:schemeClr val="tx2"/>
                </a:solidFill>
                <a:latin typeface="ProximaNova-Regular"/>
                <a:cs typeface="Arial"/>
              </a:rPr>
              <a:t>- Environ </a:t>
            </a:r>
            <a:r>
              <a:rPr lang="fr-FR" dirty="0">
                <a:solidFill>
                  <a:schemeClr val="tx2"/>
                </a:solidFill>
                <a:latin typeface="ProximaNova-Regular"/>
                <a:cs typeface="Arial"/>
              </a:rPr>
              <a:t>2,5 à 3 </a:t>
            </a:r>
            <a:r>
              <a:rPr lang="fr-FR" dirty="0" smtClean="0">
                <a:solidFill>
                  <a:schemeClr val="tx2"/>
                </a:solidFill>
                <a:latin typeface="ProximaNova-Regular"/>
                <a:cs typeface="Arial"/>
              </a:rPr>
              <a:t>v/h </a:t>
            </a:r>
            <a:r>
              <a:rPr lang="fr-FR" dirty="0">
                <a:solidFill>
                  <a:schemeClr val="tx2"/>
                </a:solidFill>
                <a:latin typeface="ProximaNova-Regular"/>
                <a:cs typeface="Arial"/>
              </a:rPr>
              <a:t>(en moyenne pendant les heures occupées</a:t>
            </a:r>
            <a:r>
              <a:rPr lang="fr-FR" dirty="0" smtClean="0">
                <a:solidFill>
                  <a:schemeClr val="tx2"/>
                </a:solidFill>
                <a:latin typeface="ProximaNova-Regular"/>
                <a:cs typeface="Arial"/>
              </a:rPr>
              <a:t>).</a:t>
            </a:r>
          </a:p>
          <a:p>
            <a:pPr marL="742950" lvl="1" indent="-285750" algn="just">
              <a:buFont typeface="Wingdings" panose="05000000000000000000" pitchFamily="2" charset="2"/>
              <a:buChar char="ü"/>
              <a:defRPr/>
            </a:pPr>
            <a:r>
              <a:rPr lang="fr-FR" dirty="0" smtClean="0">
                <a:solidFill>
                  <a:schemeClr val="tx2"/>
                </a:solidFill>
                <a:latin typeface="ProximaNova-Regular"/>
                <a:cs typeface="Arial"/>
              </a:rPr>
              <a:t>Été </a:t>
            </a:r>
            <a:r>
              <a:rPr lang="fr-FR" dirty="0" smtClean="0">
                <a:solidFill>
                  <a:schemeClr val="tx2"/>
                </a:solidFill>
                <a:latin typeface="ProximaNova-Regular"/>
                <a:cs typeface="Arial"/>
              </a:rPr>
              <a:t>- </a:t>
            </a:r>
            <a:r>
              <a:rPr lang="fr-FR" dirty="0">
                <a:solidFill>
                  <a:schemeClr val="tx2"/>
                </a:solidFill>
                <a:latin typeface="ProximaNova-Regular"/>
                <a:cs typeface="Arial"/>
              </a:rPr>
              <a:t>4 à </a:t>
            </a:r>
            <a:r>
              <a:rPr lang="fr-FR" dirty="0">
                <a:solidFill>
                  <a:schemeClr val="tx2"/>
                </a:solidFill>
                <a:latin typeface="ProximaNova-Regular"/>
                <a:cs typeface="Arial"/>
              </a:rPr>
              <a:t>6 </a:t>
            </a:r>
            <a:r>
              <a:rPr lang="fr-FR" dirty="0" smtClean="0">
                <a:solidFill>
                  <a:schemeClr val="tx2"/>
                </a:solidFill>
                <a:latin typeface="ProximaNova-Regular"/>
                <a:cs typeface="Arial"/>
              </a:rPr>
              <a:t>v/h </a:t>
            </a:r>
            <a:r>
              <a:rPr lang="fr-FR" dirty="0">
                <a:solidFill>
                  <a:schemeClr val="tx2"/>
                </a:solidFill>
                <a:latin typeface="ProximaNova-Regular"/>
                <a:cs typeface="Arial"/>
              </a:rPr>
              <a:t>peuvent facilement être </a:t>
            </a:r>
            <a:r>
              <a:rPr lang="fr-FR" dirty="0" smtClean="0">
                <a:solidFill>
                  <a:schemeClr val="tx2"/>
                </a:solidFill>
                <a:latin typeface="ProximaNova-Regular"/>
                <a:cs typeface="Arial"/>
              </a:rPr>
              <a:t>acceptés</a:t>
            </a:r>
          </a:p>
          <a:p>
            <a:pPr marL="742950" lvl="1" indent="-285750" algn="just">
              <a:buFont typeface="Wingdings" panose="05000000000000000000" pitchFamily="2" charset="2"/>
              <a:buChar char="ü"/>
              <a:defRPr/>
            </a:pPr>
            <a:r>
              <a:rPr lang="fr-FR" dirty="0" smtClean="0">
                <a:solidFill>
                  <a:schemeClr val="tx2"/>
                </a:solidFill>
                <a:latin typeface="ProximaNova-Regular"/>
                <a:cs typeface="Arial"/>
              </a:rPr>
              <a:t>Les </a:t>
            </a:r>
            <a:r>
              <a:rPr lang="fr-FR" dirty="0">
                <a:solidFill>
                  <a:schemeClr val="tx2"/>
                </a:solidFill>
                <a:latin typeface="ProximaNova-Regular"/>
                <a:cs typeface="Arial"/>
              </a:rPr>
              <a:t>atriums et espaces transitoires similaires où les gens séjournent pour des périodes plus courtes : 10 – 15 </a:t>
            </a:r>
            <a:r>
              <a:rPr lang="fr-FR" dirty="0" smtClean="0">
                <a:solidFill>
                  <a:schemeClr val="tx2"/>
                </a:solidFill>
                <a:latin typeface="ProximaNova-Regular"/>
                <a:cs typeface="Arial"/>
              </a:rPr>
              <a:t>v/h peuvent </a:t>
            </a:r>
            <a:r>
              <a:rPr lang="fr-FR" dirty="0">
                <a:solidFill>
                  <a:schemeClr val="tx2"/>
                </a:solidFill>
                <a:latin typeface="ProximaNova-Regular"/>
                <a:cs typeface="Arial"/>
              </a:rPr>
              <a:t>être acceptés</a:t>
            </a:r>
            <a:r>
              <a:rPr lang="fr-FR" dirty="0" smtClean="0">
                <a:solidFill>
                  <a:schemeClr val="tx2"/>
                </a:solidFill>
                <a:latin typeface="ProximaNova-Regular"/>
                <a:cs typeface="Arial"/>
              </a:rPr>
              <a:t>.</a:t>
            </a:r>
          </a:p>
          <a:p>
            <a:pPr marL="742950" lvl="1" indent="-285750" algn="just">
              <a:buFont typeface="Wingdings" panose="05000000000000000000" pitchFamily="2" charset="2"/>
              <a:buChar char="ü"/>
              <a:defRPr/>
            </a:pPr>
            <a:r>
              <a:rPr lang="fr-FR" dirty="0" smtClean="0">
                <a:solidFill>
                  <a:schemeClr val="tx2"/>
                </a:solidFill>
                <a:latin typeface="ProximaNova-Regular"/>
                <a:cs typeface="Arial"/>
              </a:rPr>
              <a:t>Préférence </a:t>
            </a:r>
            <a:r>
              <a:rPr lang="fr-FR" dirty="0">
                <a:solidFill>
                  <a:schemeClr val="tx2"/>
                </a:solidFill>
                <a:latin typeface="ProximaNova-Regular"/>
                <a:cs typeface="Arial"/>
              </a:rPr>
              <a:t>pour la ventilation croisée, la ventilation par cheminée ou la ventilation hybride dans les espaces à forte </a:t>
            </a:r>
            <a:r>
              <a:rPr lang="fr-FR" dirty="0" smtClean="0">
                <a:solidFill>
                  <a:schemeClr val="tx2"/>
                </a:solidFill>
                <a:latin typeface="ProximaNova-Regular"/>
                <a:cs typeface="Arial"/>
              </a:rPr>
              <a:t>occupation</a:t>
            </a:r>
          </a:p>
          <a:p>
            <a:pPr marL="171450" lvl="0" indent="-171450" algn="just">
              <a:buFont typeface="Arial" panose="020B0604020202020204" pitchFamily="34" charset="0"/>
              <a:buChar char="•"/>
              <a:defRPr/>
            </a:pPr>
            <a:r>
              <a:rPr lang="fr-FR" dirty="0" smtClean="0">
                <a:solidFill>
                  <a:schemeClr val="tx2"/>
                </a:solidFill>
                <a:latin typeface="ProximaNova-Regular"/>
                <a:cs typeface="Arial"/>
              </a:rPr>
              <a:t>Envisager </a:t>
            </a:r>
            <a:r>
              <a:rPr lang="fr-FR" dirty="0">
                <a:solidFill>
                  <a:schemeClr val="tx2"/>
                </a:solidFill>
                <a:latin typeface="ProximaNova-Regular"/>
                <a:cs typeface="Arial"/>
              </a:rPr>
              <a:t>l’utilisation </a:t>
            </a:r>
            <a:r>
              <a:rPr lang="fr-FR" dirty="0" smtClean="0">
                <a:solidFill>
                  <a:schemeClr val="tx2"/>
                </a:solidFill>
                <a:latin typeface="ProximaNova-Regular"/>
                <a:cs typeface="Arial"/>
              </a:rPr>
              <a:t>de </a:t>
            </a:r>
            <a:r>
              <a:rPr lang="fr-FR" dirty="0">
                <a:solidFill>
                  <a:schemeClr val="tx2"/>
                </a:solidFill>
                <a:latin typeface="ProximaNova-Regular"/>
                <a:cs typeface="Arial"/>
              </a:rPr>
              <a:t>lucarnes ventilées dans une stratégie de ventilation par </a:t>
            </a:r>
            <a:r>
              <a:rPr lang="fr-FR" dirty="0" smtClean="0">
                <a:solidFill>
                  <a:schemeClr val="tx2"/>
                </a:solidFill>
                <a:latin typeface="ProximaNova-Regular"/>
                <a:cs typeface="Arial"/>
              </a:rPr>
              <a:t>effet de cheminée. </a:t>
            </a:r>
          </a:p>
          <a:p>
            <a:pPr marL="171450" lvl="0" indent="-171450" algn="just">
              <a:buFont typeface="Arial" panose="020B0604020202020204" pitchFamily="34" charset="0"/>
              <a:buChar char="•"/>
              <a:defRPr/>
            </a:pPr>
            <a:r>
              <a:rPr lang="fr-FR" dirty="0" smtClean="0">
                <a:solidFill>
                  <a:schemeClr val="tx2"/>
                </a:solidFill>
                <a:latin typeface="ProximaNova-Regular"/>
                <a:cs typeface="Arial"/>
              </a:rPr>
              <a:t>Le </a:t>
            </a:r>
            <a:r>
              <a:rPr lang="fr-FR" dirty="0">
                <a:solidFill>
                  <a:schemeClr val="tx2"/>
                </a:solidFill>
                <a:latin typeface="ProximaNova-Regular"/>
                <a:cs typeface="Arial"/>
              </a:rPr>
              <a:t>puits de </a:t>
            </a:r>
            <a:r>
              <a:rPr lang="fr-FR" dirty="0" smtClean="0">
                <a:solidFill>
                  <a:schemeClr val="tx2"/>
                </a:solidFill>
                <a:latin typeface="ProximaNova-Regular"/>
                <a:cs typeface="Arial"/>
              </a:rPr>
              <a:t>lumière: </a:t>
            </a:r>
            <a:r>
              <a:rPr lang="fr-FR" dirty="0">
                <a:solidFill>
                  <a:schemeClr val="tx2"/>
                </a:solidFill>
                <a:latin typeface="ProximaNova-Regular"/>
                <a:cs typeface="Arial"/>
              </a:rPr>
              <a:t>du puits de lumière pourrait également servir de cheminée solaire pour augmenter le flux</a:t>
            </a:r>
            <a:r>
              <a:rPr lang="fr-FR" dirty="0" smtClean="0">
                <a:solidFill>
                  <a:schemeClr val="tx2"/>
                </a:solidFill>
                <a:latin typeface="ProximaNova-Regular"/>
                <a:cs typeface="Arial"/>
              </a:rPr>
              <a:t>.</a:t>
            </a:r>
            <a:endParaRPr lang="en-US" sz="1800" b="0" kern="1200" dirty="0">
              <a:solidFill>
                <a:schemeClr val="tx2"/>
              </a:solidFill>
              <a:latin typeface="ProximaNova-Regular"/>
              <a:ea typeface="+mn-ea"/>
              <a:cs typeface="Arial"/>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kern="1200" dirty="0">
              <a:solidFill>
                <a:schemeClr val="tx2"/>
              </a:solidFill>
              <a:latin typeface="ProximaNova-Regular"/>
              <a:ea typeface="+mn-ea"/>
              <a:cs typeface="Arial"/>
            </a:endParaRPr>
          </a:p>
        </p:txBody>
      </p:sp>
      <p:sp>
        <p:nvSpPr>
          <p:cNvPr id="8" name="Title 1">
            <a:extLst>
              <a:ext uri="{FF2B5EF4-FFF2-40B4-BE49-F238E27FC236}">
                <a16:creationId xmlns:a16="http://schemas.microsoft.com/office/drawing/2014/main" id="{D68097F8-E91A-455A-BDBB-E131970F355C}"/>
              </a:ext>
            </a:extLst>
          </p:cNvPr>
          <p:cNvSpPr>
            <a:spLocks noGrp="1"/>
          </p:cNvSpPr>
          <p:nvPr>
            <p:ph type="title"/>
          </p:nvPr>
        </p:nvSpPr>
        <p:spPr>
          <a:xfrm>
            <a:off x="0" y="517432"/>
            <a:ext cx="9144000" cy="1143000"/>
          </a:xfrm>
        </p:spPr>
        <p:txBody>
          <a:bodyPr>
            <a:noAutofit/>
          </a:bodyPr>
          <a:lstStyle/>
          <a:p>
            <a:r>
              <a:rPr lang="en-US" sz="2800" dirty="0">
                <a:solidFill>
                  <a:srgbClr val="053063"/>
                </a:solidFill>
                <a:latin typeface="Proxima Nova Extra Bold"/>
                <a:ea typeface="+mn-ea"/>
              </a:rPr>
              <a:t/>
            </a:r>
            <a:br>
              <a:rPr lang="en-US" sz="2800" dirty="0">
                <a:solidFill>
                  <a:srgbClr val="053063"/>
                </a:solidFill>
                <a:latin typeface="Proxima Nova Extra Bold"/>
                <a:ea typeface="+mn-ea"/>
              </a:rPr>
            </a:br>
            <a:r>
              <a:rPr lang="fr-FR" sz="2800" dirty="0">
                <a:solidFill>
                  <a:srgbClr val="053063"/>
                </a:solidFill>
                <a:latin typeface="Proxima Nova Extra Bold"/>
                <a:ea typeface="+mn-ea"/>
              </a:rPr>
              <a:t>Quelles sont les considérations de conception pour l’intégration de la VENTILATION NATURELLE ?</a:t>
            </a:r>
            <a:r>
              <a:rPr lang="en-US" sz="2800" dirty="0">
                <a:solidFill>
                  <a:srgbClr val="053063"/>
                </a:solidFill>
                <a:latin typeface="Proxima Nova Extra Bold"/>
                <a:ea typeface="+mn-ea"/>
              </a:rPr>
              <a:t/>
            </a:r>
            <a:br>
              <a:rPr lang="en-US" sz="2800" dirty="0">
                <a:solidFill>
                  <a:srgbClr val="053063"/>
                </a:solidFill>
                <a:latin typeface="Proxima Nova Extra Bold"/>
                <a:ea typeface="+mn-ea"/>
              </a:rPr>
            </a:br>
            <a:endParaRPr lang="en-BE" sz="2800" dirty="0">
              <a:solidFill>
                <a:srgbClr val="053063"/>
              </a:solidFill>
              <a:latin typeface="Proxima Nova Extra Bold"/>
              <a:ea typeface="+mn-ea"/>
            </a:endParaRPr>
          </a:p>
        </p:txBody>
      </p:sp>
    </p:spTree>
    <p:extLst>
      <p:ext uri="{BB962C8B-B14F-4D97-AF65-F5344CB8AC3E}">
        <p14:creationId xmlns:p14="http://schemas.microsoft.com/office/powerpoint/2010/main" val="80989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277FD1-D3A8-854B-AF4A-10AE38A419AC}"/>
              </a:ext>
            </a:extLst>
          </p:cNvPr>
          <p:cNvSpPr/>
          <p:nvPr/>
        </p:nvSpPr>
        <p:spPr>
          <a:xfrm>
            <a:off x="1" y="2283860"/>
            <a:ext cx="9144000" cy="1209685"/>
          </a:xfrm>
          <a:prstGeom prst="rect">
            <a:avLst/>
          </a:prstGeom>
          <a:solidFill>
            <a:srgbClr val="189A3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850048"/>
            <a:ext cx="8229600" cy="1143000"/>
          </a:xfrm>
        </p:spPr>
        <p:txBody>
          <a:bodyPr>
            <a:noAutofit/>
          </a:bodyPr>
          <a:lstStyle/>
          <a:p>
            <a:r>
              <a:rPr lang="fr-FR" sz="3200" dirty="0" smtClean="0">
                <a:solidFill>
                  <a:srgbClr val="053063"/>
                </a:solidFill>
                <a:latin typeface="Proxima Nova Extra Bold"/>
                <a:ea typeface="+mn-ea"/>
              </a:rPr>
              <a:t>Comment </a:t>
            </a:r>
            <a:r>
              <a:rPr lang="fr-FR" sz="3200" dirty="0">
                <a:solidFill>
                  <a:srgbClr val="053063"/>
                </a:solidFill>
                <a:latin typeface="Proxima Nova Extra Bold"/>
                <a:ea typeface="+mn-ea"/>
              </a:rPr>
              <a:t>décider du type de VENTILATION NATURELLE</a:t>
            </a: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108156" y="2363013"/>
            <a:ext cx="9035845" cy="914007"/>
          </a:xfrm>
        </p:spPr>
        <p:txBody>
          <a:bodyPr>
            <a:noAutofit/>
          </a:bodyPr>
          <a:lstStyle/>
          <a:p>
            <a:pPr marL="251460" marR="387350" indent="0" algn="just">
              <a:lnSpc>
                <a:spcPct val="107000"/>
              </a:lnSpc>
              <a:spcBef>
                <a:spcPts val="0"/>
              </a:spcBef>
              <a:spcAft>
                <a:spcPts val="0"/>
              </a:spcAft>
              <a:buNone/>
            </a:pPr>
            <a:r>
              <a:rPr lang="fr-FR" sz="1700" dirty="0">
                <a:solidFill>
                  <a:schemeClr val="bg1"/>
                </a:solidFill>
                <a:latin typeface="ProximaNova-Semibold"/>
              </a:rPr>
              <a:t>La règle empirique suivante (consultez le tableau ci-dessous) peut être utilisée pour évaluer le potentiel d’une ventilation unilatérale et croisée. La profondeur du plan sur laquelle la ventilation peut fonctionner est spécifiée en termes de hauteur du sol au plafond.</a:t>
            </a:r>
            <a:endParaRPr lang="en-US" sz="1700" dirty="0">
              <a:solidFill>
                <a:schemeClr val="bg1"/>
              </a:solidFill>
              <a:latin typeface="ProximaNova-Semibold"/>
            </a:endParaRPr>
          </a:p>
        </p:txBody>
      </p:sp>
      <p:graphicFrame>
        <p:nvGraphicFramePr>
          <p:cNvPr id="8" name="Table 7">
            <a:extLst>
              <a:ext uri="{FF2B5EF4-FFF2-40B4-BE49-F238E27FC236}">
                <a16:creationId xmlns:a16="http://schemas.microsoft.com/office/drawing/2014/main" id="{37C7FBC3-4F85-CFDE-F667-B9A0FB70A604}"/>
              </a:ext>
            </a:extLst>
          </p:cNvPr>
          <p:cNvGraphicFramePr>
            <a:graphicFrameLocks noGrp="1"/>
          </p:cNvGraphicFramePr>
          <p:nvPr>
            <p:extLst>
              <p:ext uri="{D42A27DB-BD31-4B8C-83A1-F6EECF244321}">
                <p14:modId xmlns:p14="http://schemas.microsoft.com/office/powerpoint/2010/main" val="4253062455"/>
              </p:ext>
            </p:extLst>
          </p:nvPr>
        </p:nvGraphicFramePr>
        <p:xfrm>
          <a:off x="604684" y="4116056"/>
          <a:ext cx="7934632" cy="2071521"/>
        </p:xfrm>
        <a:graphic>
          <a:graphicData uri="http://schemas.openxmlformats.org/drawingml/2006/table">
            <a:tbl>
              <a:tblPr firstRow="1" firstCol="1" lastRow="1" lastCol="1" bandRow="1" bandCol="1"/>
              <a:tblGrid>
                <a:gridCol w="3475703">
                  <a:extLst>
                    <a:ext uri="{9D8B030D-6E8A-4147-A177-3AD203B41FA5}">
                      <a16:colId xmlns:a16="http://schemas.microsoft.com/office/drawing/2014/main" val="2768594213"/>
                    </a:ext>
                  </a:extLst>
                </a:gridCol>
                <a:gridCol w="4458929">
                  <a:extLst>
                    <a:ext uri="{9D8B030D-6E8A-4147-A177-3AD203B41FA5}">
                      <a16:colId xmlns:a16="http://schemas.microsoft.com/office/drawing/2014/main" val="1643443314"/>
                    </a:ext>
                  </a:extLst>
                </a:gridCol>
              </a:tblGrid>
              <a:tr h="901599">
                <a:tc>
                  <a:txBody>
                    <a:bodyPr/>
                    <a:lstStyle/>
                    <a:p>
                      <a:pPr marL="0" marR="387350" algn="ctr">
                        <a:lnSpc>
                          <a:spcPct val="107000"/>
                        </a:lnSpc>
                        <a:spcBef>
                          <a:spcPts val="0"/>
                        </a:spcBef>
                        <a:spcAft>
                          <a:spcPts val="0"/>
                        </a:spcAft>
                      </a:pPr>
                      <a:r>
                        <a:rPr lang="en-US" sz="1800" b="1" dirty="0">
                          <a:solidFill>
                            <a:schemeClr val="bg1"/>
                          </a:solidFill>
                          <a:effectLst/>
                          <a:latin typeface="Tahoma" panose="020B0604030504040204" pitchFamily="34" charset="0"/>
                          <a:ea typeface="Calibri" panose="020F0502020204030204" pitchFamily="34" charset="0"/>
                          <a:cs typeface="Arial" panose="020B0604020202020204" pitchFamily="34" charset="0"/>
                        </a:rPr>
                        <a:t>Ventilation Configuration</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1800" b="1" dirty="0">
                          <a:solidFill>
                            <a:schemeClr val="bg1"/>
                          </a:solidFill>
                          <a:effectLst/>
                          <a:latin typeface="Tahoma" panose="020B0604030504040204" pitchFamily="34" charset="0"/>
                          <a:ea typeface="Calibri" panose="020F0502020204030204" pitchFamily="34" charset="0"/>
                          <a:cs typeface="Arial" panose="020B0604020202020204" pitchFamily="34" charset="0"/>
                        </a:rPr>
                        <a:t>   Depth to    Floor/Ceiling height H</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extLst>
                  <a:ext uri="{0D108BD9-81ED-4DB2-BD59-A6C34878D82A}">
                    <a16:rowId xmlns:a16="http://schemas.microsoft.com/office/drawing/2014/main" val="3742213858"/>
                  </a:ext>
                </a:extLst>
              </a:tr>
              <a:tr h="389974">
                <a:tc>
                  <a:txBody>
                    <a:bodyPr/>
                    <a:lstStyle/>
                    <a:p>
                      <a:pPr marL="0" marR="387350" algn="ctr">
                        <a:lnSpc>
                          <a:spcPct val="107000"/>
                        </a:lnSpc>
                        <a:spcBef>
                          <a:spcPts val="0"/>
                        </a:spcBef>
                        <a:spcAft>
                          <a:spcPts val="0"/>
                        </a:spcAft>
                      </a:pPr>
                      <a:r>
                        <a:rPr lang="en-US" sz="1800" kern="1200" dirty="0">
                          <a:solidFill>
                            <a:srgbClr val="212529"/>
                          </a:solidFill>
                          <a:effectLst/>
                          <a:latin typeface="Tahoma" panose="020B0604030504040204" pitchFamily="34" charset="0"/>
                          <a:ea typeface="Calibri" panose="020F0502020204030204" pitchFamily="34" charset="0"/>
                          <a:cs typeface="Arial" panose="020B0604020202020204" pitchFamily="34" charset="0"/>
                        </a:rPr>
                        <a:t> single sided, multiple opening</a:t>
                      </a:r>
                    </a:p>
                  </a:txBody>
                  <a:tcPr marL="0" marR="0" marT="0" marB="0">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800" dirty="0">
                          <a:solidFill>
                            <a:srgbClr val="212529"/>
                          </a:solidFill>
                          <a:effectLst/>
                          <a:latin typeface="Tahoma" panose="020B0604030504040204" pitchFamily="34" charset="0"/>
                          <a:ea typeface="Calibri" panose="020F0502020204030204" pitchFamily="34" charset="0"/>
                          <a:cs typeface="Arial" panose="020B0604020202020204" pitchFamily="34" charset="0"/>
                        </a:rPr>
                        <a:t>    2.5 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272747174"/>
                  </a:ext>
                </a:extLst>
              </a:tr>
              <a:tr h="389974">
                <a:tc>
                  <a:txBody>
                    <a:bodyPr/>
                    <a:lstStyle/>
                    <a:p>
                      <a:pPr marL="0" marR="387350" algn="ctr">
                        <a:lnSpc>
                          <a:spcPct val="107000"/>
                        </a:lnSpc>
                        <a:spcBef>
                          <a:spcPts val="0"/>
                        </a:spcBef>
                        <a:spcAft>
                          <a:spcPts val="0"/>
                        </a:spcAft>
                      </a:pPr>
                      <a:r>
                        <a:rPr lang="en-US" sz="1800" kern="1200" dirty="0">
                          <a:solidFill>
                            <a:srgbClr val="212529"/>
                          </a:solidFill>
                          <a:effectLst/>
                          <a:latin typeface="Tahoma" panose="020B0604030504040204" pitchFamily="34" charset="0"/>
                          <a:ea typeface="Calibri" panose="020F0502020204030204" pitchFamily="34" charset="0"/>
                          <a:cs typeface="Arial" panose="020B0604020202020204" pitchFamily="34" charset="0"/>
                        </a:rPr>
                        <a:t>cross ventilation</a:t>
                      </a:r>
                    </a:p>
                  </a:txBody>
                  <a:tcPr marL="0" marR="0" marT="0" marB="0">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800" dirty="0">
                          <a:solidFill>
                            <a:srgbClr val="212529"/>
                          </a:solidFill>
                          <a:effectLst/>
                          <a:latin typeface="Tahoma" panose="020B0604030504040204" pitchFamily="34" charset="0"/>
                          <a:ea typeface="Calibri" panose="020F0502020204030204" pitchFamily="34" charset="0"/>
                          <a:cs typeface="Arial" panose="020B0604020202020204" pitchFamily="34" charset="0"/>
                        </a:rPr>
                        <a:t>  5 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801962825"/>
                  </a:ext>
                </a:extLst>
              </a:tr>
              <a:tr h="389974">
                <a:tc>
                  <a:txBody>
                    <a:bodyPr/>
                    <a:lstStyle/>
                    <a:p>
                      <a:pPr marL="0" marR="387350" algn="ctr">
                        <a:lnSpc>
                          <a:spcPct val="107000"/>
                        </a:lnSpc>
                        <a:spcBef>
                          <a:spcPts val="0"/>
                        </a:spcBef>
                        <a:spcAft>
                          <a:spcPts val="0"/>
                        </a:spcAft>
                      </a:pPr>
                      <a:r>
                        <a:rPr lang="en-US" sz="1800" kern="1200" dirty="0">
                          <a:solidFill>
                            <a:srgbClr val="212529"/>
                          </a:solidFill>
                          <a:effectLst/>
                          <a:latin typeface="Tahoma" panose="020B0604030504040204" pitchFamily="34" charset="0"/>
                          <a:ea typeface="Calibri" panose="020F0502020204030204" pitchFamily="34" charset="0"/>
                          <a:cs typeface="Arial" panose="020B0604020202020204" pitchFamily="34" charset="0"/>
                        </a:rPr>
                        <a:t>Stack ventilation</a:t>
                      </a:r>
                    </a:p>
                  </a:txBody>
                  <a:tcPr marL="0" marR="0" marT="0" marB="0">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800" dirty="0">
                          <a:solidFill>
                            <a:srgbClr val="212529"/>
                          </a:solidFill>
                          <a:effectLst/>
                          <a:latin typeface="Tahoma" panose="020B0604030504040204" pitchFamily="34" charset="0"/>
                          <a:ea typeface="Calibri" panose="020F0502020204030204" pitchFamily="34" charset="0"/>
                          <a:cs typeface="Arial" panose="020B0604020202020204" pitchFamily="34" charset="0"/>
                        </a:rPr>
                        <a:t>  5 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783773"/>
                  </a:ext>
                </a:extLst>
              </a:tr>
            </a:tbl>
          </a:graphicData>
        </a:graphic>
      </p:graphicFrame>
      <p:sp>
        <p:nvSpPr>
          <p:cNvPr id="4" name="Slide Number Placeholder 4">
            <a:extLst>
              <a:ext uri="{FF2B5EF4-FFF2-40B4-BE49-F238E27FC236}">
                <a16:creationId xmlns:a16="http://schemas.microsoft.com/office/drawing/2014/main" id="{DE736F15-E80D-E9CC-B15D-52AF8617228C}"/>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Tree>
    <p:extLst>
      <p:ext uri="{BB962C8B-B14F-4D97-AF65-F5344CB8AC3E}">
        <p14:creationId xmlns:p14="http://schemas.microsoft.com/office/powerpoint/2010/main" val="1488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9F0AC1-1138-E643-35A1-F0E1EB95C1E5}"/>
              </a:ext>
            </a:extLst>
          </p:cNvPr>
          <p:cNvPicPr>
            <a:picLocks noChangeAspect="1"/>
          </p:cNvPicPr>
          <p:nvPr/>
        </p:nvPicPr>
        <p:blipFill>
          <a:blip r:embed="rId3"/>
          <a:stretch>
            <a:fillRect/>
          </a:stretch>
        </p:blipFill>
        <p:spPr>
          <a:xfrm>
            <a:off x="7938198" y="5899094"/>
            <a:ext cx="1217526" cy="916043"/>
          </a:xfrm>
          <a:prstGeom prst="rect">
            <a:avLst/>
          </a:prstGeom>
        </p:spPr>
      </p:pic>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95250" y="421470"/>
            <a:ext cx="8591550" cy="1143000"/>
          </a:xfrm>
        </p:spPr>
        <p:txBody>
          <a:bodyPr>
            <a:noAutofit/>
          </a:bodyPr>
          <a:lstStyle/>
          <a:p>
            <a:r>
              <a:rPr lang="fr-FR" sz="3500" dirty="0" smtClean="0">
                <a:latin typeface="Proxima Nova Extra Bold"/>
              </a:rPr>
              <a:t>Comment se conformer à GRASSMED?</a:t>
            </a:r>
            <a:endParaRPr lang="fr-FR" sz="3500" dirty="0">
              <a:solidFill>
                <a:srgbClr val="053063"/>
              </a:solidFill>
              <a:latin typeface="ProximaNova-Semibold"/>
              <a:ea typeface="+mn-ea"/>
            </a:endParaRPr>
          </a:p>
        </p:txBody>
      </p:sp>
      <p:sp>
        <p:nvSpPr>
          <p:cNvPr id="5" name="Content Placeholder 2">
            <a:extLst>
              <a:ext uri="{FF2B5EF4-FFF2-40B4-BE49-F238E27FC236}">
                <a16:creationId xmlns:a16="http://schemas.microsoft.com/office/drawing/2014/main" id="{12E70AEE-0D07-A511-B646-631A73B2B10C}"/>
              </a:ext>
            </a:extLst>
          </p:cNvPr>
          <p:cNvSpPr>
            <a:spLocks noGrp="1"/>
          </p:cNvSpPr>
          <p:nvPr>
            <p:ph idx="1"/>
          </p:nvPr>
        </p:nvSpPr>
        <p:spPr>
          <a:xfrm>
            <a:off x="457200" y="2216980"/>
            <a:ext cx="8229600" cy="3863346"/>
          </a:xfrm>
        </p:spPr>
        <p:txBody>
          <a:bodyPr>
            <a:noAutofit/>
          </a:bodyPr>
          <a:lstStyle/>
          <a:p>
            <a:endParaRPr lang="en-US" sz="2000" dirty="0">
              <a:latin typeface="ProximaNova-Semibold"/>
            </a:endParaRPr>
          </a:p>
          <a:p>
            <a:endParaRPr lang="en-US" sz="2000" dirty="0">
              <a:latin typeface="ProximaNova-Semibold"/>
            </a:endParaRPr>
          </a:p>
          <a:p>
            <a:endParaRPr lang="en-US" sz="2000" dirty="0">
              <a:latin typeface="ProximaNova-Semibold"/>
            </a:endParaRPr>
          </a:p>
          <a:p>
            <a:pPr marL="0" indent="0">
              <a:buNone/>
            </a:pPr>
            <a:endParaRPr lang="en-US" sz="2000" dirty="0">
              <a:latin typeface="Cambria Math" panose="02040503050406030204" pitchFamily="18" charset="0"/>
              <a:ea typeface="Cambria Math" panose="02040503050406030204" pitchFamily="18" charset="0"/>
            </a:endParaRPr>
          </a:p>
          <a:p>
            <a:pPr marL="0" indent="0">
              <a:buNone/>
            </a:pPr>
            <a:endParaRPr lang="en-US" sz="2000" dirty="0">
              <a:latin typeface="ProximaNova-Semibold"/>
            </a:endParaRPr>
          </a:p>
          <a:p>
            <a:pPr marL="457200" lvl="1" indent="0">
              <a:buNone/>
            </a:pPr>
            <a:endParaRPr lang="en-US" sz="2000" dirty="0">
              <a:latin typeface="ProximaNova-Semibold"/>
            </a:endParaRPr>
          </a:p>
          <a:p>
            <a:endParaRPr lang="en-US" sz="2000" dirty="0">
              <a:latin typeface="ProximaNova-Semibold"/>
            </a:endParaRPr>
          </a:p>
          <a:p>
            <a:endParaRPr lang="en-BE" sz="2000" dirty="0"/>
          </a:p>
        </p:txBody>
      </p:sp>
      <p:sp>
        <p:nvSpPr>
          <p:cNvPr id="4" name="Content Placeholder 2">
            <a:extLst>
              <a:ext uri="{FF2B5EF4-FFF2-40B4-BE49-F238E27FC236}">
                <a16:creationId xmlns:a16="http://schemas.microsoft.com/office/drawing/2014/main" id="{14DD72CB-D90E-FC7E-96A8-9B79439BD276}"/>
              </a:ext>
            </a:extLst>
          </p:cNvPr>
          <p:cNvSpPr txBox="1">
            <a:spLocks/>
          </p:cNvSpPr>
          <p:nvPr/>
        </p:nvSpPr>
        <p:spPr>
          <a:xfrm>
            <a:off x="0" y="1307333"/>
            <a:ext cx="9144000" cy="12189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800" dirty="0">
                <a:latin typeface="ProximaNova-Semibold"/>
              </a:rPr>
              <a:t>Pour qu'un bâtiment soit conforme à GRASSMED, l'évaluateur doit d'abord vérifier la zone climatique où se situe le bâtiment et voir si son orientation est adéquate pour une ventilation naturelle. La façade du bâtiment doit être perpendiculaire aux vents dominants d'été. Le tableau ci-dessous doit être consulté pour les recommandations de conception :</a:t>
            </a:r>
            <a:endParaRPr lang="en-US" sz="1800" dirty="0">
              <a:latin typeface="ProximaNova-Semibold"/>
            </a:endParaRPr>
          </a:p>
          <a:p>
            <a:pPr marL="457200" lvl="1" indent="0" algn="just">
              <a:buFont typeface="Arial"/>
              <a:buNone/>
            </a:pPr>
            <a:endParaRPr lang="en-US" sz="1800" dirty="0">
              <a:latin typeface="ProximaNova-Semibold"/>
            </a:endParaRPr>
          </a:p>
          <a:p>
            <a:pPr marL="0" indent="0" algn="just">
              <a:buNone/>
            </a:pPr>
            <a:endParaRPr lang="en-US" sz="1800" dirty="0">
              <a:latin typeface="ProximaNova-Semibold"/>
            </a:endParaRPr>
          </a:p>
          <a:p>
            <a:pPr algn="just"/>
            <a:endParaRPr lang="en-BE" sz="1800" dirty="0"/>
          </a:p>
        </p:txBody>
      </p:sp>
      <p:graphicFrame>
        <p:nvGraphicFramePr>
          <p:cNvPr id="6" name="Table 5">
            <a:extLst>
              <a:ext uri="{FF2B5EF4-FFF2-40B4-BE49-F238E27FC236}">
                <a16:creationId xmlns:a16="http://schemas.microsoft.com/office/drawing/2014/main" id="{5E7067F9-EDD5-94D1-29AF-F0A1E10F748E}"/>
              </a:ext>
            </a:extLst>
          </p:cNvPr>
          <p:cNvGraphicFramePr>
            <a:graphicFrameLocks noGrp="1"/>
          </p:cNvGraphicFramePr>
          <p:nvPr>
            <p:extLst/>
          </p:nvPr>
        </p:nvGraphicFramePr>
        <p:xfrm>
          <a:off x="609601" y="2835578"/>
          <a:ext cx="8077199" cy="3892516"/>
        </p:xfrm>
        <a:graphic>
          <a:graphicData uri="http://schemas.openxmlformats.org/drawingml/2006/table">
            <a:tbl>
              <a:tblPr firstRow="1" firstCol="1" lastRow="1" lastCol="1" bandRow="1" bandCol="1"/>
              <a:tblGrid>
                <a:gridCol w="5869858">
                  <a:extLst>
                    <a:ext uri="{9D8B030D-6E8A-4147-A177-3AD203B41FA5}">
                      <a16:colId xmlns:a16="http://schemas.microsoft.com/office/drawing/2014/main" val="1408766678"/>
                    </a:ext>
                  </a:extLst>
                </a:gridCol>
                <a:gridCol w="2207341">
                  <a:extLst>
                    <a:ext uri="{9D8B030D-6E8A-4147-A177-3AD203B41FA5}">
                      <a16:colId xmlns:a16="http://schemas.microsoft.com/office/drawing/2014/main" val="2750167447"/>
                    </a:ext>
                  </a:extLst>
                </a:gridCol>
              </a:tblGrid>
              <a:tr h="312791">
                <a:tc>
                  <a:txBody>
                    <a:bodyPr/>
                    <a:lstStyle/>
                    <a:p>
                      <a:pPr marL="0" marR="387350" algn="just">
                        <a:lnSpc>
                          <a:spcPct val="107000"/>
                        </a:lnSpc>
                        <a:spcBef>
                          <a:spcPts val="0"/>
                        </a:spcBef>
                        <a:spcAft>
                          <a:spcPts val="0"/>
                        </a:spcAft>
                      </a:pPr>
                      <a:r>
                        <a:rPr lang="en-US" sz="1400" b="1"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        Maximum Scoring for Residential Buildings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1400" b="1"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      20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extLst>
                  <a:ext uri="{0D108BD9-81ED-4DB2-BD59-A6C34878D82A}">
                    <a16:rowId xmlns:a16="http://schemas.microsoft.com/office/drawing/2014/main" val="3691402059"/>
                  </a:ext>
                </a:extLst>
              </a:tr>
              <a:tr h="313074">
                <a:tc>
                  <a:txBody>
                    <a:bodyPr/>
                    <a:lstStyle/>
                    <a:p>
                      <a:pPr marL="0" marR="387350" algn="just">
                        <a:lnSpc>
                          <a:spcPct val="107000"/>
                        </a:lnSpc>
                        <a:spcBef>
                          <a:spcPts val="0"/>
                        </a:spcBef>
                        <a:spcAft>
                          <a:spcPts val="0"/>
                        </a:spcAft>
                      </a:pPr>
                      <a:r>
                        <a:rPr lang="en-US" sz="1400" b="1"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        Maximum Scoring for Commercial Buildings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1400" b="1"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      20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extLst>
                  <a:ext uri="{0D108BD9-81ED-4DB2-BD59-A6C34878D82A}">
                    <a16:rowId xmlns:a16="http://schemas.microsoft.com/office/drawing/2014/main" val="1366965297"/>
                  </a:ext>
                </a:extLst>
              </a:tr>
              <a:tr h="309659">
                <a:tc>
                  <a:txBody>
                    <a:bodyPr/>
                    <a:lstStyle/>
                    <a:p>
                      <a:pPr marL="0" marR="387350" algn="just">
                        <a:lnSpc>
                          <a:spcPct val="107000"/>
                        </a:lnSpc>
                        <a:spcBef>
                          <a:spcPts val="0"/>
                        </a:spcBef>
                        <a:spcAft>
                          <a:spcPts val="0"/>
                        </a:spcAft>
                      </a:pPr>
                      <a:r>
                        <a:rPr lang="en-US" sz="1400" b="1"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        Design recommendation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1400" b="1"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        Scoring Points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189A3A"/>
                    </a:solidFill>
                  </a:tcPr>
                </a:tc>
                <a:extLst>
                  <a:ext uri="{0D108BD9-81ED-4DB2-BD59-A6C34878D82A}">
                    <a16:rowId xmlns:a16="http://schemas.microsoft.com/office/drawing/2014/main" val="3822852815"/>
                  </a:ext>
                </a:extLst>
              </a:tr>
              <a:tr h="431719">
                <a:tc>
                  <a:txBody>
                    <a:bodyPr/>
                    <a:lstStyle/>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Maximize wind-induced ventilation by siting the ridge of a</a:t>
                      </a:r>
                    </a:p>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building perpendicular to the summer winds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998811692"/>
                  </a:ext>
                </a:extLst>
              </a:tr>
              <a:tr h="875375">
                <a:tc>
                  <a:txBody>
                    <a:bodyPr/>
                    <a:lstStyle/>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Each room should have two separated supply and</a:t>
                      </a:r>
                    </a:p>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exhaust openings: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1.Locate exhaust high above inlet to maximize stack</a:t>
                      </a:r>
                    </a:p>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effect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tc>
                  <a:txBody>
                    <a:bodyPr/>
                    <a:lstStyle/>
                    <a:p>
                      <a:pPr marL="0" marR="387350" algn="ctr">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tcPr>
                </a:tc>
                <a:extLst>
                  <a:ext uri="{0D108BD9-81ED-4DB2-BD59-A6C34878D82A}">
                    <a16:rowId xmlns:a16="http://schemas.microsoft.com/office/drawing/2014/main" val="1661611582"/>
                  </a:ext>
                </a:extLst>
              </a:tr>
              <a:tr h="431719">
                <a:tc>
                  <a:txBody>
                    <a:bodyPr/>
                    <a:lstStyle/>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2.Locate openings away from outdoor sources of</a:t>
                      </a:r>
                    </a:p>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pollutants and noise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804"/>
                  </a:ext>
                </a:extLst>
              </a:tr>
              <a:tr h="282683">
                <a:tc>
                  <a:txBody>
                    <a:bodyPr/>
                    <a:lstStyle/>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Provide ridge vents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668116261"/>
                  </a:ext>
                </a:extLst>
              </a:tr>
              <a:tr h="282683">
                <a:tc>
                  <a:txBody>
                    <a:bodyPr/>
                    <a:lstStyle/>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Allow for adequate internal airflow</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43675620"/>
                  </a:ext>
                </a:extLst>
              </a:tr>
              <a:tr h="282683">
                <a:tc>
                  <a:txBody>
                    <a:bodyPr/>
                    <a:lstStyle/>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Consider the use of clerestories or vented skylights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025618593"/>
                  </a:ext>
                </a:extLst>
              </a:tr>
              <a:tr h="282683">
                <a:tc>
                  <a:txBody>
                    <a:bodyPr/>
                    <a:lstStyle/>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Apply Ventilation Configuration properly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      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863530246"/>
                  </a:ext>
                </a:extLst>
              </a:tr>
            </a:tbl>
          </a:graphicData>
        </a:graphic>
      </p:graphicFrame>
      <p:sp>
        <p:nvSpPr>
          <p:cNvPr id="3" name="Slide Number Placeholder 4">
            <a:extLst>
              <a:ext uri="{FF2B5EF4-FFF2-40B4-BE49-F238E27FC236}">
                <a16:creationId xmlns:a16="http://schemas.microsoft.com/office/drawing/2014/main" id="{CB9EA759-EA45-254C-53B7-4B6167E03615}"/>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Tree>
    <p:extLst>
      <p:ext uri="{BB962C8B-B14F-4D97-AF65-F5344CB8AC3E}">
        <p14:creationId xmlns:p14="http://schemas.microsoft.com/office/powerpoint/2010/main" val="10256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up)">
                                      <p:cBhvr>
                                        <p:cTn id="8" dur="10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95250" y="421470"/>
            <a:ext cx="8591550" cy="1143000"/>
          </a:xfrm>
        </p:spPr>
        <p:txBody>
          <a:bodyPr>
            <a:noAutofit/>
          </a:bodyPr>
          <a:lstStyle/>
          <a:p>
            <a:r>
              <a:rPr lang="fr-FR" sz="3500" dirty="0" smtClean="0">
                <a:latin typeface="Proxima Nova Extra Bold"/>
              </a:rPr>
              <a:t>Comment se conformer à GRASSMED?</a:t>
            </a:r>
            <a:endParaRPr lang="fr-FR" sz="3500" dirty="0">
              <a:solidFill>
                <a:srgbClr val="053063"/>
              </a:solidFill>
              <a:latin typeface="ProximaNova-Semibold"/>
              <a:ea typeface="+mn-ea"/>
            </a:endParaRPr>
          </a:p>
        </p:txBody>
      </p:sp>
      <p:sp>
        <p:nvSpPr>
          <p:cNvPr id="5" name="Content Placeholder 2">
            <a:extLst>
              <a:ext uri="{FF2B5EF4-FFF2-40B4-BE49-F238E27FC236}">
                <a16:creationId xmlns:a16="http://schemas.microsoft.com/office/drawing/2014/main" id="{12E70AEE-0D07-A511-B646-631A73B2B10C}"/>
              </a:ext>
            </a:extLst>
          </p:cNvPr>
          <p:cNvSpPr>
            <a:spLocks noGrp="1"/>
          </p:cNvSpPr>
          <p:nvPr>
            <p:ph idx="1"/>
          </p:nvPr>
        </p:nvSpPr>
        <p:spPr>
          <a:xfrm>
            <a:off x="457200" y="2216980"/>
            <a:ext cx="8229600" cy="3863346"/>
          </a:xfrm>
        </p:spPr>
        <p:txBody>
          <a:bodyPr>
            <a:noAutofit/>
          </a:bodyPr>
          <a:lstStyle/>
          <a:p>
            <a:endParaRPr lang="fr-FR" sz="2000" dirty="0" smtClean="0">
              <a:latin typeface="ProximaNova-Semibold"/>
            </a:endParaRPr>
          </a:p>
          <a:p>
            <a:endParaRPr lang="fr-FR" sz="2000" dirty="0" smtClean="0">
              <a:latin typeface="ProximaNova-Semibold"/>
            </a:endParaRPr>
          </a:p>
          <a:p>
            <a:endParaRPr lang="fr-FR" sz="2000" dirty="0" smtClean="0">
              <a:latin typeface="ProximaNova-Semibold"/>
            </a:endParaRPr>
          </a:p>
          <a:p>
            <a:pPr marL="0" indent="0">
              <a:buNone/>
            </a:pPr>
            <a:endParaRPr lang="fr-FR" sz="2000" dirty="0" smtClean="0">
              <a:latin typeface="Cambria Math" panose="02040503050406030204" pitchFamily="18" charset="0"/>
              <a:ea typeface="Cambria Math" panose="02040503050406030204" pitchFamily="18" charset="0"/>
            </a:endParaRPr>
          </a:p>
          <a:p>
            <a:pPr marL="0" indent="0">
              <a:buNone/>
            </a:pPr>
            <a:endParaRPr lang="fr-FR" sz="2000" dirty="0" smtClean="0">
              <a:latin typeface="ProximaNova-Semibold"/>
            </a:endParaRPr>
          </a:p>
          <a:p>
            <a:pPr marL="457200" lvl="1" indent="0">
              <a:buNone/>
            </a:pPr>
            <a:r>
              <a:rPr lang="fr-FR" sz="2000" dirty="0" smtClean="0">
                <a:latin typeface="ProximaNova-Semibold"/>
              </a:rPr>
              <a:t>Claire-voie				Lucarne</a:t>
            </a:r>
            <a:r>
              <a:rPr lang="fr-FR" sz="2000" dirty="0" smtClean="0">
                <a:latin typeface="ProximaNova-Semibold"/>
              </a:rPr>
              <a:t>		puits de lumière ventilé</a:t>
            </a:r>
            <a:endParaRPr lang="fr-FR" sz="2000" dirty="0" smtClean="0">
              <a:latin typeface="ProximaNova-Semibold"/>
            </a:endParaRPr>
          </a:p>
          <a:p>
            <a:endParaRPr lang="fr-FR" sz="2000" dirty="0" smtClean="0">
              <a:latin typeface="ProximaNova-Semibold"/>
            </a:endParaRPr>
          </a:p>
          <a:p>
            <a:endParaRPr lang="fr-FR" sz="2000" dirty="0"/>
          </a:p>
        </p:txBody>
      </p:sp>
      <p:sp>
        <p:nvSpPr>
          <p:cNvPr id="3" name="Slide Number Placeholder 4">
            <a:extLst>
              <a:ext uri="{FF2B5EF4-FFF2-40B4-BE49-F238E27FC236}">
                <a16:creationId xmlns:a16="http://schemas.microsoft.com/office/drawing/2014/main" id="{CB9EA759-EA45-254C-53B7-4B6167E03615}"/>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pic>
        <p:nvPicPr>
          <p:cNvPr id="8" name="Picture 7"/>
          <p:cNvPicPr>
            <a:picLocks noChangeAspect="1"/>
          </p:cNvPicPr>
          <p:nvPr/>
        </p:nvPicPr>
        <p:blipFill>
          <a:blip r:embed="rId3"/>
          <a:stretch>
            <a:fillRect/>
          </a:stretch>
        </p:blipFill>
        <p:spPr>
          <a:xfrm>
            <a:off x="659363" y="1564470"/>
            <a:ext cx="2133600" cy="2133600"/>
          </a:xfrm>
          <a:prstGeom prst="rect">
            <a:avLst/>
          </a:prstGeom>
        </p:spPr>
      </p:pic>
      <p:pic>
        <p:nvPicPr>
          <p:cNvPr id="9" name="Picture 8"/>
          <p:cNvPicPr>
            <a:picLocks noChangeAspect="1"/>
          </p:cNvPicPr>
          <p:nvPr/>
        </p:nvPicPr>
        <p:blipFill>
          <a:blip r:embed="rId4"/>
          <a:stretch>
            <a:fillRect/>
          </a:stretch>
        </p:blipFill>
        <p:spPr>
          <a:xfrm>
            <a:off x="3548062" y="1482752"/>
            <a:ext cx="2047875" cy="2228850"/>
          </a:xfrm>
          <a:prstGeom prst="rect">
            <a:avLst/>
          </a:prstGeom>
        </p:spPr>
      </p:pic>
      <p:pic>
        <p:nvPicPr>
          <p:cNvPr id="10" name="Picture 9"/>
          <p:cNvPicPr>
            <a:picLocks noChangeAspect="1"/>
          </p:cNvPicPr>
          <p:nvPr/>
        </p:nvPicPr>
        <p:blipFill>
          <a:blip r:embed="rId5"/>
          <a:stretch>
            <a:fillRect/>
          </a:stretch>
        </p:blipFill>
        <p:spPr>
          <a:xfrm>
            <a:off x="6027385" y="1806019"/>
            <a:ext cx="2466975" cy="1847850"/>
          </a:xfrm>
          <a:prstGeom prst="rect">
            <a:avLst/>
          </a:prstGeom>
        </p:spPr>
      </p:pic>
      <p:pic>
        <p:nvPicPr>
          <p:cNvPr id="12" name="Picture 11"/>
          <p:cNvPicPr>
            <a:picLocks noChangeAspect="1"/>
          </p:cNvPicPr>
          <p:nvPr/>
        </p:nvPicPr>
        <p:blipFill>
          <a:blip r:embed="rId6"/>
          <a:stretch>
            <a:fillRect/>
          </a:stretch>
        </p:blipFill>
        <p:spPr>
          <a:xfrm>
            <a:off x="2792963" y="4861502"/>
            <a:ext cx="2876550" cy="1590675"/>
          </a:xfrm>
          <a:prstGeom prst="rect">
            <a:avLst/>
          </a:prstGeom>
        </p:spPr>
      </p:pic>
    </p:spTree>
    <p:extLst>
      <p:ext uri="{BB962C8B-B14F-4D97-AF65-F5344CB8AC3E}">
        <p14:creationId xmlns:p14="http://schemas.microsoft.com/office/powerpoint/2010/main" val="1963580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4C2317CE-0932-E15A-F601-D9A9080674B0}"/>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
        <p:nvSpPr>
          <p:cNvPr id="13" name="Title 1">
            <a:extLst>
              <a:ext uri="{FF2B5EF4-FFF2-40B4-BE49-F238E27FC236}">
                <a16:creationId xmlns:a16="http://schemas.microsoft.com/office/drawing/2014/main" id="{CB645C4F-545D-7D02-0CA8-905F99E15481}"/>
              </a:ext>
            </a:extLst>
          </p:cNvPr>
          <p:cNvSpPr txBox="1">
            <a:spLocks/>
          </p:cNvSpPr>
          <p:nvPr/>
        </p:nvSpPr>
        <p:spPr>
          <a:xfrm>
            <a:off x="457199" y="848308"/>
            <a:ext cx="8229600" cy="9345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000" b="1" kern="1200">
                <a:solidFill>
                  <a:schemeClr val="tx2"/>
                </a:solidFill>
                <a:latin typeface="Arial"/>
                <a:ea typeface="+mj-ea"/>
                <a:cs typeface="Arial"/>
              </a:defRPr>
            </a:lvl1pPr>
          </a:lstStyle>
          <a:p>
            <a:r>
              <a:rPr lang="fr-FR" sz="4800" spc="300" dirty="0" smtClean="0">
                <a:solidFill>
                  <a:srgbClr val="053062"/>
                </a:solidFill>
                <a:latin typeface="ProximaNova-Extrabld"/>
              </a:rPr>
              <a:t>Nous contacter!</a:t>
            </a:r>
            <a:endParaRPr lang="fr-FR" sz="4800" spc="300" dirty="0">
              <a:solidFill>
                <a:srgbClr val="053062"/>
              </a:solidFill>
              <a:latin typeface="ProximaNova-Extrabld"/>
            </a:endParaRPr>
          </a:p>
        </p:txBody>
      </p:sp>
      <p:sp>
        <p:nvSpPr>
          <p:cNvPr id="2" name="Slide Number Placeholder 2">
            <a:extLst>
              <a:ext uri="{FF2B5EF4-FFF2-40B4-BE49-F238E27FC236}">
                <a16:creationId xmlns:a16="http://schemas.microsoft.com/office/drawing/2014/main" id="{D9192D91-D5C8-60F9-C0D1-90400A374781}"/>
              </a:ext>
            </a:extLst>
          </p:cNvPr>
          <p:cNvSpPr>
            <a:spLocks noGrp="1"/>
          </p:cNvSpPr>
          <p:nvPr>
            <p:ph type="sldNum" sz="quarter" idx="4"/>
          </p:nvPr>
        </p:nvSpPr>
        <p:spPr>
          <a:xfrm>
            <a:off x="1854215" y="5486267"/>
            <a:ext cx="2133600" cy="365125"/>
          </a:xfrm>
        </p:spPr>
        <p:txBody>
          <a:bodyPr/>
          <a:lstStyle/>
          <a:p>
            <a:fld id="{4E6B386F-75EA-2347-AA44-8123F513AD26}" type="slidenum">
              <a:rPr lang="en-US" smtClean="0"/>
              <a:pPr/>
              <a:t>16</a:t>
            </a:fld>
            <a:endParaRPr lang="en-US" dirty="0"/>
          </a:p>
        </p:txBody>
      </p:sp>
      <p:sp>
        <p:nvSpPr>
          <p:cNvPr id="3" name="TextBox 2">
            <a:extLst>
              <a:ext uri="{FF2B5EF4-FFF2-40B4-BE49-F238E27FC236}">
                <a16:creationId xmlns:a16="http://schemas.microsoft.com/office/drawing/2014/main" id="{3C31BBC1-8F39-DA8C-5A35-25FA27FDAB11}"/>
              </a:ext>
            </a:extLst>
          </p:cNvPr>
          <p:cNvSpPr txBox="1"/>
          <p:nvPr/>
        </p:nvSpPr>
        <p:spPr>
          <a:xfrm>
            <a:off x="2171437" y="4426401"/>
            <a:ext cx="2471841" cy="1295868"/>
          </a:xfrm>
          <a:prstGeom prst="rect">
            <a:avLst/>
          </a:prstGeom>
          <a:noFill/>
        </p:spPr>
        <p:txBody>
          <a:bodyPr wrap="square" rtlCol="0">
            <a:spAutoFit/>
          </a:bodyPr>
          <a:lstStyle/>
          <a:p>
            <a:r>
              <a:rPr lang="fr-BE" dirty="0">
                <a:solidFill>
                  <a:srgbClr val="053062"/>
                </a:solidFill>
                <a:latin typeface="ProximaNova-Regular"/>
                <a:hlinkClick r:id="rId2">
                  <a:extLst>
                    <a:ext uri="{A12FA001-AC4F-418D-AE19-62706E023703}">
                      <ahyp:hlinkClr xmlns="" xmlns:ahyp="http://schemas.microsoft.com/office/drawing/2018/hyperlinkcolor" val="tx"/>
                    </a:ext>
                  </a:extLst>
                </a:hlinkClick>
              </a:rPr>
              <a:t>www.meetmed.org</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meetMED</a:t>
            </a:r>
            <a:r>
              <a:rPr lang="fr-BE" dirty="0">
                <a:solidFill>
                  <a:srgbClr val="053062"/>
                </a:solidFill>
                <a:latin typeface="ProximaNova-Regular"/>
              </a:rPr>
              <a:t> Project</a:t>
            </a:r>
          </a:p>
          <a:p>
            <a:pPr>
              <a:lnSpc>
                <a:spcPct val="150000"/>
              </a:lnSpc>
            </a:pPr>
            <a:r>
              <a:rPr lang="fr-BE" dirty="0">
                <a:solidFill>
                  <a:srgbClr val="053062"/>
                </a:solidFill>
              </a:rPr>
              <a:t>@meetmed1</a:t>
            </a:r>
          </a:p>
        </p:txBody>
      </p:sp>
      <p:pic>
        <p:nvPicPr>
          <p:cNvPr id="4" name="Picture 2" descr="Risultati immagini per twitter icon">
            <a:extLst>
              <a:ext uri="{FF2B5EF4-FFF2-40B4-BE49-F238E27FC236}">
                <a16:creationId xmlns:a16="http://schemas.microsoft.com/office/drawing/2014/main" id="{AE2FD8D7-96E5-08BC-87F3-16226A45ED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9480" y="5454599"/>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1">
            <a:extLst>
              <a:ext uri="{FF2B5EF4-FFF2-40B4-BE49-F238E27FC236}">
                <a16:creationId xmlns:a16="http://schemas.microsoft.com/office/drawing/2014/main" id="{3515D595-08AE-7A8E-2D5A-327E20C32C3E}"/>
              </a:ext>
            </a:extLst>
          </p:cNvPr>
          <p:cNvPicPr/>
          <p:nvPr/>
        </p:nvPicPr>
        <p:blipFill>
          <a:blip r:embed="rId4">
            <a:extLst>
              <a:ext uri="{28A0092B-C50C-407E-A947-70E740481C1C}">
                <a14:useLocalDpi xmlns:a14="http://schemas.microsoft.com/office/drawing/2010/main"/>
              </a:ext>
            </a:extLst>
          </a:blip>
          <a:stretch>
            <a:fillRect/>
          </a:stretch>
        </p:blipFill>
        <p:spPr bwMode="auto">
          <a:xfrm>
            <a:off x="1949480" y="5020240"/>
            <a:ext cx="221957" cy="231224"/>
          </a:xfrm>
          <a:prstGeom prst="rect">
            <a:avLst/>
          </a:prstGeom>
          <a:solidFill>
            <a:srgbClr val="FFFFFF"/>
          </a:solidFill>
          <a:ln w="9525">
            <a:noFill/>
            <a:miter lim="800000"/>
            <a:headEnd/>
            <a:tailEnd/>
          </a:ln>
        </p:spPr>
      </p:pic>
      <p:pic>
        <p:nvPicPr>
          <p:cNvPr id="6" name="Picture 5">
            <a:extLst>
              <a:ext uri="{FF2B5EF4-FFF2-40B4-BE49-F238E27FC236}">
                <a16:creationId xmlns:a16="http://schemas.microsoft.com/office/drawing/2014/main" id="{EDD3CAC6-B68F-59BC-6E36-C694DC33358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1888563" y="4494713"/>
            <a:ext cx="332603" cy="322392"/>
          </a:xfrm>
          <a:prstGeom prst="rect">
            <a:avLst/>
          </a:prstGeom>
        </p:spPr>
      </p:pic>
      <p:sp>
        <p:nvSpPr>
          <p:cNvPr id="7" name="TextBox 6">
            <a:extLst>
              <a:ext uri="{FF2B5EF4-FFF2-40B4-BE49-F238E27FC236}">
                <a16:creationId xmlns:a16="http://schemas.microsoft.com/office/drawing/2014/main" id="{3D9C304F-7404-981A-A7CC-992FD7949FA3}"/>
              </a:ext>
            </a:extLst>
          </p:cNvPr>
          <p:cNvSpPr txBox="1"/>
          <p:nvPr/>
        </p:nvSpPr>
        <p:spPr>
          <a:xfrm>
            <a:off x="2327336" y="3266184"/>
            <a:ext cx="4631884" cy="1246495"/>
          </a:xfrm>
          <a:prstGeom prst="rect">
            <a:avLst/>
          </a:prstGeom>
          <a:noFill/>
        </p:spPr>
        <p:txBody>
          <a:bodyPr wrap="square" rtlCol="0">
            <a:spAutoFit/>
          </a:bodyPr>
          <a:lstStyle/>
          <a:p>
            <a:pPr algn="ctr"/>
            <a:r>
              <a:rPr lang="fr-FR" sz="2500" dirty="0">
                <a:solidFill>
                  <a:srgbClr val="053063"/>
                </a:solidFill>
                <a:latin typeface="ProximaNova-Regular"/>
                <a:cs typeface="Arial"/>
              </a:rPr>
              <a:t>Pour toute demande ou commentaire, n'hésitez pas à nous contacter</a:t>
            </a:r>
            <a:endParaRPr lang="en-US" sz="2500" dirty="0">
              <a:solidFill>
                <a:srgbClr val="053063"/>
              </a:solidFill>
              <a:latin typeface="ProximaNova-Regular"/>
              <a:cs typeface="Arial"/>
            </a:endParaRPr>
          </a:p>
        </p:txBody>
      </p:sp>
      <p:pic>
        <p:nvPicPr>
          <p:cNvPr id="8" name="Picture 7">
            <a:extLst>
              <a:ext uri="{FF2B5EF4-FFF2-40B4-BE49-F238E27FC236}">
                <a16:creationId xmlns:a16="http://schemas.microsoft.com/office/drawing/2014/main" id="{344B7C8C-E906-CEE7-BE44-CF463542E0A5}"/>
              </a:ext>
            </a:extLst>
          </p:cNvPr>
          <p:cNvPicPr>
            <a:picLocks noChangeAspect="1"/>
          </p:cNvPicPr>
          <p:nvPr/>
        </p:nvPicPr>
        <p:blipFill>
          <a:blip r:embed="rId7"/>
          <a:stretch>
            <a:fillRect/>
          </a:stretch>
        </p:blipFill>
        <p:spPr>
          <a:xfrm>
            <a:off x="585931" y="5736410"/>
            <a:ext cx="3409016" cy="800239"/>
          </a:xfrm>
          <a:prstGeom prst="rect">
            <a:avLst/>
          </a:prstGeom>
        </p:spPr>
      </p:pic>
      <p:pic>
        <p:nvPicPr>
          <p:cNvPr id="10" name="Picture 9">
            <a:extLst>
              <a:ext uri="{FF2B5EF4-FFF2-40B4-BE49-F238E27FC236}">
                <a16:creationId xmlns:a16="http://schemas.microsoft.com/office/drawing/2014/main" id="{1F002461-9D2B-5ABB-DD08-79192A133625}"/>
              </a:ext>
            </a:extLst>
          </p:cNvPr>
          <p:cNvPicPr>
            <a:picLocks noChangeAspect="1"/>
          </p:cNvPicPr>
          <p:nvPr/>
        </p:nvPicPr>
        <p:blipFill>
          <a:blip r:embed="rId8"/>
          <a:stretch>
            <a:fillRect/>
          </a:stretch>
        </p:blipFill>
        <p:spPr>
          <a:xfrm>
            <a:off x="2455384" y="1953102"/>
            <a:ext cx="4631884" cy="1099979"/>
          </a:xfrm>
          <a:prstGeom prst="rect">
            <a:avLst/>
          </a:prstGeom>
        </p:spPr>
      </p:pic>
      <p:sp>
        <p:nvSpPr>
          <p:cNvPr id="12" name="TextBox 11">
            <a:extLst>
              <a:ext uri="{FF2B5EF4-FFF2-40B4-BE49-F238E27FC236}">
                <a16:creationId xmlns:a16="http://schemas.microsoft.com/office/drawing/2014/main" id="{48E6DE13-8264-421F-70C8-52C5FADBFADA}"/>
              </a:ext>
            </a:extLst>
          </p:cNvPr>
          <p:cNvSpPr txBox="1"/>
          <p:nvPr/>
        </p:nvSpPr>
        <p:spPr>
          <a:xfrm>
            <a:off x="5263231" y="4494713"/>
            <a:ext cx="2879283" cy="2126864"/>
          </a:xfrm>
          <a:prstGeom prst="rect">
            <a:avLst/>
          </a:prstGeom>
          <a:noFill/>
        </p:spPr>
        <p:txBody>
          <a:bodyPr wrap="square" rtlCol="0">
            <a:spAutoFit/>
          </a:bodyPr>
          <a:lstStyle/>
          <a:p>
            <a:r>
              <a:rPr lang="fr-BE" u="sng" dirty="0" err="1">
                <a:solidFill>
                  <a:srgbClr val="053062"/>
                </a:solidFill>
                <a:latin typeface="ProximaNova-Regular"/>
                <a:hlinkClick r:id="rId2">
                  <a:extLst>
                    <a:ext uri="{A12FA001-AC4F-418D-AE19-62706E023703}">
                      <ahyp:hlinkClr xmlns="" xmlns:ahyp="http://schemas.microsoft.com/office/drawing/2018/hyperlinkcolor" val="tx"/>
                    </a:ext>
                  </a:extLst>
                </a:hlinkClick>
              </a:rPr>
              <a:t>www.</a:t>
            </a:r>
            <a:r>
              <a:rPr lang="fr-BE" u="sng" dirty="0" err="1">
                <a:solidFill>
                  <a:srgbClr val="053062"/>
                </a:solidFill>
                <a:latin typeface="ProximaNova-Regular"/>
              </a:rPr>
              <a:t>almeelebanon.com</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almeelb</a:t>
            </a:r>
            <a:endParaRPr lang="fr-BE" dirty="0">
              <a:solidFill>
                <a:srgbClr val="053062"/>
              </a:solidFill>
              <a:latin typeface="ProximaNova-Regular"/>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p:txBody>
      </p:sp>
      <p:pic>
        <p:nvPicPr>
          <p:cNvPr id="21" name="Picture 2" descr="Risultati immagini per twitter icon">
            <a:extLst>
              <a:ext uri="{FF2B5EF4-FFF2-40B4-BE49-F238E27FC236}">
                <a16:creationId xmlns:a16="http://schemas.microsoft.com/office/drawing/2014/main" id="{95AD279C-22B5-0EBF-E709-A5019D5B6D9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1274" y="5522911"/>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22" name="Immagine 1">
            <a:extLst>
              <a:ext uri="{FF2B5EF4-FFF2-40B4-BE49-F238E27FC236}">
                <a16:creationId xmlns:a16="http://schemas.microsoft.com/office/drawing/2014/main" id="{BC3EB16B-38A3-19D8-088A-E35E9793C14E}"/>
              </a:ext>
            </a:extLst>
          </p:cNvPr>
          <p:cNvPicPr/>
          <p:nvPr/>
        </p:nvPicPr>
        <p:blipFill>
          <a:blip r:embed="rId4">
            <a:extLst>
              <a:ext uri="{28A0092B-C50C-407E-A947-70E740481C1C}">
                <a14:useLocalDpi xmlns:a14="http://schemas.microsoft.com/office/drawing/2010/main"/>
              </a:ext>
            </a:extLst>
          </a:blip>
          <a:stretch>
            <a:fillRect/>
          </a:stretch>
        </p:blipFill>
        <p:spPr bwMode="auto">
          <a:xfrm>
            <a:off x="5041274" y="5088552"/>
            <a:ext cx="221957" cy="231224"/>
          </a:xfrm>
          <a:prstGeom prst="rect">
            <a:avLst/>
          </a:prstGeom>
          <a:solidFill>
            <a:srgbClr val="FFFFFF"/>
          </a:solidFill>
          <a:ln w="9525">
            <a:noFill/>
            <a:miter lim="800000"/>
            <a:headEnd/>
            <a:tailEnd/>
          </a:ln>
        </p:spPr>
      </p:pic>
      <p:pic>
        <p:nvPicPr>
          <p:cNvPr id="23" name="Picture 22">
            <a:extLst>
              <a:ext uri="{FF2B5EF4-FFF2-40B4-BE49-F238E27FC236}">
                <a16:creationId xmlns:a16="http://schemas.microsoft.com/office/drawing/2014/main" id="{3209DCF7-F0F4-53CA-E5D1-D168EE799A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4980357" y="4563025"/>
            <a:ext cx="332603" cy="322392"/>
          </a:xfrm>
          <a:prstGeom prst="rect">
            <a:avLst/>
          </a:prstGeom>
        </p:spPr>
      </p:pic>
      <p:pic>
        <p:nvPicPr>
          <p:cNvPr id="24" name="Picture 23">
            <a:extLst>
              <a:ext uri="{FF2B5EF4-FFF2-40B4-BE49-F238E27FC236}">
                <a16:creationId xmlns:a16="http://schemas.microsoft.com/office/drawing/2014/main" id="{40B7A582-B7E6-C302-AEBD-6DE095843C91}"/>
              </a:ext>
            </a:extLst>
          </p:cNvPr>
          <p:cNvPicPr>
            <a:picLocks noChangeAspect="1"/>
          </p:cNvPicPr>
          <p:nvPr/>
        </p:nvPicPr>
        <p:blipFill>
          <a:blip r:embed="rId9"/>
          <a:stretch>
            <a:fillRect/>
          </a:stretch>
        </p:blipFill>
        <p:spPr>
          <a:xfrm>
            <a:off x="5058669" y="5903538"/>
            <a:ext cx="242182" cy="242182"/>
          </a:xfrm>
          <a:prstGeom prst="rect">
            <a:avLst/>
          </a:prstGeom>
        </p:spPr>
      </p:pic>
      <p:pic>
        <p:nvPicPr>
          <p:cNvPr id="25" name="Picture 24">
            <a:extLst>
              <a:ext uri="{FF2B5EF4-FFF2-40B4-BE49-F238E27FC236}">
                <a16:creationId xmlns:a16="http://schemas.microsoft.com/office/drawing/2014/main" id="{4D010E1B-84C8-873F-7EE4-39DC3A22CFC5}"/>
              </a:ext>
            </a:extLst>
          </p:cNvPr>
          <p:cNvPicPr>
            <a:picLocks noChangeAspect="1"/>
          </p:cNvPicPr>
          <p:nvPr/>
        </p:nvPicPr>
        <p:blipFill>
          <a:blip r:embed="rId10"/>
          <a:stretch>
            <a:fillRect/>
          </a:stretch>
        </p:blipFill>
        <p:spPr>
          <a:xfrm>
            <a:off x="5069678" y="6342011"/>
            <a:ext cx="220165" cy="220165"/>
          </a:xfrm>
          <a:prstGeom prst="rect">
            <a:avLst/>
          </a:prstGeom>
        </p:spPr>
      </p:pic>
    </p:spTree>
    <p:extLst>
      <p:ext uri="{BB962C8B-B14F-4D97-AF65-F5344CB8AC3E}">
        <p14:creationId xmlns:p14="http://schemas.microsoft.com/office/powerpoint/2010/main" val="15218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771D-C610-4AAA-8060-B70B036518D9}"/>
              </a:ext>
            </a:extLst>
          </p:cNvPr>
          <p:cNvSpPr>
            <a:spLocks noGrp="1"/>
          </p:cNvSpPr>
          <p:nvPr>
            <p:ph type="title"/>
          </p:nvPr>
        </p:nvSpPr>
        <p:spPr>
          <a:xfrm>
            <a:off x="-428625" y="874701"/>
            <a:ext cx="8229600" cy="1143000"/>
          </a:xfrm>
        </p:spPr>
        <p:txBody>
          <a:bodyPr>
            <a:noAutofit/>
          </a:bodyPr>
          <a:lstStyle/>
          <a:p>
            <a:r>
              <a:rPr lang="fr-FR" sz="3500" dirty="0" smtClean="0">
                <a:solidFill>
                  <a:srgbClr val="053063"/>
                </a:solidFill>
                <a:latin typeface="Proxima Nova Extra Bold"/>
                <a:ea typeface="+mn-ea"/>
              </a:rPr>
              <a:t>Grandes Lignes</a:t>
            </a:r>
            <a:endParaRPr lang="fr-FR" sz="35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D887251B-6B8D-4C41-859F-99DEAB2D35D3}"/>
              </a:ext>
            </a:extLst>
          </p:cNvPr>
          <p:cNvSpPr>
            <a:spLocks noGrp="1"/>
          </p:cNvSpPr>
          <p:nvPr>
            <p:ph idx="1"/>
          </p:nvPr>
        </p:nvSpPr>
        <p:spPr>
          <a:xfrm>
            <a:off x="581025" y="2119953"/>
            <a:ext cx="8239125" cy="3863346"/>
          </a:xfrm>
        </p:spPr>
        <p:txBody>
          <a:bodyPr>
            <a:noAutofit/>
          </a:bodyPr>
          <a:lstStyle/>
          <a:p>
            <a:pPr algn="just">
              <a:buFont typeface="Wingdings" panose="05000000000000000000" pitchFamily="2" charset="2"/>
              <a:buChar char="ü"/>
            </a:pPr>
            <a:r>
              <a:rPr lang="fr-FR" sz="2000" dirty="0">
                <a:latin typeface="ProximaNova-Semibold"/>
              </a:rPr>
              <a:t>Qu’est-ce que la VENTILATION dans un bâtiment </a:t>
            </a:r>
            <a:r>
              <a:rPr lang="fr-FR" sz="2000" dirty="0" smtClean="0">
                <a:latin typeface="ProximaNova-Semibold"/>
              </a:rPr>
              <a:t>?</a:t>
            </a:r>
          </a:p>
          <a:p>
            <a:pPr algn="just">
              <a:buFont typeface="Wingdings" panose="05000000000000000000" pitchFamily="2" charset="2"/>
              <a:buChar char="ü"/>
            </a:pPr>
            <a:r>
              <a:rPr lang="fr-FR" sz="2000" dirty="0" smtClean="0">
                <a:latin typeface="ProximaNova-Semibold"/>
              </a:rPr>
              <a:t>Qu’est-ce </a:t>
            </a:r>
            <a:r>
              <a:rPr lang="fr-FR" sz="2000" dirty="0">
                <a:latin typeface="ProximaNova-Semibold"/>
              </a:rPr>
              <a:t>que la VENTILATION NATURELLE </a:t>
            </a:r>
            <a:r>
              <a:rPr lang="fr-FR" sz="2000" dirty="0" smtClean="0">
                <a:latin typeface="ProximaNova-Semibold"/>
              </a:rPr>
              <a:t>?</a:t>
            </a:r>
          </a:p>
          <a:p>
            <a:pPr algn="just">
              <a:buFont typeface="Wingdings" panose="05000000000000000000" pitchFamily="2" charset="2"/>
              <a:buChar char="ü"/>
            </a:pPr>
            <a:r>
              <a:rPr lang="fr-FR" sz="2000" dirty="0" smtClean="0">
                <a:latin typeface="ProximaNova-Semibold"/>
              </a:rPr>
              <a:t>Quels </a:t>
            </a:r>
            <a:r>
              <a:rPr lang="fr-FR" sz="2000" dirty="0">
                <a:latin typeface="ProximaNova-Semibold"/>
              </a:rPr>
              <a:t>sont les types de VENTILATION NATURELLE </a:t>
            </a:r>
            <a:r>
              <a:rPr lang="fr-FR" sz="2000" dirty="0" smtClean="0">
                <a:latin typeface="ProximaNova-Semibold"/>
              </a:rPr>
              <a:t>?</a:t>
            </a:r>
          </a:p>
          <a:p>
            <a:pPr lvl="1" algn="just">
              <a:buFont typeface="Wingdings" panose="05000000000000000000" pitchFamily="2" charset="2"/>
              <a:buChar char="§"/>
            </a:pPr>
            <a:r>
              <a:rPr lang="fr-FR" sz="2000" dirty="0" smtClean="0">
                <a:latin typeface="ProximaNova-Semibold"/>
              </a:rPr>
              <a:t>Ventilation unilatérale</a:t>
            </a:r>
          </a:p>
          <a:p>
            <a:pPr lvl="1" algn="just">
              <a:buFont typeface="Wingdings" panose="05000000000000000000" pitchFamily="2" charset="2"/>
              <a:buChar char="§"/>
            </a:pPr>
            <a:r>
              <a:rPr lang="fr-FR" sz="2000" dirty="0" smtClean="0">
                <a:latin typeface="ProximaNova-Semibold"/>
              </a:rPr>
              <a:t>Ventilation croisée</a:t>
            </a:r>
          </a:p>
          <a:p>
            <a:pPr lvl="1" algn="just">
              <a:buFont typeface="Wingdings" panose="05000000000000000000" pitchFamily="2" charset="2"/>
              <a:buChar char="§"/>
            </a:pPr>
            <a:r>
              <a:rPr lang="fr-FR" sz="2000" dirty="0" smtClean="0">
                <a:latin typeface="ProximaNova-Semibold"/>
              </a:rPr>
              <a:t>Ventilation </a:t>
            </a:r>
            <a:r>
              <a:rPr lang="fr-FR" sz="2000" dirty="0">
                <a:latin typeface="ProximaNova-Semibold"/>
              </a:rPr>
              <a:t>de </a:t>
            </a:r>
            <a:r>
              <a:rPr lang="fr-FR" sz="2000" dirty="0" smtClean="0">
                <a:latin typeface="ProximaNova-Semibold"/>
              </a:rPr>
              <a:t>cheminée</a:t>
            </a:r>
          </a:p>
          <a:p>
            <a:pPr algn="just">
              <a:buFont typeface="Wingdings" panose="05000000000000000000" pitchFamily="2" charset="2"/>
              <a:buChar char="ü"/>
            </a:pPr>
            <a:r>
              <a:rPr lang="fr-FR" sz="2000" dirty="0" smtClean="0">
                <a:latin typeface="ProximaNova-Semibold"/>
              </a:rPr>
              <a:t>Quelles </a:t>
            </a:r>
            <a:r>
              <a:rPr lang="fr-FR" sz="2000" dirty="0">
                <a:latin typeface="ProximaNova-Semibold"/>
              </a:rPr>
              <a:t>sont les considérations de conception pour l’intégration de la VENTILATION NATURELLE </a:t>
            </a:r>
            <a:r>
              <a:rPr lang="fr-FR" sz="2000" dirty="0" smtClean="0">
                <a:latin typeface="ProximaNova-Semibold"/>
              </a:rPr>
              <a:t>?</a:t>
            </a:r>
          </a:p>
          <a:p>
            <a:pPr algn="just">
              <a:buFont typeface="Wingdings" panose="05000000000000000000" pitchFamily="2" charset="2"/>
              <a:buChar char="ü"/>
            </a:pPr>
            <a:r>
              <a:rPr lang="fr-FR" sz="2000" dirty="0" smtClean="0">
                <a:latin typeface="ProximaNova-Semibold"/>
              </a:rPr>
              <a:t>Comment </a:t>
            </a:r>
            <a:r>
              <a:rPr lang="fr-FR" sz="2000" dirty="0">
                <a:latin typeface="ProximaNova-Semibold"/>
              </a:rPr>
              <a:t>décider du type de VENTILATION </a:t>
            </a:r>
            <a:r>
              <a:rPr lang="fr-FR" sz="2000" dirty="0" smtClean="0">
                <a:latin typeface="ProximaNova-Semibold"/>
              </a:rPr>
              <a:t>NATURELLE</a:t>
            </a:r>
          </a:p>
          <a:p>
            <a:pPr algn="just">
              <a:buFont typeface="Wingdings" panose="05000000000000000000" pitchFamily="2" charset="2"/>
              <a:buChar char="ü"/>
            </a:pPr>
            <a:r>
              <a:rPr lang="fr-FR" sz="2000" dirty="0" smtClean="0">
                <a:latin typeface="ProximaNova-Semibold"/>
              </a:rPr>
              <a:t>Comment </a:t>
            </a:r>
            <a:r>
              <a:rPr lang="fr-FR" sz="2000" dirty="0">
                <a:latin typeface="ProximaNova-Semibold"/>
              </a:rPr>
              <a:t>se conformer à GRASSMED</a:t>
            </a:r>
            <a:endParaRPr lang="en-BE" sz="2000" dirty="0">
              <a:latin typeface="ProximaNova-Semibold"/>
            </a:endParaRPr>
          </a:p>
        </p:txBody>
      </p:sp>
      <p:sp>
        <p:nvSpPr>
          <p:cNvPr id="6" name="Slide Number Placeholder 4">
            <a:extLst>
              <a:ext uri="{FF2B5EF4-FFF2-40B4-BE49-F238E27FC236}">
                <a16:creationId xmlns:a16="http://schemas.microsoft.com/office/drawing/2014/main" id="{2EB4B289-5AF4-09E8-282F-085D3D197068}"/>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4">
            <a:extLst>
              <a:ext uri="{FF2B5EF4-FFF2-40B4-BE49-F238E27FC236}">
                <a16:creationId xmlns:a16="http://schemas.microsoft.com/office/drawing/2014/main" id="{59C6BE99-10EF-8957-688E-FC7888EB8C6C}"/>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Tree>
    <p:extLst>
      <p:ext uri="{BB962C8B-B14F-4D97-AF65-F5344CB8AC3E}">
        <p14:creationId xmlns:p14="http://schemas.microsoft.com/office/powerpoint/2010/main" val="28585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3">
                                            <p:txEl>
                                              <p:pRg st="0" end="0"/>
                                            </p:txEl>
                                          </p:spTgt>
                                        </p:tgtEl>
                                      </p:cBhvr>
                                    </p:animEffect>
                                    <p:animScale>
                                      <p:cBhvr>
                                        <p:cTn id="7" dur="50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3">
                                            <p:txEl>
                                              <p:pRg st="1" end="1"/>
                                            </p:txEl>
                                          </p:spTgt>
                                        </p:tgtEl>
                                      </p:cBhvr>
                                    </p:animEffect>
                                    <p:animScale>
                                      <p:cBhvr>
                                        <p:cTn id="12" dur="50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1000" tmFilter="0, 0; .2, .5; .8, .5; 1, 0"/>
                                        <p:tgtEl>
                                          <p:spTgt spid="3">
                                            <p:txEl>
                                              <p:pRg st="2" end="2"/>
                                            </p:txEl>
                                          </p:spTgt>
                                        </p:tgtEl>
                                      </p:cBhvr>
                                    </p:animEffect>
                                    <p:animScale>
                                      <p:cBhvr>
                                        <p:cTn id="17" dur="500" autoRev="1" fill="hold"/>
                                        <p:tgtEl>
                                          <p:spTgt spid="3">
                                            <p:txEl>
                                              <p:pRg st="2" end="2"/>
                                            </p:txEl>
                                          </p:spTgt>
                                        </p:tgtEl>
                                      </p:cBhvr>
                                      <p:by x="105000" y="105000"/>
                                    </p:animScale>
                                  </p:childTnLst>
                                </p:cTn>
                              </p:par>
                              <p:par>
                                <p:cTn id="18" presetID="26" presetClass="emph" presetSubtype="0" fill="hold" grpId="0" nodeType="withEffect">
                                  <p:stCondLst>
                                    <p:cond delay="0"/>
                                  </p:stCondLst>
                                  <p:childTnLst>
                                    <p:animEffect transition="out" filter="fade">
                                      <p:cBhvr>
                                        <p:cTn id="19" dur="1000" tmFilter="0, 0; .2, .5; .8, .5; 1, 0"/>
                                        <p:tgtEl>
                                          <p:spTgt spid="3">
                                            <p:txEl>
                                              <p:pRg st="3" end="3"/>
                                            </p:txEl>
                                          </p:spTgt>
                                        </p:tgtEl>
                                      </p:cBhvr>
                                    </p:animEffect>
                                    <p:animScale>
                                      <p:cBhvr>
                                        <p:cTn id="20" dur="500" autoRev="1" fill="hold"/>
                                        <p:tgtEl>
                                          <p:spTgt spid="3">
                                            <p:txEl>
                                              <p:pRg st="3" end="3"/>
                                            </p:txEl>
                                          </p:spTgt>
                                        </p:tgtEl>
                                      </p:cBhvr>
                                      <p:by x="105000" y="105000"/>
                                    </p:animScale>
                                  </p:childTnLst>
                                </p:cTn>
                              </p:par>
                              <p:par>
                                <p:cTn id="21" presetID="26" presetClass="emph" presetSubtype="0" fill="hold" grpId="0" nodeType="withEffect">
                                  <p:stCondLst>
                                    <p:cond delay="0"/>
                                  </p:stCondLst>
                                  <p:childTnLst>
                                    <p:animEffect transition="out" filter="fade">
                                      <p:cBhvr>
                                        <p:cTn id="22" dur="1000" tmFilter="0, 0; .2, .5; .8, .5; 1, 0"/>
                                        <p:tgtEl>
                                          <p:spTgt spid="3">
                                            <p:txEl>
                                              <p:pRg st="4" end="4"/>
                                            </p:txEl>
                                          </p:spTgt>
                                        </p:tgtEl>
                                      </p:cBhvr>
                                    </p:animEffect>
                                    <p:animScale>
                                      <p:cBhvr>
                                        <p:cTn id="23" dur="500" autoRev="1" fill="hold"/>
                                        <p:tgtEl>
                                          <p:spTgt spid="3">
                                            <p:txEl>
                                              <p:pRg st="4" end="4"/>
                                            </p:txEl>
                                          </p:spTgt>
                                        </p:tgtEl>
                                      </p:cBhvr>
                                      <p:by x="105000" y="105000"/>
                                    </p:animScale>
                                  </p:childTnLst>
                                </p:cTn>
                              </p:par>
                              <p:par>
                                <p:cTn id="24" presetID="26" presetClass="emph" presetSubtype="0" fill="hold" grpId="0" nodeType="withEffect">
                                  <p:stCondLst>
                                    <p:cond delay="0"/>
                                  </p:stCondLst>
                                  <p:childTnLst>
                                    <p:animEffect transition="out" filter="fade">
                                      <p:cBhvr>
                                        <p:cTn id="25" dur="1000" tmFilter="0, 0; .2, .5; .8, .5; 1, 0"/>
                                        <p:tgtEl>
                                          <p:spTgt spid="3">
                                            <p:txEl>
                                              <p:pRg st="5" end="5"/>
                                            </p:txEl>
                                          </p:spTgt>
                                        </p:tgtEl>
                                      </p:cBhvr>
                                    </p:animEffect>
                                    <p:animScale>
                                      <p:cBhvr>
                                        <p:cTn id="26" dur="500" autoRev="1" fill="hold"/>
                                        <p:tgtEl>
                                          <p:spTgt spid="3">
                                            <p:txEl>
                                              <p:pRg st="5" end="5"/>
                                            </p:txEl>
                                          </p:spTgt>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1000" tmFilter="0, 0; .2, .5; .8, .5; 1, 0"/>
                                        <p:tgtEl>
                                          <p:spTgt spid="3">
                                            <p:txEl>
                                              <p:pRg st="6" end="6"/>
                                            </p:txEl>
                                          </p:spTgt>
                                        </p:tgtEl>
                                      </p:cBhvr>
                                    </p:animEffect>
                                    <p:animScale>
                                      <p:cBhvr>
                                        <p:cTn id="31" dur="500" autoRev="1" fill="hold"/>
                                        <p:tgtEl>
                                          <p:spTgt spid="3">
                                            <p:txEl>
                                              <p:pRg st="6" end="6"/>
                                            </p:txEl>
                                          </p:spTgt>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1000" tmFilter="0, 0; .2, .5; .8, .5; 1, 0"/>
                                        <p:tgtEl>
                                          <p:spTgt spid="3">
                                            <p:txEl>
                                              <p:pRg st="7" end="7"/>
                                            </p:txEl>
                                          </p:spTgt>
                                        </p:tgtEl>
                                      </p:cBhvr>
                                    </p:animEffect>
                                    <p:animScale>
                                      <p:cBhvr>
                                        <p:cTn id="36" dur="500" autoRev="1" fill="hold"/>
                                        <p:tgtEl>
                                          <p:spTgt spid="3">
                                            <p:txEl>
                                              <p:pRg st="7" end="7"/>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1000" tmFilter="0, 0; .2, .5; .8, .5; 1, 0"/>
                                        <p:tgtEl>
                                          <p:spTgt spid="3">
                                            <p:txEl>
                                              <p:pRg st="8" end="8"/>
                                            </p:txEl>
                                          </p:spTgt>
                                        </p:tgtEl>
                                      </p:cBhvr>
                                    </p:animEffect>
                                    <p:animScale>
                                      <p:cBhvr>
                                        <p:cTn id="41" dur="50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B80B92-2437-FD07-1A3D-D21288BB4201}"/>
              </a:ext>
            </a:extLst>
          </p:cNvPr>
          <p:cNvSpPr/>
          <p:nvPr/>
        </p:nvSpPr>
        <p:spPr>
          <a:xfrm>
            <a:off x="3668660" y="4844503"/>
            <a:ext cx="5319252" cy="1306384"/>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079B6B14-CF1B-1C64-EB07-0D5350297BE6}"/>
              </a:ext>
            </a:extLst>
          </p:cNvPr>
          <p:cNvSpPr/>
          <p:nvPr/>
        </p:nvSpPr>
        <p:spPr>
          <a:xfrm>
            <a:off x="-1" y="2029339"/>
            <a:ext cx="9144000" cy="1209685"/>
          </a:xfrm>
          <a:prstGeom prst="rect">
            <a:avLst/>
          </a:prstGeom>
          <a:solidFill>
            <a:srgbClr val="189A3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2" name="Title 1"/>
          <p:cNvSpPr>
            <a:spLocks noGrp="1"/>
          </p:cNvSpPr>
          <p:nvPr>
            <p:ph type="title"/>
          </p:nvPr>
        </p:nvSpPr>
        <p:spPr>
          <a:xfrm>
            <a:off x="350580" y="559236"/>
            <a:ext cx="8738419" cy="1143000"/>
          </a:xfrm>
        </p:spPr>
        <p:txBody>
          <a:bodyPr>
            <a:noAutofit/>
          </a:bodyPr>
          <a:lstStyle/>
          <a:p>
            <a:r>
              <a:rPr lang="fr-FR" sz="2800" dirty="0">
                <a:solidFill>
                  <a:srgbClr val="053063"/>
                </a:solidFill>
                <a:latin typeface="Proxima Nova Extra Bold"/>
                <a:ea typeface="+mn-ea"/>
              </a:rPr>
              <a:t>Qu’est-ce que la VENTILATION dans un </a:t>
            </a:r>
            <a:r>
              <a:rPr lang="fr-FR" sz="2800" dirty="0" smtClean="0">
                <a:solidFill>
                  <a:srgbClr val="053063"/>
                </a:solidFill>
                <a:latin typeface="Proxima Nova Extra Bold"/>
                <a:ea typeface="+mn-ea"/>
              </a:rPr>
              <a:t>bâtiment?</a:t>
            </a:r>
            <a:endParaRPr lang="en-US" sz="2800" dirty="0">
              <a:solidFill>
                <a:srgbClr val="053063"/>
              </a:solidFill>
              <a:latin typeface="Proxima Nova Extra Bold"/>
              <a:ea typeface="+mn-ea"/>
            </a:endParaRPr>
          </a:p>
        </p:txBody>
      </p:sp>
      <p:sp>
        <p:nvSpPr>
          <p:cNvPr id="3" name="Content Placeholder 2"/>
          <p:cNvSpPr>
            <a:spLocks noGrp="1"/>
          </p:cNvSpPr>
          <p:nvPr>
            <p:ph idx="1"/>
          </p:nvPr>
        </p:nvSpPr>
        <p:spPr>
          <a:xfrm>
            <a:off x="759543" y="3523175"/>
            <a:ext cx="7978876" cy="888824"/>
          </a:xfrm>
        </p:spPr>
        <p:txBody>
          <a:bodyPr>
            <a:normAutofit fontScale="85000" lnSpcReduction="10000"/>
          </a:bodyPr>
          <a:lstStyle/>
          <a:p>
            <a:pPr marL="0" indent="0" algn="just">
              <a:buNone/>
            </a:pPr>
            <a:r>
              <a:rPr lang="fr-FR" sz="1800" dirty="0">
                <a:latin typeface="ProximaNova-Regular"/>
              </a:rPr>
              <a:t>En fonction du bâtiment et de son apport d’air naturel, différents types de ventilation seront nécessaires pour offrir un environnement respiratoire sain aux habitants. Il est donc judicieux de connaître certains des différents types de systèmes de ventilation.</a:t>
            </a:r>
            <a:endParaRPr lang="en-US" sz="1800" dirty="0">
              <a:latin typeface="ProximaNova-Regular"/>
            </a:endParaRPr>
          </a:p>
        </p:txBody>
      </p:sp>
      <p:sp>
        <p:nvSpPr>
          <p:cNvPr id="5" name="Slide Number Placeholder 4">
            <a:extLst>
              <a:ext uri="{FF2B5EF4-FFF2-40B4-BE49-F238E27FC236}">
                <a16:creationId xmlns:a16="http://schemas.microsoft.com/office/drawing/2014/main" id="{D8BDD23C-3905-E767-49A3-31CF661C533E}"/>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
        <p:nvSpPr>
          <p:cNvPr id="7" name="TextBox 6">
            <a:extLst>
              <a:ext uri="{FF2B5EF4-FFF2-40B4-BE49-F238E27FC236}">
                <a16:creationId xmlns:a16="http://schemas.microsoft.com/office/drawing/2014/main" id="{A6A3E96B-AB48-AED7-7C5B-78186188BDFB}"/>
              </a:ext>
            </a:extLst>
          </p:cNvPr>
          <p:cNvSpPr txBox="1"/>
          <p:nvPr/>
        </p:nvSpPr>
        <p:spPr>
          <a:xfrm>
            <a:off x="561975" y="2297359"/>
            <a:ext cx="8105775" cy="646331"/>
          </a:xfrm>
          <a:prstGeom prst="rect">
            <a:avLst/>
          </a:prstGeom>
          <a:noFill/>
        </p:spPr>
        <p:txBody>
          <a:bodyPr wrap="square">
            <a:spAutoFit/>
          </a:bodyPr>
          <a:lstStyle/>
          <a:p>
            <a:pPr lvl="0" algn="just">
              <a:spcBef>
                <a:spcPct val="20000"/>
              </a:spcBef>
              <a:defRPr/>
            </a:pPr>
            <a:r>
              <a:rPr lang="fr-FR" dirty="0">
                <a:solidFill>
                  <a:schemeClr val="bg1"/>
                </a:solidFill>
                <a:latin typeface="ProximaNova-Regular"/>
                <a:cs typeface="Arial"/>
              </a:rPr>
              <a:t>La ventilation est le processus consistant à remplacer l’air intérieur </a:t>
            </a:r>
            <a:r>
              <a:rPr lang="fr-FR" dirty="0" smtClean="0">
                <a:solidFill>
                  <a:schemeClr val="bg1"/>
                </a:solidFill>
                <a:latin typeface="ProximaNova-Regular"/>
                <a:cs typeface="Arial"/>
              </a:rPr>
              <a:t>pollué  </a:t>
            </a:r>
            <a:r>
              <a:rPr lang="fr-FR" dirty="0">
                <a:solidFill>
                  <a:schemeClr val="bg1"/>
                </a:solidFill>
                <a:latin typeface="ProximaNova-Regular"/>
                <a:cs typeface="Arial"/>
              </a:rPr>
              <a:t>par de l’air frais provenant de l’extérieur du bâtiment.</a:t>
            </a:r>
            <a:endParaRPr kumimoji="0" lang="en-US" sz="1800" b="0" i="0" u="none" strike="noStrike" kern="1200" cap="none" spc="0" normalizeH="0" baseline="0" noProof="0" dirty="0">
              <a:ln>
                <a:noFill/>
              </a:ln>
              <a:solidFill>
                <a:schemeClr val="bg1"/>
              </a:solidFill>
              <a:effectLst/>
              <a:uLnTx/>
              <a:uFillTx/>
              <a:latin typeface="ProximaNova-Regular"/>
              <a:ea typeface="+mn-ea"/>
              <a:cs typeface="Arial"/>
            </a:endParaRPr>
          </a:p>
        </p:txBody>
      </p:sp>
      <p:sp>
        <p:nvSpPr>
          <p:cNvPr id="11" name="TextBox 10">
            <a:extLst>
              <a:ext uri="{FF2B5EF4-FFF2-40B4-BE49-F238E27FC236}">
                <a16:creationId xmlns:a16="http://schemas.microsoft.com/office/drawing/2014/main" id="{3CB4961A-1EA8-9BCA-790C-10E6995B5F7D}"/>
              </a:ext>
            </a:extLst>
          </p:cNvPr>
          <p:cNvSpPr txBox="1"/>
          <p:nvPr/>
        </p:nvSpPr>
        <p:spPr>
          <a:xfrm>
            <a:off x="3714358" y="4989822"/>
            <a:ext cx="5319252" cy="1034129"/>
          </a:xfrm>
          <a:prstGeom prst="rect">
            <a:avLst/>
          </a:prstGeom>
          <a:noFill/>
        </p:spPr>
        <p:txBody>
          <a:bodyPr wrap="square">
            <a:spAutoFit/>
          </a:bodyPr>
          <a:lstStyle/>
          <a:p>
            <a:pPr lvl="0" algn="just">
              <a:spcBef>
                <a:spcPct val="20000"/>
              </a:spcBef>
              <a:defRPr/>
            </a:pPr>
            <a:r>
              <a:rPr lang="fr-FR" dirty="0">
                <a:solidFill>
                  <a:schemeClr val="tx2"/>
                </a:solidFill>
                <a:latin typeface="ProximaNova-Regular"/>
                <a:cs typeface="Arial"/>
              </a:rPr>
              <a:t>Il existe deux types de ventilations </a:t>
            </a:r>
            <a:r>
              <a:rPr lang="fr-FR" dirty="0" smtClean="0">
                <a:solidFill>
                  <a:schemeClr val="tx2"/>
                </a:solidFill>
                <a:latin typeface="ProximaNova-Regular"/>
                <a:cs typeface="Arial"/>
              </a:rPr>
              <a:t>:</a:t>
            </a:r>
          </a:p>
          <a:p>
            <a:pPr marL="285750" lvl="0" indent="-285750" algn="just">
              <a:spcBef>
                <a:spcPct val="20000"/>
              </a:spcBef>
              <a:buFont typeface="Arial" panose="020B0604020202020204" pitchFamily="34" charset="0"/>
              <a:buChar char="•"/>
              <a:defRPr/>
            </a:pPr>
            <a:r>
              <a:rPr lang="fr-FR" dirty="0" smtClean="0">
                <a:solidFill>
                  <a:schemeClr val="tx2"/>
                </a:solidFill>
                <a:latin typeface="ProximaNova-Regular"/>
                <a:cs typeface="Arial"/>
              </a:rPr>
              <a:t>Ventilation naturelle</a:t>
            </a:r>
          </a:p>
          <a:p>
            <a:pPr marL="285750" lvl="0" indent="-285750" algn="just">
              <a:spcBef>
                <a:spcPct val="20000"/>
              </a:spcBef>
              <a:buFont typeface="Arial" panose="020B0604020202020204" pitchFamily="34" charset="0"/>
              <a:buChar char="•"/>
              <a:defRPr/>
            </a:pPr>
            <a:r>
              <a:rPr lang="fr-FR" dirty="0" smtClean="0">
                <a:solidFill>
                  <a:schemeClr val="tx2"/>
                </a:solidFill>
                <a:latin typeface="ProximaNova-Regular"/>
                <a:cs typeface="Arial"/>
              </a:rPr>
              <a:t>Ventilation </a:t>
            </a:r>
            <a:r>
              <a:rPr lang="fr-FR" dirty="0">
                <a:solidFill>
                  <a:schemeClr val="tx2"/>
                </a:solidFill>
                <a:latin typeface="ProximaNova-Regular"/>
                <a:cs typeface="Arial"/>
              </a:rPr>
              <a:t>mécanique (présentée séparément)</a:t>
            </a:r>
            <a:endParaRPr kumimoji="0" lang="en-US" sz="1800" b="0" i="0" u="none" strike="noStrike" kern="1200" cap="none" spc="0" normalizeH="0" baseline="0" noProof="0" dirty="0">
              <a:ln>
                <a:noFill/>
              </a:ln>
              <a:solidFill>
                <a:srgbClr val="08224F"/>
              </a:solidFill>
              <a:effectLst/>
              <a:uLnTx/>
              <a:uFillTx/>
              <a:latin typeface="ProximaNova-Regular"/>
              <a:ea typeface="+mn-ea"/>
              <a:cs typeface="Arial"/>
            </a:endParaRPr>
          </a:p>
        </p:txBody>
      </p:sp>
      <p:pic>
        <p:nvPicPr>
          <p:cNvPr id="14" name="Picture 13">
            <a:extLst>
              <a:ext uri="{FF2B5EF4-FFF2-40B4-BE49-F238E27FC236}">
                <a16:creationId xmlns:a16="http://schemas.microsoft.com/office/drawing/2014/main" id="{F94254B5-7229-A8DE-4B34-EC903CE1C8F1}"/>
              </a:ext>
            </a:extLst>
          </p:cNvPr>
          <p:cNvPicPr>
            <a:picLocks noChangeAspect="1"/>
          </p:cNvPicPr>
          <p:nvPr/>
        </p:nvPicPr>
        <p:blipFill>
          <a:blip r:embed="rId2"/>
          <a:stretch>
            <a:fillRect/>
          </a:stretch>
        </p:blipFill>
        <p:spPr>
          <a:xfrm>
            <a:off x="310945" y="4492625"/>
            <a:ext cx="3228668" cy="2098634"/>
          </a:xfrm>
          <a:prstGeom prst="rect">
            <a:avLst/>
          </a:prstGeom>
        </p:spPr>
      </p:pic>
    </p:spTree>
    <p:extLst>
      <p:ext uri="{BB962C8B-B14F-4D97-AF65-F5344CB8AC3E}">
        <p14:creationId xmlns:p14="http://schemas.microsoft.com/office/powerpoint/2010/main" val="5807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dissolve">
                                      <p:cBhvr>
                                        <p:cTn id="21" dur="1000"/>
                                        <p:tgtEl>
                                          <p:spTgt spid="3">
                                            <p:txEl>
                                              <p:pRg st="0" end="0"/>
                                            </p:txEl>
                                          </p:spTgt>
                                        </p:tgtEl>
                                      </p:cBhvr>
                                    </p:animEffect>
                                  </p:childTnLst>
                                </p:cTn>
                              </p:par>
                            </p:childTnLst>
                          </p:cTn>
                        </p:par>
                        <p:par>
                          <p:cTn id="22" fill="hold">
                            <p:stCondLst>
                              <p:cond delay="1000"/>
                            </p:stCondLst>
                            <p:childTnLst>
                              <p:par>
                                <p:cTn id="23" presetID="22" presetClass="entr" presetSubtype="4" fill="hold" nodeType="afterEffect">
                                  <p:stCondLst>
                                    <p:cond delay="200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1000"/>
                                        <p:tgtEl>
                                          <p:spTgt spid="14"/>
                                        </p:tgtEl>
                                      </p:cBhvr>
                                    </p:animEffect>
                                  </p:childTnLst>
                                </p:cTn>
                              </p:par>
                            </p:childTnLst>
                          </p:cTn>
                        </p:par>
                        <p:par>
                          <p:cTn id="26" fill="hold">
                            <p:stCondLst>
                              <p:cond delay="4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3" grpId="0" build="p"/>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BAE153-7957-5E9B-04A7-4029E75271E2}"/>
              </a:ext>
            </a:extLst>
          </p:cNvPr>
          <p:cNvSpPr/>
          <p:nvPr/>
        </p:nvSpPr>
        <p:spPr>
          <a:xfrm>
            <a:off x="1230484" y="1854034"/>
            <a:ext cx="6683032" cy="132731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fr-FR" sz="2800" dirty="0">
                <a:solidFill>
                  <a:srgbClr val="053063"/>
                </a:solidFill>
                <a:latin typeface="Proxima Nova Extra Bold"/>
                <a:ea typeface="+mn-ea"/>
              </a:rPr>
              <a:t>Qu’est-ce que la VENTILATION NATURELLE ?</a:t>
            </a:r>
          </a:p>
        </p:txBody>
      </p:sp>
      <p:pic>
        <p:nvPicPr>
          <p:cNvPr id="4" name="Picture 3" descr="ventilation in buildings - My Engineering">
            <a:extLst>
              <a:ext uri="{FF2B5EF4-FFF2-40B4-BE49-F238E27FC236}">
                <a16:creationId xmlns:a16="http://schemas.microsoft.com/office/drawing/2014/main" id="{09EA0CB4-B957-409B-9562-917AD06CDE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3" t="3646" r="4661" b="11849"/>
          <a:stretch/>
        </p:blipFill>
        <p:spPr bwMode="auto">
          <a:xfrm>
            <a:off x="4390777" y="4520849"/>
            <a:ext cx="4581774" cy="2051401"/>
          </a:xfrm>
          <a:prstGeom prst="rect">
            <a:avLst/>
          </a:prstGeom>
          <a:noFill/>
          <a:ln>
            <a:noFill/>
          </a:ln>
        </p:spPr>
      </p:pic>
      <p:sp>
        <p:nvSpPr>
          <p:cNvPr id="5" name="Slide Number Placeholder 4">
            <a:extLst>
              <a:ext uri="{FF2B5EF4-FFF2-40B4-BE49-F238E27FC236}">
                <a16:creationId xmlns:a16="http://schemas.microsoft.com/office/drawing/2014/main" id="{0C0B3766-1035-0F3A-6B01-DBDC18804F90}"/>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
        <p:nvSpPr>
          <p:cNvPr id="7" name="TextBox 6">
            <a:extLst>
              <a:ext uri="{FF2B5EF4-FFF2-40B4-BE49-F238E27FC236}">
                <a16:creationId xmlns:a16="http://schemas.microsoft.com/office/drawing/2014/main" id="{521A3179-092B-69B8-369B-D9721EA01EA3}"/>
              </a:ext>
            </a:extLst>
          </p:cNvPr>
          <p:cNvSpPr txBox="1"/>
          <p:nvPr/>
        </p:nvSpPr>
        <p:spPr>
          <a:xfrm>
            <a:off x="1154284" y="1889539"/>
            <a:ext cx="7081684" cy="1256306"/>
          </a:xfrm>
          <a:prstGeom prst="rect">
            <a:avLst/>
          </a:prstGeom>
          <a:noFill/>
        </p:spPr>
        <p:txBody>
          <a:bodyPr wrap="square">
            <a:spAutoFit/>
          </a:bodyPr>
          <a:lstStyle/>
          <a:p>
            <a:pPr marL="22860" marR="387350" lvl="0" algn="just">
              <a:lnSpc>
                <a:spcPct val="107000"/>
              </a:lnSpc>
              <a:defRPr/>
            </a:pPr>
            <a:r>
              <a:rPr lang="fr-FR" dirty="0">
                <a:solidFill>
                  <a:srgbClr val="08224F"/>
                </a:solidFill>
                <a:latin typeface="ProximaNova-Semibold"/>
                <a:cs typeface="Arial"/>
              </a:rPr>
              <a:t>La ventilation naturelle consiste à utiliser le vent et </a:t>
            </a:r>
            <a:r>
              <a:rPr lang="fr-FR" dirty="0" smtClean="0">
                <a:solidFill>
                  <a:srgbClr val="08224F"/>
                </a:solidFill>
                <a:latin typeface="ProximaNova-Semibold"/>
                <a:cs typeface="Arial"/>
              </a:rPr>
              <a:t>l’effet thermique </a:t>
            </a:r>
            <a:r>
              <a:rPr lang="fr-FR" dirty="0">
                <a:solidFill>
                  <a:srgbClr val="08224F"/>
                </a:solidFill>
                <a:latin typeface="ProximaNova-Semibold"/>
                <a:cs typeface="Arial"/>
              </a:rPr>
              <a:t>pour créer un mouvement d'air entrant et sortant de la maison sans recourir à des systèmes mécaniques, dans le but d'apporter de l'air frais dans la maison.</a:t>
            </a:r>
            <a:endParaRPr kumimoji="0" lang="en-US" sz="1800" b="0" i="0" u="none" strike="noStrike" kern="1200" cap="none" spc="0" normalizeH="0" baseline="0" noProof="0" dirty="0">
              <a:ln>
                <a:noFill/>
              </a:ln>
              <a:solidFill>
                <a:srgbClr val="08224F"/>
              </a:solidFill>
              <a:effectLst/>
              <a:uLnTx/>
              <a:uFillTx/>
              <a:latin typeface="ProximaNova-Semibold"/>
              <a:ea typeface="+mn-ea"/>
              <a:cs typeface="Arial"/>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200946" y="3345673"/>
            <a:ext cx="5818854" cy="2700259"/>
          </a:xfrm>
        </p:spPr>
        <p:txBody>
          <a:bodyPr>
            <a:normAutofit lnSpcReduction="10000"/>
          </a:bodyPr>
          <a:lstStyle/>
          <a:p>
            <a:pPr marL="365760" marR="387350">
              <a:lnSpc>
                <a:spcPct val="107000"/>
              </a:lnSpc>
              <a:spcBef>
                <a:spcPts val="0"/>
              </a:spcBef>
              <a:spcAft>
                <a:spcPts val="0"/>
              </a:spcAft>
            </a:pPr>
            <a:endParaRPr lang="en-US" sz="1800" dirty="0">
              <a:latin typeface="ProximaNova-Semibold"/>
            </a:endParaRPr>
          </a:p>
          <a:p>
            <a:pPr marL="22860" marR="387350" indent="0">
              <a:lnSpc>
                <a:spcPct val="107000"/>
              </a:lnSpc>
              <a:spcBef>
                <a:spcPts val="0"/>
              </a:spcBef>
              <a:spcAft>
                <a:spcPts val="0"/>
              </a:spcAft>
              <a:buNone/>
            </a:pPr>
            <a:r>
              <a:rPr lang="fr-FR" sz="1800" dirty="0">
                <a:solidFill>
                  <a:srgbClr val="08224F"/>
                </a:solidFill>
                <a:latin typeface="ProximaNova-Semibold"/>
              </a:rPr>
              <a:t>L’efficacité de la ventilation naturelle varie en fonction </a:t>
            </a:r>
            <a:r>
              <a:rPr lang="fr-FR" sz="1800" dirty="0" smtClean="0">
                <a:solidFill>
                  <a:srgbClr val="08224F"/>
                </a:solidFill>
                <a:latin typeface="ProximaNova-Semibold"/>
              </a:rPr>
              <a:t>de nombreux paramètres:</a:t>
            </a:r>
          </a:p>
          <a:p>
            <a:pPr marL="308610" marR="387350" indent="-285750">
              <a:lnSpc>
                <a:spcPct val="107000"/>
              </a:lnSpc>
              <a:spcBef>
                <a:spcPts val="0"/>
              </a:spcBef>
            </a:pPr>
            <a:r>
              <a:rPr lang="fr-FR" sz="1800" dirty="0" smtClean="0">
                <a:solidFill>
                  <a:srgbClr val="08224F"/>
                </a:solidFill>
                <a:latin typeface="ProximaNova-Semibold"/>
              </a:rPr>
              <a:t>Vitesse </a:t>
            </a:r>
            <a:r>
              <a:rPr lang="fr-FR" sz="1800" dirty="0">
                <a:solidFill>
                  <a:srgbClr val="08224F"/>
                </a:solidFill>
                <a:latin typeface="ProximaNova-Semibold"/>
              </a:rPr>
              <a:t>et direction du vent </a:t>
            </a:r>
            <a:r>
              <a:rPr lang="fr-FR" sz="1800" dirty="0" smtClean="0">
                <a:solidFill>
                  <a:srgbClr val="08224F"/>
                </a:solidFill>
                <a:latin typeface="ProximaNova-Semibold"/>
              </a:rPr>
              <a:t>dominant</a:t>
            </a:r>
          </a:p>
          <a:p>
            <a:pPr marL="308610" marR="387350" indent="-285750">
              <a:lnSpc>
                <a:spcPct val="107000"/>
              </a:lnSpc>
              <a:spcBef>
                <a:spcPts val="0"/>
              </a:spcBef>
            </a:pPr>
            <a:r>
              <a:rPr lang="fr-FR" sz="1800" dirty="0" smtClean="0">
                <a:solidFill>
                  <a:srgbClr val="08224F"/>
                </a:solidFill>
                <a:latin typeface="ProximaNova-Semibold"/>
              </a:rPr>
              <a:t>Milieu environnant</a:t>
            </a:r>
          </a:p>
          <a:p>
            <a:pPr marL="308610" marR="387350" indent="-285750">
              <a:lnSpc>
                <a:spcPct val="107000"/>
              </a:lnSpc>
              <a:spcBef>
                <a:spcPts val="0"/>
              </a:spcBef>
            </a:pPr>
            <a:r>
              <a:rPr lang="fr-FR" sz="1800" dirty="0" smtClean="0">
                <a:solidFill>
                  <a:srgbClr val="08224F"/>
                </a:solidFill>
                <a:latin typeface="ProximaNova-Semibold"/>
              </a:rPr>
              <a:t>Orientation </a:t>
            </a:r>
            <a:r>
              <a:rPr lang="fr-FR" sz="1800" dirty="0">
                <a:solidFill>
                  <a:srgbClr val="08224F"/>
                </a:solidFill>
                <a:latin typeface="ProximaNova-Semibold"/>
              </a:rPr>
              <a:t>du </a:t>
            </a:r>
            <a:r>
              <a:rPr lang="fr-FR" sz="1800" dirty="0" smtClean="0">
                <a:solidFill>
                  <a:srgbClr val="08224F"/>
                </a:solidFill>
                <a:latin typeface="ProximaNova-Semibold"/>
              </a:rPr>
              <a:t>bâtiment</a:t>
            </a:r>
          </a:p>
          <a:p>
            <a:pPr marL="308610" marR="387350" indent="-285750">
              <a:lnSpc>
                <a:spcPct val="107000"/>
              </a:lnSpc>
              <a:spcBef>
                <a:spcPts val="0"/>
              </a:spcBef>
            </a:pPr>
            <a:r>
              <a:rPr lang="fr-FR" sz="1800" dirty="0" smtClean="0">
                <a:solidFill>
                  <a:srgbClr val="08224F"/>
                </a:solidFill>
                <a:latin typeface="ProximaNova-Semibold"/>
              </a:rPr>
              <a:t>Température </a:t>
            </a:r>
            <a:r>
              <a:rPr lang="fr-FR" sz="1800" dirty="0">
                <a:solidFill>
                  <a:srgbClr val="08224F"/>
                </a:solidFill>
                <a:latin typeface="ProximaNova-Semibold"/>
              </a:rPr>
              <a:t>et humidité </a:t>
            </a:r>
            <a:r>
              <a:rPr lang="fr-FR" sz="1800" dirty="0" smtClean="0">
                <a:solidFill>
                  <a:srgbClr val="08224F"/>
                </a:solidFill>
                <a:latin typeface="ProximaNova-Semibold"/>
              </a:rPr>
              <a:t>extérieures</a:t>
            </a:r>
          </a:p>
          <a:p>
            <a:pPr marL="308610" marR="387350" indent="-285750">
              <a:lnSpc>
                <a:spcPct val="107000"/>
              </a:lnSpc>
              <a:spcBef>
                <a:spcPts val="0"/>
              </a:spcBef>
            </a:pPr>
            <a:r>
              <a:rPr lang="fr-FR" sz="1800" dirty="0" smtClean="0">
                <a:solidFill>
                  <a:srgbClr val="08224F"/>
                </a:solidFill>
                <a:latin typeface="ProximaNova-Semibold"/>
              </a:rPr>
              <a:t>Dimensionnement</a:t>
            </a:r>
            <a:r>
              <a:rPr lang="fr-FR" sz="1800" dirty="0">
                <a:solidFill>
                  <a:srgbClr val="08224F"/>
                </a:solidFill>
                <a:latin typeface="ProximaNova-Semibold"/>
              </a:rPr>
              <a:t>, emplacement et fonctionnement </a:t>
            </a:r>
            <a:r>
              <a:rPr lang="fr-FR" sz="1800" dirty="0" smtClean="0">
                <a:solidFill>
                  <a:srgbClr val="08224F"/>
                </a:solidFill>
                <a:latin typeface="ProximaNova-Semibold"/>
              </a:rPr>
              <a:t>des fenêtres</a:t>
            </a:r>
            <a:endParaRPr lang="en-US" sz="1400" dirty="0">
              <a:latin typeface="ProximaNova-Semibold"/>
            </a:endParaRPr>
          </a:p>
          <a:p>
            <a:pPr marL="365760" marR="387350">
              <a:lnSpc>
                <a:spcPct val="107000"/>
              </a:lnSpc>
              <a:spcBef>
                <a:spcPts val="0"/>
              </a:spcBef>
              <a:spcAft>
                <a:spcPts val="0"/>
              </a:spcAft>
            </a:pPr>
            <a:endParaRPr lang="en-US" sz="1800" dirty="0">
              <a:latin typeface="ProximaNova-Semibold"/>
            </a:endParaRPr>
          </a:p>
          <a:p>
            <a:pPr marL="22860" marR="387350" indent="0">
              <a:lnSpc>
                <a:spcPct val="107000"/>
              </a:lnSpc>
              <a:spcBef>
                <a:spcPts val="0"/>
              </a:spcBef>
              <a:spcAft>
                <a:spcPts val="0"/>
              </a:spcAft>
              <a:buNone/>
            </a:pPr>
            <a:endParaRPr lang="en-US" sz="1800" dirty="0">
              <a:latin typeface="ProximaNova-Semibold"/>
            </a:endParaRPr>
          </a:p>
          <a:p>
            <a:endParaRPr lang="en-BE" sz="1800" dirty="0">
              <a:latin typeface="ProximaNova-Regular"/>
            </a:endParaRPr>
          </a:p>
        </p:txBody>
      </p:sp>
    </p:spTree>
    <p:extLst>
      <p:ext uri="{BB962C8B-B14F-4D97-AF65-F5344CB8AC3E}">
        <p14:creationId xmlns:p14="http://schemas.microsoft.com/office/powerpoint/2010/main" val="39130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0" y="687143"/>
            <a:ext cx="9144000" cy="1143000"/>
          </a:xfrm>
        </p:spPr>
        <p:txBody>
          <a:bodyPr>
            <a:noAutofit/>
          </a:bodyPr>
          <a:lstStyle/>
          <a:p>
            <a:r>
              <a:rPr lang="en-US" sz="3200" dirty="0">
                <a:solidFill>
                  <a:srgbClr val="053063"/>
                </a:solidFill>
                <a:latin typeface="Proxima Nova Extra Bold"/>
                <a:ea typeface="+mn-ea"/>
              </a:rPr>
              <a:t/>
            </a:r>
            <a:br>
              <a:rPr lang="en-US" sz="3200" dirty="0">
                <a:solidFill>
                  <a:srgbClr val="053063"/>
                </a:solidFill>
                <a:latin typeface="Proxima Nova Extra Bold"/>
                <a:ea typeface="+mn-ea"/>
              </a:rPr>
            </a:br>
            <a:r>
              <a:rPr lang="fr-FR" sz="3200" dirty="0">
                <a:solidFill>
                  <a:srgbClr val="053063"/>
                </a:solidFill>
                <a:latin typeface="Proxima Nova Extra Bold"/>
                <a:ea typeface="+mn-ea"/>
              </a:rPr>
              <a:t>Quels sont les types de VENTILATION NATURELLE ?</a:t>
            </a:r>
            <a:br>
              <a:rPr lang="fr-FR" sz="3200" dirty="0">
                <a:solidFill>
                  <a:srgbClr val="053063"/>
                </a:solidFill>
                <a:latin typeface="Proxima Nova Extra Bold"/>
                <a:ea typeface="+mn-ea"/>
              </a:rPr>
            </a:br>
            <a:endParaRPr lang="en-BE" sz="3200" dirty="0">
              <a:solidFill>
                <a:srgbClr val="053063"/>
              </a:solidFill>
              <a:latin typeface="Proxima Nova Extra Bold"/>
              <a:ea typeface="+mn-ea"/>
            </a:endParaRPr>
          </a:p>
        </p:txBody>
      </p:sp>
      <p:sp>
        <p:nvSpPr>
          <p:cNvPr id="4" name="Slide Number Placeholder 4">
            <a:extLst>
              <a:ext uri="{FF2B5EF4-FFF2-40B4-BE49-F238E27FC236}">
                <a16:creationId xmlns:a16="http://schemas.microsoft.com/office/drawing/2014/main" id="{3D7F859E-3571-7756-9BCF-F1D55B7788DF}"/>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
        <p:nvSpPr>
          <p:cNvPr id="6" name="TextBox 5">
            <a:extLst>
              <a:ext uri="{FF2B5EF4-FFF2-40B4-BE49-F238E27FC236}">
                <a16:creationId xmlns:a16="http://schemas.microsoft.com/office/drawing/2014/main" id="{A421F7B3-1061-A868-7CC7-C415CA477C97}"/>
              </a:ext>
            </a:extLst>
          </p:cNvPr>
          <p:cNvSpPr txBox="1"/>
          <p:nvPr/>
        </p:nvSpPr>
        <p:spPr>
          <a:xfrm>
            <a:off x="457200" y="2291308"/>
            <a:ext cx="8330158" cy="1256306"/>
          </a:xfrm>
          <a:prstGeom prst="rect">
            <a:avLst/>
          </a:prstGeom>
          <a:noFill/>
        </p:spPr>
        <p:txBody>
          <a:bodyPr wrap="square">
            <a:spAutoFit/>
          </a:bodyPr>
          <a:lstStyle/>
          <a:p>
            <a:pPr marL="251460" marR="387350" lvl="0" algn="just">
              <a:lnSpc>
                <a:spcPct val="107000"/>
              </a:lnSpc>
              <a:defRPr/>
            </a:pPr>
            <a:r>
              <a:rPr lang="fr-FR" dirty="0">
                <a:solidFill>
                  <a:srgbClr val="08224F"/>
                </a:solidFill>
                <a:latin typeface="ProximaNova-Semibold"/>
                <a:cs typeface="Arial"/>
              </a:rPr>
              <a:t>La ventilation naturelle d’un bâtiment peut reposer sur différentes stratégies de ventilation. La stratégie de ventilation dépendra de la conception du bâtiment, des charges thermiques internes et de l'emplacement des ouvertures (généralement les fenêtres).</a:t>
            </a:r>
            <a:endParaRPr kumimoji="0" lang="en-US" sz="1800" b="0" i="0" u="none" strike="noStrike" kern="1200" cap="none" spc="0" normalizeH="0" baseline="0" noProof="0" dirty="0">
              <a:ln>
                <a:noFill/>
              </a:ln>
              <a:solidFill>
                <a:srgbClr val="08224F"/>
              </a:solidFill>
              <a:effectLst/>
              <a:uLnTx/>
              <a:uFillTx/>
              <a:latin typeface="ProximaNova-Semibold"/>
              <a:ea typeface="+mn-ea"/>
              <a:cs typeface="Arial"/>
            </a:endParaRPr>
          </a:p>
        </p:txBody>
      </p:sp>
      <p:sp>
        <p:nvSpPr>
          <p:cNvPr id="8" name="TextBox 7">
            <a:extLst>
              <a:ext uri="{FF2B5EF4-FFF2-40B4-BE49-F238E27FC236}">
                <a16:creationId xmlns:a16="http://schemas.microsoft.com/office/drawing/2014/main" id="{92CF49C5-CC7A-0091-A9F1-E00B05230E0B}"/>
              </a:ext>
            </a:extLst>
          </p:cNvPr>
          <p:cNvSpPr txBox="1"/>
          <p:nvPr/>
        </p:nvSpPr>
        <p:spPr>
          <a:xfrm>
            <a:off x="667448" y="3547614"/>
            <a:ext cx="6609652" cy="369332"/>
          </a:xfrm>
          <a:prstGeom prst="rect">
            <a:avLst/>
          </a:prstGeom>
          <a:noFill/>
        </p:spPr>
        <p:txBody>
          <a:bodyPr wrap="square">
            <a:spAutoFit/>
          </a:bodyPr>
          <a:lstStyle/>
          <a:p>
            <a:r>
              <a:rPr lang="fr-FR" b="1" dirty="0">
                <a:solidFill>
                  <a:srgbClr val="08224F"/>
                </a:solidFill>
                <a:latin typeface="ProximaNova-Semibold"/>
                <a:cs typeface="Arial"/>
              </a:rPr>
              <a:t>Il existe trois types de ventilation naturelle considérés :</a:t>
            </a:r>
            <a:endParaRPr lang="en-US" b="1" dirty="0"/>
          </a:p>
        </p:txBody>
      </p:sp>
      <p:pic>
        <p:nvPicPr>
          <p:cNvPr id="5" name="Picture 4">
            <a:extLst>
              <a:ext uri="{FF2B5EF4-FFF2-40B4-BE49-F238E27FC236}">
                <a16:creationId xmlns:a16="http://schemas.microsoft.com/office/drawing/2014/main" id="{2B4F756B-3A05-41CD-828E-201D9C4819BF}"/>
              </a:ext>
            </a:extLst>
          </p:cNvPr>
          <p:cNvPicPr>
            <a:picLocks noChangeAspect="1"/>
          </p:cNvPicPr>
          <p:nvPr/>
        </p:nvPicPr>
        <p:blipFill rotWithShape="1">
          <a:blip r:embed="rId2"/>
          <a:srcRect l="429" r="1"/>
          <a:stretch/>
        </p:blipFill>
        <p:spPr>
          <a:xfrm>
            <a:off x="0" y="4181916"/>
            <a:ext cx="9144000" cy="2321959"/>
          </a:xfrm>
          <a:prstGeom prst="rect">
            <a:avLst/>
          </a:prstGeom>
        </p:spPr>
      </p:pic>
    </p:spTree>
    <p:extLst>
      <p:ext uri="{BB962C8B-B14F-4D97-AF65-F5344CB8AC3E}">
        <p14:creationId xmlns:p14="http://schemas.microsoft.com/office/powerpoint/2010/main" val="191975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en-US" sz="3200" dirty="0">
                <a:solidFill>
                  <a:srgbClr val="053063"/>
                </a:solidFill>
                <a:latin typeface="Proxima Nova Extra Bold"/>
                <a:ea typeface="+mn-ea"/>
              </a:rPr>
              <a:t/>
            </a:r>
            <a:br>
              <a:rPr lang="en-US" sz="3200" dirty="0">
                <a:solidFill>
                  <a:srgbClr val="053063"/>
                </a:solidFill>
                <a:latin typeface="Proxima Nova Extra Bold"/>
                <a:ea typeface="+mn-ea"/>
              </a:rPr>
            </a:br>
            <a:r>
              <a:rPr lang="fr-FR" sz="3200" dirty="0">
                <a:solidFill>
                  <a:srgbClr val="053063"/>
                </a:solidFill>
                <a:latin typeface="Proxima Nova Extra Bold"/>
                <a:ea typeface="+mn-ea"/>
              </a:rPr>
              <a:t>Quels sont les types de VENTILATION NATURELLE ?</a:t>
            </a:r>
            <a:r>
              <a:rPr lang="en-US" sz="3200" dirty="0">
                <a:solidFill>
                  <a:srgbClr val="053063"/>
                </a:solidFill>
                <a:latin typeface="Proxima Nova Extra Bold"/>
                <a:ea typeface="+mn-ea"/>
              </a:rPr>
              <a:t/>
            </a:r>
            <a:br>
              <a:rPr lang="en-US" sz="3200" dirty="0">
                <a:solidFill>
                  <a:srgbClr val="053063"/>
                </a:solidFill>
                <a:latin typeface="Proxima Nova Extra Bold"/>
                <a:ea typeface="+mn-ea"/>
              </a:rPr>
            </a:br>
            <a:endParaRPr lang="en-BE" sz="3200" dirty="0">
              <a:solidFill>
                <a:srgbClr val="053063"/>
              </a:solidFill>
              <a:latin typeface="Proxima Nova Extra Bold"/>
              <a:ea typeface="+mn-ea"/>
            </a:endParaRPr>
          </a:p>
        </p:txBody>
      </p:sp>
      <p:pic>
        <p:nvPicPr>
          <p:cNvPr id="7" name="Picture 6" descr="Residential Building Enclosure | WBDG - Whole Building Design Guide">
            <a:extLst>
              <a:ext uri="{FF2B5EF4-FFF2-40B4-BE49-F238E27FC236}">
                <a16:creationId xmlns:a16="http://schemas.microsoft.com/office/drawing/2014/main" id="{BF8F542F-D4D4-986A-4BFB-A2A43ABB3A3E}"/>
              </a:ext>
            </a:extLst>
          </p:cNvPr>
          <p:cNvPicPr>
            <a:picLocks noChangeAspect="1"/>
          </p:cNvPicPr>
          <p:nvPr/>
        </p:nvPicPr>
        <p:blipFill rotWithShape="1">
          <a:blip r:embed="rId2">
            <a:extLst>
              <a:ext uri="{28A0092B-C50C-407E-A947-70E740481C1C}">
                <a14:useLocalDpi xmlns:a14="http://schemas.microsoft.com/office/drawing/2010/main" val="0"/>
              </a:ext>
            </a:extLst>
          </a:blip>
          <a:srcRect l="2001" r="31817"/>
          <a:stretch/>
        </p:blipFill>
        <p:spPr bwMode="auto">
          <a:xfrm>
            <a:off x="2930773" y="3049635"/>
            <a:ext cx="3282453" cy="2565826"/>
          </a:xfrm>
          <a:prstGeom prst="rect">
            <a:avLst/>
          </a:prstGeom>
          <a:noFill/>
          <a:ln>
            <a:noFill/>
          </a:ln>
          <a:extLst>
            <a:ext uri="{53640926-AAD7-44D8-BBD7-CCE9431645EC}">
              <a14:shadowObscured xmlns:a14="http://schemas.microsoft.com/office/drawing/2010/main"/>
            </a:ext>
          </a:extLst>
        </p:spPr>
      </p:pic>
      <p:sp>
        <p:nvSpPr>
          <p:cNvPr id="3" name="Slide Number Placeholder 4">
            <a:extLst>
              <a:ext uri="{FF2B5EF4-FFF2-40B4-BE49-F238E27FC236}">
                <a16:creationId xmlns:a16="http://schemas.microsoft.com/office/drawing/2014/main" id="{1CFB8486-2762-0347-58DF-3B223D620436}"/>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
        <p:nvSpPr>
          <p:cNvPr id="4" name="TextBox 3">
            <a:extLst>
              <a:ext uri="{FF2B5EF4-FFF2-40B4-BE49-F238E27FC236}">
                <a16:creationId xmlns:a16="http://schemas.microsoft.com/office/drawing/2014/main" id="{987D3D8E-735C-1C19-8094-099967389AFF}"/>
              </a:ext>
            </a:extLst>
          </p:cNvPr>
          <p:cNvSpPr txBox="1"/>
          <p:nvPr/>
        </p:nvSpPr>
        <p:spPr>
          <a:xfrm>
            <a:off x="262498" y="1779687"/>
            <a:ext cx="2656945" cy="5078313"/>
          </a:xfrm>
          <a:prstGeom prst="rect">
            <a:avLst/>
          </a:prstGeom>
          <a:noFill/>
        </p:spPr>
        <p:txBody>
          <a:bodyPr wrap="square">
            <a:spAutoFit/>
          </a:bodyPr>
          <a:lstStyle/>
          <a:p>
            <a:pPr lvl="0" algn="just">
              <a:defRPr/>
            </a:pPr>
            <a:r>
              <a:rPr lang="fr-FR" b="1" dirty="0">
                <a:solidFill>
                  <a:srgbClr val="08224F"/>
                </a:solidFill>
                <a:latin typeface="ProximaNova-Semibold"/>
              </a:rPr>
              <a:t>Effet vent </a:t>
            </a:r>
            <a:r>
              <a:rPr lang="fr-FR" dirty="0">
                <a:solidFill>
                  <a:srgbClr val="08224F"/>
                </a:solidFill>
                <a:latin typeface="ProximaNova-Semibold"/>
              </a:rPr>
              <a:t>ou ventilation entraînée par le vent qui est une méthode naturelle de refroidissement. Le système s'appuie sur le vent pour forcer l'air extérieur frais à entrer dans le bâtiment par une entrée (comme une persienne murale, un pignon ou une fenêtre ouverte) tandis que la sortie force l'air intérieur chaud à l'extérieur (à travers un évent de toit ou une ouverture de fenêtre plus haute).</a:t>
            </a:r>
            <a:endParaRPr kumimoji="0" lang="en-US" sz="1800" i="0" u="none" strike="noStrike" kern="1200" cap="none" spc="0" normalizeH="0" baseline="0" noProof="0" dirty="0">
              <a:ln>
                <a:noFill/>
              </a:ln>
              <a:solidFill>
                <a:srgbClr val="08224F"/>
              </a:solidFill>
              <a:effectLst/>
              <a:uLnTx/>
              <a:uFillTx/>
              <a:latin typeface="ProximaNova-Semibold"/>
            </a:endParaRPr>
          </a:p>
        </p:txBody>
      </p:sp>
      <p:sp>
        <p:nvSpPr>
          <p:cNvPr id="6" name="TextBox 5">
            <a:extLst>
              <a:ext uri="{FF2B5EF4-FFF2-40B4-BE49-F238E27FC236}">
                <a16:creationId xmlns:a16="http://schemas.microsoft.com/office/drawing/2014/main" id="{D9622B2A-5741-0550-10F4-7820854EDD9A}"/>
              </a:ext>
            </a:extLst>
          </p:cNvPr>
          <p:cNvSpPr txBox="1"/>
          <p:nvPr/>
        </p:nvSpPr>
        <p:spPr>
          <a:xfrm>
            <a:off x="5393607" y="1543225"/>
            <a:ext cx="3915697" cy="4812664"/>
          </a:xfrm>
          <a:prstGeom prst="rect">
            <a:avLst/>
          </a:prstGeom>
          <a:noFill/>
        </p:spPr>
        <p:txBody>
          <a:bodyPr wrap="square">
            <a:spAutoFit/>
          </a:bodyPr>
          <a:lstStyle/>
          <a:p>
            <a:pPr marL="708660" marR="387350" lvl="1" algn="just">
              <a:lnSpc>
                <a:spcPct val="107000"/>
              </a:lnSpc>
              <a:defRPr/>
            </a:pPr>
            <a:r>
              <a:rPr lang="fr-FR" b="1" dirty="0">
                <a:solidFill>
                  <a:srgbClr val="08224F"/>
                </a:solidFill>
                <a:latin typeface="ProximaNova-Semibold"/>
                <a:cs typeface="Arial"/>
              </a:rPr>
              <a:t>La stratégie de cheminée, </a:t>
            </a:r>
            <a:r>
              <a:rPr lang="fr-FR" dirty="0">
                <a:solidFill>
                  <a:srgbClr val="08224F"/>
                </a:solidFill>
                <a:latin typeface="ProximaNova-Semibold"/>
                <a:cs typeface="Arial"/>
              </a:rPr>
              <a:t>également connue sous le nom de </a:t>
            </a:r>
            <a:r>
              <a:rPr lang="fr-FR" dirty="0" smtClean="0">
                <a:solidFill>
                  <a:srgbClr val="08224F"/>
                </a:solidFill>
                <a:latin typeface="ProximaNova-Semibold"/>
                <a:cs typeface="Arial"/>
              </a:rPr>
              <a:t>de </a:t>
            </a:r>
            <a:r>
              <a:rPr lang="fr-FR" dirty="0">
                <a:solidFill>
                  <a:srgbClr val="08224F"/>
                </a:solidFill>
                <a:latin typeface="ProximaNova-Semibold"/>
                <a:cs typeface="Arial"/>
              </a:rPr>
              <a:t>ventilation thermique, est principalement induite par les différences de température au sein d'une maison. Cela crée un flux d'air naturel. Étant donné que la ventilation par cheminée ne dépend pas du vent, elle peut avoir lieu avec un débit d'air relativement stable lors des chaudes journées d'été sans vent).</a:t>
            </a:r>
            <a:endParaRPr kumimoji="0" lang="en-US" sz="1800" i="0" u="none" strike="noStrike" kern="1200" cap="none" spc="0" normalizeH="0" baseline="0" noProof="0" dirty="0">
              <a:ln>
                <a:noFill/>
              </a:ln>
              <a:solidFill>
                <a:srgbClr val="08224F"/>
              </a:solidFill>
              <a:effectLst/>
              <a:uLnTx/>
              <a:uFillTx/>
              <a:latin typeface="ProximaNova-Semibold"/>
              <a:cs typeface="Arial"/>
            </a:endParaRPr>
          </a:p>
        </p:txBody>
      </p:sp>
    </p:spTree>
    <p:extLst>
      <p:ext uri="{BB962C8B-B14F-4D97-AF65-F5344CB8AC3E}">
        <p14:creationId xmlns:p14="http://schemas.microsoft.com/office/powerpoint/2010/main" val="371680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0" y="852199"/>
            <a:ext cx="9040761" cy="845574"/>
          </a:xfrm>
        </p:spPr>
        <p:txBody>
          <a:bodyPr>
            <a:noAutofit/>
          </a:bodyPr>
          <a:lstStyle/>
          <a:p>
            <a:r>
              <a:rPr lang="en-US" sz="3200" dirty="0">
                <a:solidFill>
                  <a:srgbClr val="053063"/>
                </a:solidFill>
                <a:latin typeface="Proxima Nova Extra Bold"/>
                <a:ea typeface="+mn-ea"/>
              </a:rPr>
              <a:t/>
            </a:r>
            <a:br>
              <a:rPr lang="en-US" sz="3200" dirty="0">
                <a:solidFill>
                  <a:srgbClr val="053063"/>
                </a:solidFill>
                <a:latin typeface="Proxima Nova Extra Bold"/>
                <a:ea typeface="+mn-ea"/>
              </a:rPr>
            </a:br>
            <a:r>
              <a:rPr lang="fr-FR" sz="3200" dirty="0">
                <a:solidFill>
                  <a:srgbClr val="053063"/>
                </a:solidFill>
                <a:latin typeface="Proxima Nova Extra Bold"/>
                <a:ea typeface="+mn-ea"/>
              </a:rPr>
              <a:t>Quels sont les types de ventilation naturelle </a:t>
            </a:r>
            <a:r>
              <a:rPr lang="fr-FR" sz="3200" dirty="0" smtClean="0">
                <a:solidFill>
                  <a:srgbClr val="053063"/>
                </a:solidFill>
                <a:latin typeface="Proxima Nova Extra Bold"/>
                <a:ea typeface="+mn-ea"/>
              </a:rPr>
              <a:t>?</a:t>
            </a:r>
            <a:br>
              <a:rPr lang="fr-FR" sz="3200" dirty="0" smtClean="0">
                <a:solidFill>
                  <a:srgbClr val="053063"/>
                </a:solidFill>
                <a:latin typeface="Proxima Nova Extra Bold"/>
                <a:ea typeface="+mn-ea"/>
              </a:rPr>
            </a:br>
            <a:r>
              <a:rPr lang="fr-FR" sz="3200" dirty="0" smtClean="0">
                <a:solidFill>
                  <a:srgbClr val="053063"/>
                </a:solidFill>
                <a:latin typeface="Proxima Nova Extra Bold"/>
                <a:ea typeface="+mn-ea"/>
              </a:rPr>
              <a:t> </a:t>
            </a:r>
            <a:r>
              <a:rPr lang="fr-FR" sz="3200" dirty="0">
                <a:solidFill>
                  <a:srgbClr val="053063"/>
                </a:solidFill>
                <a:latin typeface="Proxima Nova Extra Bold"/>
                <a:ea typeface="+mn-ea"/>
              </a:rPr>
              <a:t>Ventilation unilatérale</a:t>
            </a:r>
            <a:r>
              <a:rPr lang="en-US" sz="3200" dirty="0">
                <a:solidFill>
                  <a:srgbClr val="053063"/>
                </a:solidFill>
                <a:latin typeface="Proxima Nova Extra Bold"/>
                <a:ea typeface="+mn-ea"/>
              </a:rPr>
              <a:t/>
            </a:r>
            <a:br>
              <a:rPr lang="en-US" sz="3200" dirty="0">
                <a:solidFill>
                  <a:srgbClr val="053063"/>
                </a:solidFill>
                <a:latin typeface="Proxima Nova Extra Bold"/>
                <a:ea typeface="+mn-ea"/>
              </a:rPr>
            </a:br>
            <a:endParaRPr lang="en-BE" sz="32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1" y="1915975"/>
            <a:ext cx="9040761" cy="3863346"/>
          </a:xfrm>
        </p:spPr>
        <p:txBody>
          <a:bodyPr>
            <a:noAutofit/>
          </a:bodyPr>
          <a:lstStyle/>
          <a:p>
            <a:pPr marL="251460" marR="387350" indent="0" algn="just">
              <a:lnSpc>
                <a:spcPct val="107000"/>
              </a:lnSpc>
              <a:spcBef>
                <a:spcPts val="0"/>
              </a:spcBef>
              <a:spcAft>
                <a:spcPts val="0"/>
              </a:spcAft>
              <a:buNone/>
            </a:pPr>
            <a:r>
              <a:rPr lang="fr-FR" sz="1700" dirty="0">
                <a:latin typeface="ProximaNova-Semibold"/>
              </a:rPr>
              <a:t>L'illustration ci-dessous montre une situation typique dans une pièce avec ventilation d'un seul côté, c'est-à-dire une pièce avec des fenêtres sur un seul côté. L'exemple montre la pièce pendant les mois d'hiver. L'air </a:t>
            </a:r>
            <a:r>
              <a:rPr lang="fr-FR" sz="1700" dirty="0" smtClean="0">
                <a:latin typeface="ProximaNova-Semibold"/>
              </a:rPr>
              <a:t>extérieur </a:t>
            </a:r>
            <a:r>
              <a:rPr lang="fr-FR" sz="1700" dirty="0">
                <a:latin typeface="ProximaNova-Semibold"/>
              </a:rPr>
              <a:t>est souvent froid en hiver, ce qui signifie que les fenêtres ne peuvent pas être ouvertes pendant de longues périodes. Pour surmonter ce problème, la ventilation pulsée est utilisée. Les fenêtres sont ouvertes pendant de courtes périodes, garantissant ainsi un renouvellement rapide de l'air de la pièce. Étant donné que l'air froid crée des courants d'air même en cas de vent très faible, les fenêtres se referment rapidement après un laps de temps défini. Les vitesses de vent élevées et les basses températures extérieures limitent encore davantage la durée pendant laquelle les fenêtres sont ouvertes.</a:t>
            </a:r>
            <a:endParaRPr lang="en-US" sz="1700" dirty="0">
              <a:latin typeface="ProximaNova-Semibold"/>
            </a:endParaRPr>
          </a:p>
        </p:txBody>
      </p:sp>
      <p:pic>
        <p:nvPicPr>
          <p:cNvPr id="4" name="Picture 3">
            <a:extLst>
              <a:ext uri="{FF2B5EF4-FFF2-40B4-BE49-F238E27FC236}">
                <a16:creationId xmlns:a16="http://schemas.microsoft.com/office/drawing/2014/main" id="{8BAC62B4-686A-8884-7CC3-8A7425525F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9588" y="4386078"/>
            <a:ext cx="3352800" cy="2514600"/>
          </a:xfrm>
          <a:prstGeom prst="rect">
            <a:avLst/>
          </a:prstGeom>
          <a:noFill/>
        </p:spPr>
      </p:pic>
      <p:sp>
        <p:nvSpPr>
          <p:cNvPr id="6" name="Slide Number Placeholder 4">
            <a:extLst>
              <a:ext uri="{FF2B5EF4-FFF2-40B4-BE49-F238E27FC236}">
                <a16:creationId xmlns:a16="http://schemas.microsoft.com/office/drawing/2014/main" id="{C7904D3D-4408-6516-9262-AA7E9FEE39EF}"/>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Tree>
    <p:extLst>
      <p:ext uri="{BB962C8B-B14F-4D97-AF65-F5344CB8AC3E}">
        <p14:creationId xmlns:p14="http://schemas.microsoft.com/office/powerpoint/2010/main" val="23589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19050" y="889771"/>
            <a:ext cx="9010650" cy="1143000"/>
          </a:xfrm>
        </p:spPr>
        <p:txBody>
          <a:bodyPr>
            <a:noAutofit/>
          </a:bodyPr>
          <a:lstStyle/>
          <a:p>
            <a:r>
              <a:rPr lang="en-US" sz="3200" dirty="0">
                <a:solidFill>
                  <a:srgbClr val="053063"/>
                </a:solidFill>
                <a:latin typeface="Proxima Nova Extra Bold"/>
                <a:ea typeface="+mn-ea"/>
              </a:rPr>
              <a:t/>
            </a:r>
            <a:br>
              <a:rPr lang="en-US" sz="3200" dirty="0">
                <a:solidFill>
                  <a:srgbClr val="053063"/>
                </a:solidFill>
                <a:latin typeface="Proxima Nova Extra Bold"/>
                <a:ea typeface="+mn-ea"/>
              </a:rPr>
            </a:br>
            <a:r>
              <a:rPr lang="fr-FR" sz="3200" dirty="0">
                <a:solidFill>
                  <a:srgbClr val="053063"/>
                </a:solidFill>
                <a:latin typeface="Proxima Nova Extra Bold"/>
                <a:ea typeface="+mn-ea"/>
              </a:rPr>
              <a:t>Quels sont les types de ventilation </a:t>
            </a:r>
            <a:r>
              <a:rPr lang="fr-FR" sz="3200" dirty="0" smtClean="0">
                <a:solidFill>
                  <a:srgbClr val="053063"/>
                </a:solidFill>
                <a:latin typeface="Proxima Nova Extra Bold"/>
                <a:ea typeface="+mn-ea"/>
              </a:rPr>
              <a:t>naturelle? </a:t>
            </a:r>
            <a:br>
              <a:rPr lang="fr-FR" sz="3200" dirty="0" smtClean="0">
                <a:solidFill>
                  <a:srgbClr val="053063"/>
                </a:solidFill>
                <a:latin typeface="Proxima Nova Extra Bold"/>
                <a:ea typeface="+mn-ea"/>
              </a:rPr>
            </a:br>
            <a:r>
              <a:rPr lang="fr-FR" sz="3200" dirty="0" smtClean="0">
                <a:solidFill>
                  <a:srgbClr val="053063"/>
                </a:solidFill>
                <a:latin typeface="Proxima Nova Extra Bold"/>
                <a:ea typeface="+mn-ea"/>
              </a:rPr>
              <a:t>Ventilation </a:t>
            </a:r>
            <a:r>
              <a:rPr lang="fr-FR" sz="3200" dirty="0">
                <a:solidFill>
                  <a:srgbClr val="053063"/>
                </a:solidFill>
                <a:latin typeface="Proxima Nova Extra Bold"/>
                <a:ea typeface="+mn-ea"/>
              </a:rPr>
              <a:t>croisée</a:t>
            </a:r>
            <a:r>
              <a:rPr lang="en-US" sz="3200" dirty="0">
                <a:solidFill>
                  <a:srgbClr val="053063"/>
                </a:solidFill>
                <a:latin typeface="Proxima Nova Extra Bold"/>
                <a:ea typeface="+mn-ea"/>
              </a:rPr>
              <a:t/>
            </a:r>
            <a:br>
              <a:rPr lang="en-US" sz="3200" dirty="0">
                <a:solidFill>
                  <a:srgbClr val="053063"/>
                </a:solidFill>
                <a:latin typeface="Proxima Nova Extra Bold"/>
                <a:ea typeface="+mn-ea"/>
              </a:rPr>
            </a:br>
            <a:r>
              <a:rPr lang="en-US" sz="3200" dirty="0">
                <a:solidFill>
                  <a:srgbClr val="053063"/>
                </a:solidFill>
                <a:latin typeface="Proxima Nova Extra Bold"/>
                <a:ea typeface="+mn-ea"/>
              </a:rPr>
              <a:t/>
            </a:r>
            <a:br>
              <a:rPr lang="en-US" sz="3200" dirty="0">
                <a:solidFill>
                  <a:srgbClr val="053063"/>
                </a:solidFill>
                <a:latin typeface="Proxima Nova Extra Bold"/>
                <a:ea typeface="+mn-ea"/>
              </a:rPr>
            </a:br>
            <a:endParaRPr lang="en-BE" sz="32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76200" y="2247462"/>
            <a:ext cx="9144000" cy="2184005"/>
          </a:xfrm>
        </p:spPr>
        <p:txBody>
          <a:bodyPr>
            <a:noAutofit/>
          </a:bodyPr>
          <a:lstStyle/>
          <a:p>
            <a:pPr marL="251460" marR="387350" indent="0" algn="just">
              <a:lnSpc>
                <a:spcPct val="107000"/>
              </a:lnSpc>
              <a:spcBef>
                <a:spcPts val="0"/>
              </a:spcBef>
              <a:spcAft>
                <a:spcPts val="0"/>
              </a:spcAft>
              <a:buNone/>
            </a:pPr>
            <a:r>
              <a:rPr lang="fr-FR" sz="1700" dirty="0">
                <a:latin typeface="ProximaNova-Semibold"/>
              </a:rPr>
              <a:t>La ventilation transversale est réalisée à l'aide de fenêtres des deux côtés de la pièce, créant un courant d'air à travers la pièce. Si les fenêtres des deux côtés de la pièce sont ouvertes, la surpression du côté du bâtiment face au vent et/ou la basse pression du côté opposé et abrité créeront un courant d'air à travers la pièce depuis le côté </a:t>
            </a:r>
            <a:r>
              <a:rPr lang="fr-FR" sz="1700" dirty="0" smtClean="0">
                <a:latin typeface="ProximaNova-Semibold"/>
              </a:rPr>
              <a:t>exposé vers le côté </a:t>
            </a:r>
            <a:r>
              <a:rPr lang="fr-FR" sz="1700" dirty="0">
                <a:latin typeface="ProximaNova-Semibold"/>
              </a:rPr>
              <a:t>abrité. Afin d'assurer une circulation d'air optimale avec le moins de courants d'air possible, les fenêtres du côté du bâtiment exposé au vent ne sont pas ouvertes autant que les fenêtres du côté abrité.</a:t>
            </a:r>
            <a:endParaRPr lang="en-US" sz="1700" dirty="0">
              <a:latin typeface="ProximaNova-Semibold"/>
            </a:endParaRPr>
          </a:p>
        </p:txBody>
      </p:sp>
      <p:pic>
        <p:nvPicPr>
          <p:cNvPr id="6" name="Picture 5">
            <a:extLst>
              <a:ext uri="{FF2B5EF4-FFF2-40B4-BE49-F238E27FC236}">
                <a16:creationId xmlns:a16="http://schemas.microsoft.com/office/drawing/2014/main" id="{A9672B43-9729-F8AE-D4A4-76C426C9C7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6520" y="4225290"/>
            <a:ext cx="3510280" cy="2632710"/>
          </a:xfrm>
          <a:prstGeom prst="rect">
            <a:avLst/>
          </a:prstGeom>
          <a:noFill/>
        </p:spPr>
      </p:pic>
      <p:sp>
        <p:nvSpPr>
          <p:cNvPr id="4" name="Slide Number Placeholder 4">
            <a:extLst>
              <a:ext uri="{FF2B5EF4-FFF2-40B4-BE49-F238E27FC236}">
                <a16:creationId xmlns:a16="http://schemas.microsoft.com/office/drawing/2014/main" id="{AEFBCF93-37B6-CF38-3A26-6FCDCC90E2B4}"/>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Tree>
    <p:extLst>
      <p:ext uri="{BB962C8B-B14F-4D97-AF65-F5344CB8AC3E}">
        <p14:creationId xmlns:p14="http://schemas.microsoft.com/office/powerpoint/2010/main" val="349639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0" y="880883"/>
            <a:ext cx="9144000" cy="1143000"/>
          </a:xfrm>
        </p:spPr>
        <p:txBody>
          <a:bodyPr>
            <a:noAutofit/>
          </a:bodyPr>
          <a:lstStyle/>
          <a:p>
            <a:r>
              <a:rPr lang="fr-FR" sz="3200" dirty="0" smtClean="0">
                <a:solidFill>
                  <a:srgbClr val="053063"/>
                </a:solidFill>
                <a:latin typeface="Proxima Nova Extra Bold"/>
                <a:ea typeface="+mn-ea"/>
              </a:rPr>
              <a:t>Quels </a:t>
            </a:r>
            <a:r>
              <a:rPr lang="fr-FR" sz="3200" dirty="0">
                <a:solidFill>
                  <a:srgbClr val="053063"/>
                </a:solidFill>
                <a:latin typeface="Proxima Nova Extra Bold"/>
                <a:ea typeface="+mn-ea"/>
              </a:rPr>
              <a:t>sont les types de ventilation </a:t>
            </a:r>
            <a:r>
              <a:rPr lang="fr-FR" sz="3200" dirty="0" smtClean="0">
                <a:solidFill>
                  <a:srgbClr val="053063"/>
                </a:solidFill>
                <a:latin typeface="Proxima Nova Extra Bold"/>
                <a:ea typeface="+mn-ea"/>
              </a:rPr>
              <a:t>naturelle? </a:t>
            </a:r>
            <a:br>
              <a:rPr lang="fr-FR" sz="3200" dirty="0" smtClean="0">
                <a:solidFill>
                  <a:srgbClr val="053063"/>
                </a:solidFill>
                <a:latin typeface="Proxima Nova Extra Bold"/>
                <a:ea typeface="+mn-ea"/>
              </a:rPr>
            </a:br>
            <a:r>
              <a:rPr lang="fr-FR" sz="3200" dirty="0" smtClean="0">
                <a:solidFill>
                  <a:srgbClr val="053063"/>
                </a:solidFill>
                <a:latin typeface="Proxima Nova Extra Bold"/>
                <a:ea typeface="+mn-ea"/>
              </a:rPr>
              <a:t>Ventilation </a:t>
            </a:r>
            <a:r>
              <a:rPr lang="fr-FR" sz="3200" dirty="0">
                <a:solidFill>
                  <a:srgbClr val="053063"/>
                </a:solidFill>
                <a:latin typeface="Proxima Nova Extra Bold"/>
                <a:ea typeface="+mn-ea"/>
              </a:rPr>
              <a:t>de cheminée</a:t>
            </a:r>
            <a:endParaRPr lang="en-BE" sz="32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0" y="2001246"/>
            <a:ext cx="3576441" cy="4064310"/>
          </a:xfrm>
        </p:spPr>
        <p:txBody>
          <a:bodyPr>
            <a:noAutofit/>
          </a:bodyPr>
          <a:lstStyle/>
          <a:p>
            <a:pPr marL="251460" marR="387350" indent="0" algn="just">
              <a:lnSpc>
                <a:spcPct val="107000"/>
              </a:lnSpc>
              <a:spcBef>
                <a:spcPts val="0"/>
              </a:spcBef>
              <a:spcAft>
                <a:spcPts val="0"/>
              </a:spcAft>
              <a:buNone/>
            </a:pPr>
            <a:r>
              <a:rPr lang="fr-FR" sz="1700" dirty="0">
                <a:latin typeface="ProximaNova-Semibold"/>
              </a:rPr>
              <a:t>L’effet de cheminée résulte des différences de température. L'air chaud monte car il est moins dense que l'air froid. Lorsque l'air chaud monte jusqu'au toit d'un bâtiment, il crée un léger vide dans les niveaux inférieurs du bâtiment, qui à son tour aspire l'air frais par les fenêtres du rez-de-chaussée. Cela crée un flux d'air naturel.</a:t>
            </a:r>
            <a:endParaRPr lang="en-US" sz="1700" dirty="0">
              <a:latin typeface="ProximaNova-Semibold"/>
            </a:endParaRPr>
          </a:p>
        </p:txBody>
      </p:sp>
      <p:pic>
        <p:nvPicPr>
          <p:cNvPr id="4" name="Picture 3" descr="Stack Ventilation">
            <a:extLst>
              <a:ext uri="{FF2B5EF4-FFF2-40B4-BE49-F238E27FC236}">
                <a16:creationId xmlns:a16="http://schemas.microsoft.com/office/drawing/2014/main" id="{B1DD1112-13FB-7A84-F123-F076AA6BE2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1729" y="1950924"/>
            <a:ext cx="4311547" cy="3233265"/>
          </a:xfrm>
          <a:prstGeom prst="rect">
            <a:avLst/>
          </a:prstGeom>
          <a:noFill/>
          <a:ln>
            <a:noFill/>
          </a:ln>
        </p:spPr>
      </p:pic>
      <p:sp>
        <p:nvSpPr>
          <p:cNvPr id="6" name="Slide Number Placeholder 4">
            <a:extLst>
              <a:ext uri="{FF2B5EF4-FFF2-40B4-BE49-F238E27FC236}">
                <a16:creationId xmlns:a16="http://schemas.microsoft.com/office/drawing/2014/main" id="{C4CF735D-085C-53C8-EA8F-F306A8DC9D22}"/>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NATURAL VENTILATION EDE-4A</a:t>
            </a:r>
          </a:p>
        </p:txBody>
      </p:sp>
      <p:sp>
        <p:nvSpPr>
          <p:cNvPr id="9" name="TextBox 8">
            <a:extLst>
              <a:ext uri="{FF2B5EF4-FFF2-40B4-BE49-F238E27FC236}">
                <a16:creationId xmlns:a16="http://schemas.microsoft.com/office/drawing/2014/main" id="{41E38C2C-2929-B9FC-00A6-F5E227E4103A}"/>
              </a:ext>
            </a:extLst>
          </p:cNvPr>
          <p:cNvSpPr txBox="1"/>
          <p:nvPr/>
        </p:nvSpPr>
        <p:spPr>
          <a:xfrm>
            <a:off x="2959129" y="5088565"/>
            <a:ext cx="6396746" cy="1772024"/>
          </a:xfrm>
          <a:prstGeom prst="rect">
            <a:avLst/>
          </a:prstGeom>
          <a:noFill/>
        </p:spPr>
        <p:txBody>
          <a:bodyPr wrap="square">
            <a:spAutoFit/>
          </a:bodyPr>
          <a:lstStyle/>
          <a:p>
            <a:pPr marL="251460" marR="387350" lvl="0" algn="just">
              <a:lnSpc>
                <a:spcPct val="107000"/>
              </a:lnSpc>
              <a:defRPr/>
            </a:pPr>
            <a:r>
              <a:rPr lang="fr-FR" sz="1700" dirty="0">
                <a:solidFill>
                  <a:srgbClr val="08224F"/>
                </a:solidFill>
                <a:latin typeface="ProximaNova-Semibold"/>
                <a:cs typeface="Arial"/>
              </a:rPr>
              <a:t>Les fenêtres du toit permettent à l'air « vicié » de s'échapper tandis que les fenêtres des niveaux inférieurs laissent entrer l'air frais dans le bâtiment. L'effet de cheminée se combine avec la direction du vent. La direction du vent détermine quelles fenêtres laissent entrer l’air et quelles fenêtres évacuent l’air du bâtiment.</a:t>
            </a:r>
            <a:endParaRPr kumimoji="0" lang="en-US" sz="1700" b="0" i="0" u="none" strike="noStrike" kern="1200" cap="none" spc="0" normalizeH="0" baseline="0" noProof="0" dirty="0">
              <a:ln>
                <a:noFill/>
              </a:ln>
              <a:solidFill>
                <a:srgbClr val="08224F"/>
              </a:solidFill>
              <a:effectLst/>
              <a:uLnTx/>
              <a:uFillTx/>
              <a:latin typeface="ProximaNova-Semibold"/>
              <a:ea typeface="+mn-ea"/>
              <a:cs typeface="Arial"/>
            </a:endParaRPr>
          </a:p>
        </p:txBody>
      </p:sp>
    </p:spTree>
    <p:extLst>
      <p:ext uri="{BB962C8B-B14F-4D97-AF65-F5344CB8AC3E}">
        <p14:creationId xmlns:p14="http://schemas.microsoft.com/office/powerpoint/2010/main" val="64585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theme/theme1.xml><?xml version="1.0" encoding="utf-8"?>
<a:theme xmlns:a="http://schemas.openxmlformats.org/drawingml/2006/main" name="meetMED_Theme_2">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meetMED_Theme_2.thmx</Template>
  <TotalTime>2335</TotalTime>
  <Words>1445</Words>
  <Application>Microsoft Office PowerPoint</Application>
  <PresentationFormat>On-screen Show (4:3)</PresentationFormat>
  <Paragraphs>163</Paragraphs>
  <Slides>16</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Calibri</vt:lpstr>
      <vt:lpstr>Cambria Math</vt:lpstr>
      <vt:lpstr>Proxima Nova Extra Bold</vt:lpstr>
      <vt:lpstr>ProximaNova-Extrabld</vt:lpstr>
      <vt:lpstr>ProximaNova-Regular</vt:lpstr>
      <vt:lpstr>ProximaNova-Semibold</vt:lpstr>
      <vt:lpstr>Tahoma</vt:lpstr>
      <vt:lpstr>Wingdings</vt:lpstr>
      <vt:lpstr>meetMED_Theme_2</vt:lpstr>
      <vt:lpstr>Custom Design</vt:lpstr>
      <vt:lpstr>VENTILATION NATURELLE - EDE - 4A</vt:lpstr>
      <vt:lpstr>Grandes Lignes</vt:lpstr>
      <vt:lpstr>Qu’est-ce que la VENTILATION dans un bâtiment?</vt:lpstr>
      <vt:lpstr>Qu’est-ce que la VENTILATION NATURELLE ?</vt:lpstr>
      <vt:lpstr> Quels sont les types de VENTILATION NATURELLE ? </vt:lpstr>
      <vt:lpstr> Quels sont les types de VENTILATION NATURELLE ? </vt:lpstr>
      <vt:lpstr> Quels sont les types de ventilation naturelle ?  Ventilation unilatérale </vt:lpstr>
      <vt:lpstr> Quels sont les types de ventilation naturelle?  Ventilation croisée  </vt:lpstr>
      <vt:lpstr>Quels sont les types de ventilation naturelle?  Ventilation de cheminée</vt:lpstr>
      <vt:lpstr> Quelles sont les considérations de conception pour l’intégration de la VENTILATION NATURELLE ? </vt:lpstr>
      <vt:lpstr> Quelles sont les considérations de conception pour l’intégration de la VENTILATION NATURELLE ? </vt:lpstr>
      <vt:lpstr> Quelles sont les considérations de conception pour l’intégration de la VENTILATION NATURELLE ? </vt:lpstr>
      <vt:lpstr>Comment décider du type de VENTILATION NATURELLE</vt:lpstr>
      <vt:lpstr>Comment se conformer à GRASSMED?</vt:lpstr>
      <vt:lpstr>Comment se conformer à GRASSMED?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Filipa</dc:creator>
  <cp:lastModifiedBy>adnan</cp:lastModifiedBy>
  <cp:revision>122</cp:revision>
  <dcterms:created xsi:type="dcterms:W3CDTF">2018-09-19T13:21:33Z</dcterms:created>
  <dcterms:modified xsi:type="dcterms:W3CDTF">2024-02-05T21:55:12Z</dcterms:modified>
</cp:coreProperties>
</file>