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4"/>
  </p:notesMasterIdLst>
  <p:handoutMasterIdLst>
    <p:handoutMasterId r:id="rId15"/>
  </p:handoutMasterIdLst>
  <p:sldIdLst>
    <p:sldId id="260" r:id="rId3"/>
    <p:sldId id="266" r:id="rId4"/>
    <p:sldId id="261" r:id="rId5"/>
    <p:sldId id="265" r:id="rId6"/>
    <p:sldId id="272" r:id="rId7"/>
    <p:sldId id="294" r:id="rId8"/>
    <p:sldId id="295" r:id="rId9"/>
    <p:sldId id="291" r:id="rId10"/>
    <p:sldId id="296" r:id="rId11"/>
    <p:sldId id="280" r:id="rId12"/>
    <p:sldId id="271" r:id="rId1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ice Giallombardo" initials="AG" lastIdx="3" clrIdx="0">
    <p:extLst>
      <p:ext uri="{19B8F6BF-5375-455C-9EA6-DF929625EA0E}">
        <p15:presenceInfo xmlns:p15="http://schemas.microsoft.com/office/powerpoint/2012/main" userId="8eaf304e2ee27c72" providerId="Windows Live"/>
      </p:ext>
    </p:extLst>
  </p:cmAuthor>
  <p:cmAuthor id="2" name="yasmeen.oraby@rcreee.org" initials="y" lastIdx="1" clrIdx="1">
    <p:extLst>
      <p:ext uri="{19B8F6BF-5375-455C-9EA6-DF929625EA0E}">
        <p15:presenceInfo xmlns:p15="http://schemas.microsoft.com/office/powerpoint/2012/main" userId="yasmeen.oraby@rcreee.or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89A3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152" autoAdjust="0"/>
  </p:normalViewPr>
  <p:slideViewPr>
    <p:cSldViewPr snapToGrid="0" snapToObjects="1">
      <p:cViewPr varScale="1">
        <p:scale>
          <a:sx n="82" d="100"/>
          <a:sy n="82" d="100"/>
        </p:scale>
        <p:origin x="1474" y="8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6D75A83-B0A0-F941-9E84-37C674E8AF5E}" type="datetimeFigureOut">
              <a:rPr lang="en-US" smtClean="0"/>
              <a:t>06-Feb-24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2C75D0-4E5A-B147-9DD3-9A65C28A77A4}" type="slidenum">
              <a:rPr lang="en-US" smtClean="0"/>
              <a:t>‹#›</a:t>
            </a:fld>
            <a:endParaRPr lang="en-US"/>
          </a:p>
        </p:txBody>
      </p:sp>
    </p:spTree>
    <p:extLst>
      <p:ext uri="{BB962C8B-B14F-4D97-AF65-F5344CB8AC3E}">
        <p14:creationId xmlns:p14="http://schemas.microsoft.com/office/powerpoint/2010/main" val="119599649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451F39B-BE8A-F84A-9EC6-B803D69CDF81}" type="datetimeFigureOut">
              <a:rPr lang="en-US" smtClean="0"/>
              <a:t>06-Feb-24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00E55C-1D1D-4F47-9F17-CF18EB29C25F}" type="slidenum">
              <a:rPr lang="en-US" smtClean="0"/>
              <a:t>‹#›</a:t>
            </a:fld>
            <a:endParaRPr lang="en-US"/>
          </a:p>
        </p:txBody>
      </p:sp>
    </p:spTree>
    <p:extLst>
      <p:ext uri="{BB962C8B-B14F-4D97-AF65-F5344CB8AC3E}">
        <p14:creationId xmlns:p14="http://schemas.microsoft.com/office/powerpoint/2010/main" val="98826540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dirty="0"/>
          </a:p>
        </p:txBody>
      </p:sp>
      <p:sp>
        <p:nvSpPr>
          <p:cNvPr id="4" name="Slide Number Placeholder 3"/>
          <p:cNvSpPr>
            <a:spLocks noGrp="1"/>
          </p:cNvSpPr>
          <p:nvPr>
            <p:ph type="sldNum" sz="quarter" idx="5"/>
          </p:nvPr>
        </p:nvSpPr>
        <p:spPr/>
        <p:txBody>
          <a:bodyPr/>
          <a:lstStyle/>
          <a:p>
            <a:fld id="{7E00E55C-1D1D-4F47-9F17-CF18EB29C25F}" type="slidenum">
              <a:rPr lang="en-US" smtClean="0"/>
              <a:t>1</a:t>
            </a:fld>
            <a:endParaRPr lang="en-US"/>
          </a:p>
        </p:txBody>
      </p:sp>
    </p:spTree>
    <p:extLst>
      <p:ext uri="{BB962C8B-B14F-4D97-AF65-F5344CB8AC3E}">
        <p14:creationId xmlns:p14="http://schemas.microsoft.com/office/powerpoint/2010/main" val="4263587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00E55C-1D1D-4F47-9F17-CF18EB29C25F}" type="slidenum">
              <a:rPr lang="en-US" smtClean="0"/>
              <a:t>10</a:t>
            </a:fld>
            <a:endParaRPr lang="en-US"/>
          </a:p>
        </p:txBody>
      </p:sp>
    </p:spTree>
    <p:extLst>
      <p:ext uri="{BB962C8B-B14F-4D97-AF65-F5344CB8AC3E}">
        <p14:creationId xmlns:p14="http://schemas.microsoft.com/office/powerpoint/2010/main" val="9145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958394"/>
            <a:ext cx="7772400" cy="1470025"/>
          </a:xfrm>
        </p:spPr>
        <p:txBody>
          <a:bodyPr>
            <a:normAutofit/>
          </a:bodyPr>
          <a:lstStyle>
            <a:lvl1pPr>
              <a:defRPr sz="3000" b="1">
                <a:solidFill>
                  <a:schemeClr val="tx2"/>
                </a:solidFill>
              </a:defRPr>
            </a:lvl1pPr>
          </a:lstStyle>
          <a:p>
            <a:r>
              <a:rPr lang="nl-BE" dirty="0"/>
              <a:t>CLICK TO EDIT MASTER TITLE STYLE</a:t>
            </a:r>
            <a:endParaRPr lang="en-US" dirty="0"/>
          </a:p>
        </p:txBody>
      </p:sp>
      <p:sp>
        <p:nvSpPr>
          <p:cNvPr id="3" name="Subtitle 2"/>
          <p:cNvSpPr>
            <a:spLocks noGrp="1"/>
          </p:cNvSpPr>
          <p:nvPr>
            <p:ph type="subTitle" idx="1"/>
          </p:nvPr>
        </p:nvSpPr>
        <p:spPr>
          <a:xfrm>
            <a:off x="1371600" y="4516811"/>
            <a:ext cx="6400800" cy="1535990"/>
          </a:xfrm>
        </p:spPr>
        <p:txBody>
          <a:bodyPr/>
          <a:lstStyle>
            <a:lvl1pPr marL="0" indent="0" algn="ctr">
              <a:buNone/>
              <a:defRPr>
                <a:solidFill>
                  <a:schemeClr val="accent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sp>
        <p:nvSpPr>
          <p:cNvPr id="2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41872809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6035882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48847"/>
            <a:ext cx="2057400" cy="5277316"/>
          </a:xfrm>
        </p:spPr>
        <p:txBody>
          <a:bodyPr vert="eaVert"/>
          <a:lstStyle/>
          <a:p>
            <a:r>
              <a:rPr lang="nl-BE"/>
              <a:t>Click to edit Master title style</a:t>
            </a:r>
            <a:endParaRPr lang="en-US"/>
          </a:p>
        </p:txBody>
      </p:sp>
      <p:sp>
        <p:nvSpPr>
          <p:cNvPr id="3" name="Vertical Text Placeholder 2"/>
          <p:cNvSpPr>
            <a:spLocks noGrp="1"/>
          </p:cNvSpPr>
          <p:nvPr>
            <p:ph type="body" orient="vert" idx="1"/>
          </p:nvPr>
        </p:nvSpPr>
        <p:spPr>
          <a:xfrm>
            <a:off x="457200" y="848847"/>
            <a:ext cx="6019800" cy="5277316"/>
          </a:xfrm>
        </p:spPr>
        <p:txBody>
          <a:bodyPr vert="eaVert"/>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6303788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06725"/>
            <a:ext cx="7772400" cy="1470025"/>
          </a:xfrm>
          <a:prstGeom prst="rect">
            <a:avLst/>
          </a:prstGeom>
        </p:spPr>
        <p:txBody>
          <a:bodyPr/>
          <a:lstStyle/>
          <a:p>
            <a:r>
              <a:rPr lang="nl-BE" dirty="0"/>
              <a:t>CLICK TO EDIT MASTER TITLE STYLE</a:t>
            </a:r>
            <a:endParaRPr lang="en-US" dirty="0"/>
          </a:p>
        </p:txBody>
      </p:sp>
      <p:sp>
        <p:nvSpPr>
          <p:cNvPr id="3" name="Subtitle 2"/>
          <p:cNvSpPr>
            <a:spLocks noGrp="1"/>
          </p:cNvSpPr>
          <p:nvPr>
            <p:ph type="subTitle" idx="1"/>
          </p:nvPr>
        </p:nvSpPr>
        <p:spPr>
          <a:xfrm>
            <a:off x="1371600" y="4619946"/>
            <a:ext cx="6400800" cy="1360859"/>
          </a:xfrm>
          <a:prstGeom prst="rect">
            <a:avLst/>
          </a:prstGeom>
        </p:spPr>
        <p:txBody>
          <a:bodyPr/>
          <a:lstStyle>
            <a:lvl1pPr marL="0" indent="0" algn="ctr">
              <a:buNone/>
              <a:defRPr>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BE" dirty="0"/>
              <a:t>Click to edit Master subtitle style</a:t>
            </a:r>
            <a:endParaRPr lang="en-US" dirty="0"/>
          </a:p>
        </p:txBody>
      </p:sp>
      <p:pic>
        <p:nvPicPr>
          <p:cNvPr id="7" name="Picture 6" descr="meetMED-fullcolor-WEB.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38322" y="1013141"/>
            <a:ext cx="5863464" cy="2290108"/>
          </a:xfrm>
          <a:prstGeom prst="rect">
            <a:avLst/>
          </a:prstGeom>
        </p:spPr>
      </p:pic>
      <p:sp>
        <p:nvSpPr>
          <p:cNvPr id="8" name="TextBox 7"/>
          <p:cNvSpPr txBox="1"/>
          <p:nvPr userDrawn="1"/>
        </p:nvSpPr>
        <p:spPr>
          <a:xfrm>
            <a:off x="1942214" y="2603435"/>
            <a:ext cx="5830186" cy="307777"/>
          </a:xfrm>
          <a:prstGeom prst="rect">
            <a:avLst/>
          </a:prstGeom>
          <a:noFill/>
        </p:spPr>
        <p:txBody>
          <a:bodyPr wrap="none" rtlCol="0">
            <a:spAutoFit/>
          </a:bodyPr>
          <a:lstStyle/>
          <a:p>
            <a:r>
              <a:rPr lang="en-US" sz="1400" b="1" dirty="0">
                <a:solidFill>
                  <a:srgbClr val="189A3A"/>
                </a:solidFill>
                <a:latin typeface="Arial"/>
                <a:cs typeface="Arial"/>
              </a:rPr>
              <a:t>Mitigation Enabling Energy Transition in the </a:t>
            </a:r>
            <a:r>
              <a:rPr lang="en-US" sz="1400" b="1" dirty="0" err="1">
                <a:solidFill>
                  <a:srgbClr val="189A3A"/>
                </a:solidFill>
                <a:latin typeface="Arial"/>
                <a:cs typeface="Arial"/>
              </a:rPr>
              <a:t>MEDiterranean</a:t>
            </a:r>
            <a:r>
              <a:rPr lang="en-US" sz="1400" b="1" dirty="0">
                <a:solidFill>
                  <a:srgbClr val="189A3A"/>
                </a:solidFill>
                <a:latin typeface="Arial"/>
                <a:cs typeface="Arial"/>
              </a:rPr>
              <a:t> region</a:t>
            </a:r>
            <a:endParaRPr lang="en-US" sz="1400" b="1" dirty="0">
              <a:solidFill>
                <a:srgbClr val="189A3A"/>
              </a:solidFill>
              <a:effectLst/>
              <a:latin typeface="Arial"/>
              <a:cs typeface="Arial"/>
            </a:endParaRPr>
          </a:p>
        </p:txBody>
      </p:sp>
      <p:pic>
        <p:nvPicPr>
          <p:cNvPr id="6" name="Picture 5" descr="meetMED_EU_fund_150dpi_3.png">
            <a:extLst>
              <a:ext uri="{FF2B5EF4-FFF2-40B4-BE49-F238E27FC236}">
                <a16:creationId xmlns:a16="http://schemas.microsoft.com/office/drawing/2014/main" id="{07DBBFB2-BF99-4E46-8DB4-5B2E8E5E4E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20877" y="92645"/>
            <a:ext cx="877824" cy="920496"/>
          </a:xfrm>
          <a:prstGeom prst="rect">
            <a:avLst/>
          </a:prstGeom>
        </p:spPr>
      </p:pic>
    </p:spTree>
    <p:extLst>
      <p:ext uri="{BB962C8B-B14F-4D97-AF65-F5344CB8AC3E}">
        <p14:creationId xmlns:p14="http://schemas.microsoft.com/office/powerpoint/2010/main" val="7916160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BE"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latin typeface="Arial"/>
                <a:cs typeface="Arial"/>
              </a:defRPr>
            </a:lvl1pPr>
            <a:lvl2pPr>
              <a:defRPr>
                <a:solidFill>
                  <a:schemeClr val="tx2"/>
                </a:solidFill>
                <a:latin typeface="Arial"/>
                <a:cs typeface="Arial"/>
              </a:defRPr>
            </a:lvl2pPr>
            <a:lvl3pPr>
              <a:defRPr>
                <a:solidFill>
                  <a:schemeClr val="tx2"/>
                </a:solidFill>
                <a:latin typeface="Arial"/>
                <a:cs typeface="Arial"/>
              </a:defRPr>
            </a:lvl3pPr>
            <a:lvl4pPr>
              <a:defRPr>
                <a:solidFill>
                  <a:schemeClr val="tx2"/>
                </a:solidFill>
                <a:latin typeface="Arial"/>
                <a:cs typeface="Arial"/>
              </a:defRPr>
            </a:lvl4pPr>
            <a:lvl5pPr>
              <a:defRPr>
                <a:solidFill>
                  <a:schemeClr val="tx2"/>
                </a:solidFill>
                <a:latin typeface="Arial"/>
                <a:cs typeface="Arial"/>
              </a:defRPr>
            </a:lvl5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450469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nl-BE"/>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BE"/>
              <a:t>Click to edit Master text styles</a:t>
            </a:r>
          </a:p>
        </p:txBody>
      </p:sp>
      <p:sp>
        <p:nvSpPr>
          <p:cNvPr id="8"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33809414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a:t>Click to edit Master title style</a:t>
            </a:r>
            <a:endParaRPr lang="en-US"/>
          </a:p>
        </p:txBody>
      </p:sp>
      <p:sp>
        <p:nvSpPr>
          <p:cNvPr id="3" name="Content Placeholder 2"/>
          <p:cNvSpPr>
            <a:spLocks noGrp="1"/>
          </p:cNvSpPr>
          <p:nvPr>
            <p:ph sz="half" idx="1"/>
          </p:nvPr>
        </p:nvSpPr>
        <p:spPr>
          <a:xfrm>
            <a:off x="457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Content Placeholder 3"/>
          <p:cNvSpPr>
            <a:spLocks noGrp="1"/>
          </p:cNvSpPr>
          <p:nvPr>
            <p:ph sz="half" idx="2"/>
          </p:nvPr>
        </p:nvSpPr>
        <p:spPr>
          <a:xfrm>
            <a:off x="4648200" y="2118877"/>
            <a:ext cx="4038600" cy="400728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1197660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BE"/>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BE"/>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BE"/>
              <a:t>Click to edit Master text styles</a:t>
            </a:r>
          </a:p>
          <a:p>
            <a:pPr lvl="1"/>
            <a:r>
              <a:rPr lang="nl-BE"/>
              <a:t>Second level</a:t>
            </a:r>
          </a:p>
          <a:p>
            <a:pPr lvl="2"/>
            <a:r>
              <a:rPr lang="nl-BE"/>
              <a:t>Third level</a:t>
            </a:r>
          </a:p>
          <a:p>
            <a:pPr lvl="3"/>
            <a:r>
              <a:rPr lang="nl-BE"/>
              <a:t>Fourth level</a:t>
            </a:r>
          </a:p>
          <a:p>
            <a:pPr lvl="4"/>
            <a:r>
              <a:rPr lang="nl-BE"/>
              <a:t>Fifth level</a:t>
            </a:r>
            <a:endParaRPr lang="en-US"/>
          </a:p>
        </p:txBody>
      </p:sp>
      <p:sp>
        <p:nvSpPr>
          <p:cNvPr id="10" name="Slide Number Placeholder 4"/>
          <p:cNvSpPr>
            <a:spLocks noGrp="1"/>
          </p:cNvSpPr>
          <p:nvPr>
            <p:ph type="sldNum" sz="quarter" idx="10"/>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11"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44922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BE" dirty="0"/>
              <a:t>Click to edit Master title style</a:t>
            </a:r>
            <a:endParaRPr lang="en-US" dirty="0"/>
          </a:p>
        </p:txBody>
      </p:sp>
      <p:sp>
        <p:nvSpPr>
          <p:cNvPr id="6"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7"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21107376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3505200" y="6356350"/>
            <a:ext cx="2133600" cy="365125"/>
          </a:xfrm>
          <a:prstGeom prst="rect">
            <a:avLst/>
          </a:prstGeom>
        </p:spPr>
        <p:txBody>
          <a:bodyPr/>
          <a:lstStyle>
            <a:lvl1pPr algn="ctr">
              <a:defRPr>
                <a:solidFill>
                  <a:schemeClr val="bg1"/>
                </a:solidFill>
              </a:defRPr>
            </a:lvl1pPr>
          </a:lstStyle>
          <a:p>
            <a:fld id="{4E6B386F-75EA-2347-AA44-8123F513AD26}" type="slidenum">
              <a:rPr lang="en-US" smtClean="0"/>
              <a:pPr/>
              <a:t>‹#›</a:t>
            </a:fld>
            <a:endParaRPr lang="en-US" dirty="0"/>
          </a:p>
        </p:txBody>
      </p:sp>
      <p:sp>
        <p:nvSpPr>
          <p:cNvPr id="6"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9818420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868362"/>
            <a:ext cx="3008313" cy="1162050"/>
          </a:xfrm>
        </p:spPr>
        <p:txBody>
          <a:bodyPr anchor="b"/>
          <a:lstStyle>
            <a:lvl1pPr algn="l">
              <a:defRPr sz="2000" b="1">
                <a:latin typeface="Arial"/>
                <a:cs typeface="Arial"/>
              </a:defRPr>
            </a:lvl1pPr>
          </a:lstStyle>
          <a:p>
            <a:r>
              <a:rPr lang="nl-BE"/>
              <a:t>Click to edit Master title style</a:t>
            </a:r>
            <a:endParaRPr lang="en-US"/>
          </a:p>
        </p:txBody>
      </p:sp>
      <p:sp>
        <p:nvSpPr>
          <p:cNvPr id="3" name="Content Placeholder 2"/>
          <p:cNvSpPr>
            <a:spLocks noGrp="1"/>
          </p:cNvSpPr>
          <p:nvPr>
            <p:ph idx="1"/>
          </p:nvPr>
        </p:nvSpPr>
        <p:spPr>
          <a:xfrm>
            <a:off x="3575050" y="868363"/>
            <a:ext cx="5111750" cy="502820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4" name="Text Placeholder 3"/>
          <p:cNvSpPr>
            <a:spLocks noGrp="1"/>
          </p:cNvSpPr>
          <p:nvPr>
            <p:ph type="body" sz="half" idx="2"/>
          </p:nvPr>
        </p:nvSpPr>
        <p:spPr>
          <a:xfrm>
            <a:off x="457200" y="2030412"/>
            <a:ext cx="3008313" cy="386615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Tree>
    <p:extLst>
      <p:ext uri="{BB962C8B-B14F-4D97-AF65-F5344CB8AC3E}">
        <p14:creationId xmlns:p14="http://schemas.microsoft.com/office/powerpoint/2010/main" val="813738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nl-BE" dirty="0"/>
              <a:t>Click to edit Master title style</a:t>
            </a:r>
            <a:endParaRPr lang="en-US" dirty="0"/>
          </a:p>
        </p:txBody>
      </p:sp>
      <p:sp>
        <p:nvSpPr>
          <p:cNvPr id="3" name="Picture Placeholder 2"/>
          <p:cNvSpPr>
            <a:spLocks noGrp="1"/>
          </p:cNvSpPr>
          <p:nvPr>
            <p:ph type="pic" idx="1"/>
          </p:nvPr>
        </p:nvSpPr>
        <p:spPr>
          <a:xfrm>
            <a:off x="1792288" y="1120995"/>
            <a:ext cx="5486400" cy="360657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BE" dirty="0"/>
              <a:t>Drag picture to placeholder or click icon to add</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BE" dirty="0"/>
              <a:t>Click to edit Master text styles</a:t>
            </a:r>
          </a:p>
        </p:txBody>
      </p:sp>
      <p:sp>
        <p:nvSpPr>
          <p:cNvPr id="9" name="Slide Number Placeholder 4"/>
          <p:cNvSpPr txBox="1">
            <a:spLocks/>
          </p:cNvSpPr>
          <p:nvPr userDrawn="1"/>
        </p:nvSpPr>
        <p:spPr>
          <a:xfrm>
            <a:off x="8248228" y="194111"/>
            <a:ext cx="438572"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a:t>. </a:t>
            </a:r>
            <a:fld id="{4E6B386F-75EA-2347-AA44-8123F513AD26}" type="slidenum">
              <a:rPr lang="en-US" smtClean="0"/>
              <a:pPr/>
              <a:t>‹#›</a:t>
            </a:fld>
            <a:endParaRPr lang="en-US" dirty="0"/>
          </a:p>
        </p:txBody>
      </p:sp>
    </p:spTree>
    <p:extLst>
      <p:ext uri="{BB962C8B-B14F-4D97-AF65-F5344CB8AC3E}">
        <p14:creationId xmlns:p14="http://schemas.microsoft.com/office/powerpoint/2010/main" val="444637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6479" y="614"/>
            <a:ext cx="9150479" cy="6434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p:cNvPicPr>
            <a:picLocks noChangeAspect="1"/>
          </p:cNvPicPr>
          <p:nvPr userDrawn="1"/>
        </p:nvPicPr>
        <p:blipFill>
          <a:blip r:embed="rId13"/>
          <a:srcRect/>
          <a:stretch/>
        </p:blipFill>
        <p:spPr>
          <a:xfrm>
            <a:off x="229611" y="-65513"/>
            <a:ext cx="1816728" cy="709564"/>
          </a:xfrm>
          <a:prstGeom prst="rect">
            <a:avLst/>
          </a:prstGeom>
        </p:spPr>
      </p:pic>
      <p:sp>
        <p:nvSpPr>
          <p:cNvPr id="2" name="Title Placeholder 1"/>
          <p:cNvSpPr>
            <a:spLocks noGrp="1"/>
          </p:cNvSpPr>
          <p:nvPr>
            <p:ph type="title"/>
          </p:nvPr>
        </p:nvSpPr>
        <p:spPr>
          <a:xfrm>
            <a:off x="457200" y="863174"/>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3" name="Text Placeholder 2"/>
          <p:cNvSpPr>
            <a:spLocks noGrp="1"/>
          </p:cNvSpPr>
          <p:nvPr>
            <p:ph type="body" idx="1"/>
          </p:nvPr>
        </p:nvSpPr>
        <p:spPr>
          <a:xfrm>
            <a:off x="457200" y="2188737"/>
            <a:ext cx="8229600" cy="3863346"/>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0" name="Slide Number Placeholder 4"/>
          <p:cNvSpPr>
            <a:spLocks noGrp="1"/>
          </p:cNvSpPr>
          <p:nvPr>
            <p:ph type="sldNum" sz="quarter" idx="4"/>
          </p:nvPr>
        </p:nvSpPr>
        <p:spPr>
          <a:xfrm>
            <a:off x="8248228" y="194111"/>
            <a:ext cx="438572" cy="365125"/>
          </a:xfrm>
          <a:prstGeom prst="rect">
            <a:avLst/>
          </a:prstGeom>
        </p:spPr>
        <p:txBody>
          <a:bodyPr/>
          <a:lstStyle>
            <a:lvl1pPr algn="r">
              <a:defRPr sz="1200">
                <a:solidFill>
                  <a:srgbClr val="FFFFFF"/>
                </a:solidFill>
              </a:defRPr>
            </a:lvl1pPr>
          </a:lstStyle>
          <a:p>
            <a:r>
              <a:rPr lang="en-US" dirty="0"/>
              <a:t>. </a:t>
            </a:r>
            <a:fld id="{4E6B386F-75EA-2347-AA44-8123F513AD26}" type="slidenum">
              <a:rPr lang="en-US" smtClean="0"/>
              <a:pPr/>
              <a:t>‹#›</a:t>
            </a:fld>
            <a:endParaRPr lang="en-US" dirty="0"/>
          </a:p>
        </p:txBody>
      </p:sp>
      <p:sp>
        <p:nvSpPr>
          <p:cNvPr id="4" name="TextBox 3">
            <a:extLst>
              <a:ext uri="{FF2B5EF4-FFF2-40B4-BE49-F238E27FC236}">
                <a16:creationId xmlns:a16="http://schemas.microsoft.com/office/drawing/2014/main" id="{7DB7AF10-288E-486E-A9D8-2C6FCAA60A34}"/>
              </a:ext>
            </a:extLst>
          </p:cNvPr>
          <p:cNvSpPr txBox="1"/>
          <p:nvPr userDrawn="1"/>
        </p:nvSpPr>
        <p:spPr>
          <a:xfrm>
            <a:off x="545504" y="376673"/>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2994733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3000" b="1" kern="1200">
          <a:solidFill>
            <a:schemeClr val="tx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rgbClr val="08224F"/>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rgbClr val="08224F"/>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rgbClr val="08224F"/>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rgbClr val="08224F"/>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rgbClr val="08224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BE" dirty="0"/>
              <a:t>CLICK TO EDIT MASTER TITLE STYLE</a:t>
            </a:r>
            <a:endParaRPr lang="en-US" dirty="0"/>
          </a:p>
        </p:txBody>
      </p:sp>
      <p:sp>
        <p:nvSpPr>
          <p:cNvPr id="14"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BE" dirty="0"/>
              <a:t>Click to edit Master text styles</a:t>
            </a:r>
          </a:p>
          <a:p>
            <a:pPr lvl="1"/>
            <a:r>
              <a:rPr lang="nl-BE" dirty="0"/>
              <a:t>Second level</a:t>
            </a:r>
          </a:p>
          <a:p>
            <a:pPr lvl="2"/>
            <a:r>
              <a:rPr lang="nl-BE" dirty="0"/>
              <a:t>Third level</a:t>
            </a:r>
          </a:p>
          <a:p>
            <a:pPr lvl="3"/>
            <a:r>
              <a:rPr lang="nl-BE" dirty="0"/>
              <a:t>Fourth level</a:t>
            </a:r>
          </a:p>
          <a:p>
            <a:pPr lvl="4"/>
            <a:r>
              <a:rPr lang="nl-BE" dirty="0"/>
              <a:t>Fifth level</a:t>
            </a:r>
            <a:endParaRPr lang="en-US" dirty="0"/>
          </a:p>
        </p:txBody>
      </p:sp>
      <p:sp>
        <p:nvSpPr>
          <p:cNvPr id="15" name="Rectangle 14"/>
          <p:cNvSpPr/>
          <p:nvPr userDrawn="1"/>
        </p:nvSpPr>
        <p:spPr>
          <a:xfrm>
            <a:off x="0" y="6220589"/>
            <a:ext cx="9150479" cy="643437"/>
          </a:xfrm>
          <a:prstGeom prst="rect">
            <a:avLst/>
          </a:prstGeom>
          <a:solidFill>
            <a:srgbClr val="189A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meetMED-white-WEB.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26761" y="6118656"/>
            <a:ext cx="1816729" cy="709564"/>
          </a:xfrm>
          <a:prstGeom prst="rect">
            <a:avLst/>
          </a:prstGeom>
        </p:spPr>
      </p:pic>
      <p:sp>
        <p:nvSpPr>
          <p:cNvPr id="17" name="TextBox 16"/>
          <p:cNvSpPr txBox="1"/>
          <p:nvPr userDrawn="1"/>
        </p:nvSpPr>
        <p:spPr>
          <a:xfrm>
            <a:off x="245876" y="6388418"/>
            <a:ext cx="1671363" cy="307777"/>
          </a:xfrm>
          <a:prstGeom prst="rect">
            <a:avLst/>
          </a:prstGeom>
          <a:noFill/>
        </p:spPr>
        <p:txBody>
          <a:bodyPr wrap="none" rtlCol="0">
            <a:spAutoFit/>
          </a:bodyPr>
          <a:lstStyle/>
          <a:p>
            <a:r>
              <a:rPr lang="en-US" sz="1400" dirty="0" err="1">
                <a:solidFill>
                  <a:schemeClr val="bg1"/>
                </a:solidFill>
                <a:latin typeface="Arial"/>
                <a:cs typeface="Arial"/>
              </a:rPr>
              <a:t>www.meetmed.org</a:t>
            </a:r>
            <a:endParaRPr lang="en-US" sz="1400" dirty="0">
              <a:solidFill>
                <a:schemeClr val="bg1"/>
              </a:solidFill>
              <a:latin typeface="Arial"/>
              <a:cs typeface="Arial"/>
            </a:endParaRPr>
          </a:p>
        </p:txBody>
      </p:sp>
      <p:sp>
        <p:nvSpPr>
          <p:cNvPr id="18" name="Slide Number Placeholder 4"/>
          <p:cNvSpPr>
            <a:spLocks noGrp="1"/>
          </p:cNvSpPr>
          <p:nvPr>
            <p:ph type="sldNum" sz="quarter" idx="4"/>
          </p:nvPr>
        </p:nvSpPr>
        <p:spPr>
          <a:xfrm>
            <a:off x="3505200" y="6369310"/>
            <a:ext cx="2133600" cy="365125"/>
          </a:xfrm>
          <a:prstGeom prst="rect">
            <a:avLst/>
          </a:prstGeom>
        </p:spPr>
        <p:txBody>
          <a:bodyPr/>
          <a:lstStyle>
            <a:lvl1pPr algn="ctr">
              <a:defRPr sz="1000">
                <a:solidFill>
                  <a:schemeClr val="bg1"/>
                </a:solidFill>
              </a:defRPr>
            </a:lvl1pPr>
          </a:lstStyle>
          <a:p>
            <a:fld id="{4E6B386F-75EA-2347-AA44-8123F513AD26}" type="slidenum">
              <a:rPr lang="en-US" smtClean="0"/>
              <a:pPr/>
              <a:t>‹#›</a:t>
            </a:fld>
            <a:endParaRPr lang="en-US" dirty="0"/>
          </a:p>
        </p:txBody>
      </p:sp>
      <p:sp>
        <p:nvSpPr>
          <p:cNvPr id="8" name="TextBox 7">
            <a:extLst>
              <a:ext uri="{FF2B5EF4-FFF2-40B4-BE49-F238E27FC236}">
                <a16:creationId xmlns:a16="http://schemas.microsoft.com/office/drawing/2014/main" id="{148206EC-A050-4025-83C0-1E8A304A09B2}"/>
              </a:ext>
            </a:extLst>
          </p:cNvPr>
          <p:cNvSpPr txBox="1"/>
          <p:nvPr userDrawn="1"/>
        </p:nvSpPr>
        <p:spPr>
          <a:xfrm>
            <a:off x="7716580" y="6603630"/>
            <a:ext cx="837089" cy="276999"/>
          </a:xfrm>
          <a:prstGeom prst="rect">
            <a:avLst/>
          </a:prstGeom>
          <a:noFill/>
        </p:spPr>
        <p:txBody>
          <a:bodyPr wrap="none" rtlCol="0">
            <a:spAutoFit/>
          </a:bodyPr>
          <a:lstStyle/>
          <a:p>
            <a:r>
              <a:rPr lang="en-US" sz="1200" b="1" dirty="0">
                <a:solidFill>
                  <a:schemeClr val="bg1"/>
                </a:solidFill>
                <a:latin typeface="Proxima Nova Extra Bold"/>
              </a:rPr>
              <a:t>Phase II</a:t>
            </a:r>
          </a:p>
        </p:txBody>
      </p:sp>
    </p:spTree>
    <p:extLst>
      <p:ext uri="{BB962C8B-B14F-4D97-AF65-F5344CB8AC3E}">
        <p14:creationId xmlns:p14="http://schemas.microsoft.com/office/powerpoint/2010/main" val="1160144832"/>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ctr" defTabSz="457200" rtl="0" eaLnBrk="1" latinLnBrk="0" hangingPunct="1">
        <a:spcBef>
          <a:spcPct val="0"/>
        </a:spcBef>
        <a:buNone/>
        <a:defRPr sz="3000" b="1" kern="1200">
          <a:solidFill>
            <a:schemeClr val="accent2"/>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kern="1200">
          <a:solidFill>
            <a:schemeClr val="accent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accent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accent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accent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jfif"/><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http://www.meetmed.org/" TargetMode="Externa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7.png"/><Relationship Id="rId10" Type="http://schemas.openxmlformats.org/officeDocument/2006/relationships/image" Target="../media/image21.png"/><Relationship Id="rId4" Type="http://schemas.openxmlformats.org/officeDocument/2006/relationships/image" Target="../media/image16.jpg"/><Relationship Id="rId9"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276" y="2709243"/>
            <a:ext cx="7772400" cy="1470025"/>
          </a:xfrm>
        </p:spPr>
        <p:txBody>
          <a:bodyPr>
            <a:normAutofit/>
          </a:bodyPr>
          <a:lstStyle/>
          <a:p>
            <a:r>
              <a:rPr lang="en-US" sz="2800" dirty="0">
                <a:solidFill>
                  <a:srgbClr val="053063"/>
                </a:solidFill>
                <a:latin typeface="ProximaNova-Extrabld"/>
                <a:ea typeface="+mn-ea"/>
              </a:rPr>
              <a:t>VENTILATION MÉCANIQUE CONTROLÉE </a:t>
            </a:r>
            <a:r>
              <a:rPr lang="en-US" sz="2800" dirty="0" smtClean="0">
                <a:solidFill>
                  <a:srgbClr val="053063"/>
                </a:solidFill>
                <a:latin typeface="ProximaNova-Extrabld"/>
                <a:ea typeface="+mn-ea"/>
              </a:rPr>
              <a:t>– </a:t>
            </a:r>
            <a:r>
              <a:rPr lang="en-US" sz="2800" dirty="0">
                <a:solidFill>
                  <a:srgbClr val="053063"/>
                </a:solidFill>
                <a:latin typeface="ProximaNova-Extrabld"/>
                <a:ea typeface="+mn-ea"/>
              </a:rPr>
              <a:t>EDE4B</a:t>
            </a:r>
          </a:p>
        </p:txBody>
      </p:sp>
      <p:pic>
        <p:nvPicPr>
          <p:cNvPr id="9" name="Picture 8">
            <a:extLst>
              <a:ext uri="{FF2B5EF4-FFF2-40B4-BE49-F238E27FC236}">
                <a16:creationId xmlns:a16="http://schemas.microsoft.com/office/drawing/2014/main" id="{0D27A6D3-BE3C-120D-DE7B-37D2441C4984}"/>
              </a:ext>
            </a:extLst>
          </p:cNvPr>
          <p:cNvPicPr>
            <a:picLocks noChangeAspect="1"/>
          </p:cNvPicPr>
          <p:nvPr/>
        </p:nvPicPr>
        <p:blipFill rotWithShape="1">
          <a:blip r:embed="rId3"/>
          <a:srcRect l="9364" t="25600" r="10100" b="33196"/>
          <a:stretch/>
        </p:blipFill>
        <p:spPr>
          <a:xfrm>
            <a:off x="6398836" y="215725"/>
            <a:ext cx="960241" cy="491286"/>
          </a:xfrm>
          <a:prstGeom prst="rect">
            <a:avLst/>
          </a:prstGeom>
        </p:spPr>
      </p:pic>
      <p:pic>
        <p:nvPicPr>
          <p:cNvPr id="11" name="Picture 10">
            <a:extLst>
              <a:ext uri="{FF2B5EF4-FFF2-40B4-BE49-F238E27FC236}">
                <a16:creationId xmlns:a16="http://schemas.microsoft.com/office/drawing/2014/main" id="{67A5110C-28DC-E4A8-D47A-E1274A43A4DE}"/>
              </a:ext>
            </a:extLst>
          </p:cNvPr>
          <p:cNvPicPr>
            <a:picLocks noChangeAspect="1"/>
          </p:cNvPicPr>
          <p:nvPr/>
        </p:nvPicPr>
        <p:blipFill>
          <a:blip r:embed="rId4"/>
          <a:stretch>
            <a:fillRect/>
          </a:stretch>
        </p:blipFill>
        <p:spPr>
          <a:xfrm>
            <a:off x="7455675" y="149737"/>
            <a:ext cx="545421" cy="642116"/>
          </a:xfrm>
          <a:prstGeom prst="rect">
            <a:avLst/>
          </a:prstGeom>
        </p:spPr>
      </p:pic>
      <p:pic>
        <p:nvPicPr>
          <p:cNvPr id="13" name="Picture 12">
            <a:extLst>
              <a:ext uri="{FF2B5EF4-FFF2-40B4-BE49-F238E27FC236}">
                <a16:creationId xmlns:a16="http://schemas.microsoft.com/office/drawing/2014/main" id="{620A085C-AED8-3351-7C04-AC1F44F8CB52}"/>
              </a:ext>
            </a:extLst>
          </p:cNvPr>
          <p:cNvPicPr>
            <a:picLocks noChangeAspect="1"/>
          </p:cNvPicPr>
          <p:nvPr/>
        </p:nvPicPr>
        <p:blipFill>
          <a:blip r:embed="rId5"/>
          <a:stretch>
            <a:fillRect/>
          </a:stretch>
        </p:blipFill>
        <p:spPr>
          <a:xfrm>
            <a:off x="8135788" y="149737"/>
            <a:ext cx="817614" cy="642116"/>
          </a:xfrm>
          <a:prstGeom prst="rect">
            <a:avLst/>
          </a:prstGeom>
        </p:spPr>
      </p:pic>
      <p:sp>
        <p:nvSpPr>
          <p:cNvPr id="10" name="Title 1">
            <a:extLst>
              <a:ext uri="{FF2B5EF4-FFF2-40B4-BE49-F238E27FC236}">
                <a16:creationId xmlns:a16="http://schemas.microsoft.com/office/drawing/2014/main" id="{A9AF8292-9B2C-4C91-AFF2-354A0B2D51C4}"/>
              </a:ext>
            </a:extLst>
          </p:cNvPr>
          <p:cNvSpPr txBox="1">
            <a:spLocks/>
          </p:cNvSpPr>
          <p:nvPr/>
        </p:nvSpPr>
        <p:spPr>
          <a:xfrm>
            <a:off x="1185856" y="4755371"/>
            <a:ext cx="6815240" cy="1057572"/>
          </a:xfrm>
          <a:prstGeom prst="rect">
            <a:avLst/>
          </a:prstGeom>
        </p:spPr>
        <p:txBody>
          <a:bodyPr vert="horz" lIns="91440" tIns="45720" rIns="91440" bIns="45720" rtlCol="0" anchor="ctr">
            <a:normAutofit fontScale="40000" lnSpcReduction="20000"/>
          </a:bodyPr>
          <a:lstStyle>
            <a:lvl1pPr algn="ctr" defTabSz="457200" rtl="0" eaLnBrk="1" latinLnBrk="0" hangingPunct="1">
              <a:spcBef>
                <a:spcPct val="0"/>
              </a:spcBef>
              <a:buNone/>
              <a:defRPr sz="3000" b="1" kern="1200">
                <a:solidFill>
                  <a:schemeClr val="accent2"/>
                </a:solidFill>
                <a:latin typeface="Arial"/>
                <a:ea typeface="+mj-ea"/>
                <a:cs typeface="Arial"/>
              </a:defRPr>
            </a:lvl1pPr>
          </a:lstStyle>
          <a:p>
            <a:r>
              <a:rPr lang="en-GB" sz="6000" dirty="0" smtClean="0">
                <a:solidFill>
                  <a:srgbClr val="053063"/>
                </a:solidFill>
                <a:latin typeface="ProximaNova-Extrabld"/>
                <a:ea typeface="+mn-ea"/>
              </a:rPr>
              <a:t>Formation sur GRASSMED </a:t>
            </a:r>
            <a:r>
              <a:rPr lang="en-GB" sz="6000" dirty="0">
                <a:solidFill>
                  <a:srgbClr val="053063"/>
                </a:solidFill>
                <a:latin typeface="ProximaNova-Extrabld"/>
                <a:ea typeface="+mn-ea"/>
              </a:rPr>
              <a:t>– </a:t>
            </a:r>
            <a:r>
              <a:rPr lang="en-GB" sz="6000" dirty="0" smtClean="0">
                <a:solidFill>
                  <a:srgbClr val="053063"/>
                </a:solidFill>
                <a:latin typeface="ProximaNova-Extrabld"/>
                <a:ea typeface="+mn-ea"/>
              </a:rPr>
              <a:t>MEETMED </a:t>
            </a:r>
            <a:r>
              <a:rPr lang="en-GB" sz="6000" dirty="0">
                <a:solidFill>
                  <a:srgbClr val="053063"/>
                </a:solidFill>
                <a:latin typeface="ProximaNova-Extrabld"/>
                <a:ea typeface="+mn-ea"/>
              </a:rPr>
              <a:t>II </a:t>
            </a:r>
          </a:p>
          <a:p>
            <a:r>
              <a:rPr lang="en-GB" sz="4200" dirty="0">
                <a:solidFill>
                  <a:srgbClr val="053063"/>
                </a:solidFill>
                <a:latin typeface="ProximaNova-Regular"/>
                <a:ea typeface="+mn-ea"/>
              </a:rPr>
              <a:t>WP3_A3.1.6</a:t>
            </a:r>
          </a:p>
          <a:p>
            <a:r>
              <a:rPr lang="en-GB" sz="4200" dirty="0" smtClean="0">
                <a:solidFill>
                  <a:srgbClr val="053063"/>
                </a:solidFill>
                <a:latin typeface="ProximaNova-Regular"/>
                <a:ea typeface="+mn-ea"/>
              </a:rPr>
              <a:t>Marrakech 6 </a:t>
            </a:r>
            <a:r>
              <a:rPr lang="fr-FR" sz="4200" dirty="0" smtClean="0">
                <a:solidFill>
                  <a:srgbClr val="053063"/>
                </a:solidFill>
                <a:latin typeface="ProximaNova-Regular"/>
                <a:ea typeface="+mn-ea"/>
              </a:rPr>
              <a:t>février</a:t>
            </a:r>
            <a:r>
              <a:rPr lang="en-GB" sz="4200" dirty="0" smtClean="0">
                <a:solidFill>
                  <a:srgbClr val="053063"/>
                </a:solidFill>
                <a:latin typeface="ProximaNova-Regular"/>
                <a:ea typeface="+mn-ea"/>
              </a:rPr>
              <a:t> 2024</a:t>
            </a:r>
            <a:endParaRPr lang="en-GB" sz="4200" dirty="0">
              <a:solidFill>
                <a:srgbClr val="053063"/>
              </a:solidFill>
              <a:latin typeface="ProximaNova-Regular"/>
              <a:ea typeface="+mn-ea"/>
            </a:endParaRPr>
          </a:p>
          <a:p>
            <a:endParaRPr lang="en-US" sz="4300" dirty="0">
              <a:solidFill>
                <a:srgbClr val="053063"/>
              </a:solidFill>
              <a:latin typeface="ProximaNova-Regular"/>
              <a:ea typeface="+mn-ea"/>
            </a:endParaRPr>
          </a:p>
        </p:txBody>
      </p:sp>
      <p:pic>
        <p:nvPicPr>
          <p:cNvPr id="12" name="Picture 11"/>
          <p:cNvPicPr>
            <a:picLocks noChangeAspect="1"/>
          </p:cNvPicPr>
          <p:nvPr/>
        </p:nvPicPr>
        <p:blipFill>
          <a:blip r:embed="rId6"/>
          <a:stretch>
            <a:fillRect/>
          </a:stretch>
        </p:blipFill>
        <p:spPr>
          <a:xfrm>
            <a:off x="899548" y="3996263"/>
            <a:ext cx="7645047" cy="743776"/>
          </a:xfrm>
          <a:prstGeom prst="rect">
            <a:avLst/>
          </a:prstGeom>
        </p:spPr>
      </p:pic>
    </p:spTree>
    <p:extLst>
      <p:ext uri="{BB962C8B-B14F-4D97-AF65-F5344CB8AC3E}">
        <p14:creationId xmlns:p14="http://schemas.microsoft.com/office/powerpoint/2010/main" val="3537039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1D8E633-0631-7A34-87EE-6FB293FB4635}"/>
              </a:ext>
            </a:extLst>
          </p:cNvPr>
          <p:cNvPicPr>
            <a:picLocks noChangeAspect="1"/>
          </p:cNvPicPr>
          <p:nvPr/>
        </p:nvPicPr>
        <p:blipFill>
          <a:blip r:embed="rId3"/>
          <a:stretch>
            <a:fillRect/>
          </a:stretch>
        </p:blipFill>
        <p:spPr>
          <a:xfrm>
            <a:off x="7938198" y="5908926"/>
            <a:ext cx="1217526" cy="916043"/>
          </a:xfrm>
          <a:prstGeom prst="rect">
            <a:avLst/>
          </a:prstGeom>
        </p:spPr>
      </p:pic>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47367" y="501208"/>
            <a:ext cx="8229600" cy="1143000"/>
          </a:xfrm>
        </p:spPr>
        <p:txBody>
          <a:bodyPr>
            <a:noAutofit/>
          </a:bodyPr>
          <a:lstStyle/>
          <a:p>
            <a:r>
              <a:rPr lang="fr-FR" sz="3200" dirty="0">
                <a:latin typeface="Proxima Nova Extra Bold"/>
              </a:rPr>
              <a:t>Comment se conformer à GRASSMED ?</a:t>
            </a:r>
          </a:p>
        </p:txBody>
      </p:sp>
      <p:sp>
        <p:nvSpPr>
          <p:cNvPr id="5" name="Content Placeholder 2">
            <a:extLst>
              <a:ext uri="{FF2B5EF4-FFF2-40B4-BE49-F238E27FC236}">
                <a16:creationId xmlns:a16="http://schemas.microsoft.com/office/drawing/2014/main" id="{12E70AEE-0D07-A511-B646-631A73B2B10C}"/>
              </a:ext>
            </a:extLst>
          </p:cNvPr>
          <p:cNvSpPr>
            <a:spLocks noGrp="1"/>
          </p:cNvSpPr>
          <p:nvPr>
            <p:ph idx="1"/>
          </p:nvPr>
        </p:nvSpPr>
        <p:spPr>
          <a:xfrm>
            <a:off x="457200" y="2216980"/>
            <a:ext cx="8229600" cy="3863346"/>
          </a:xfrm>
        </p:spPr>
        <p:txBody>
          <a:bodyPr>
            <a:noAutofit/>
          </a:bodyPr>
          <a:lstStyle/>
          <a:p>
            <a:endParaRPr lang="en-US" sz="2000" dirty="0">
              <a:latin typeface="ProximaNova-Semibold"/>
            </a:endParaRPr>
          </a:p>
          <a:p>
            <a:endParaRPr lang="en-US" sz="2000" dirty="0">
              <a:latin typeface="ProximaNova-Semibold"/>
            </a:endParaRPr>
          </a:p>
          <a:p>
            <a:endParaRPr lang="en-US" sz="2000" dirty="0">
              <a:latin typeface="ProximaNova-Semibold"/>
            </a:endParaRPr>
          </a:p>
          <a:p>
            <a:pPr marL="0" indent="0">
              <a:buNone/>
            </a:pPr>
            <a:endParaRPr lang="en-US" sz="2000" dirty="0">
              <a:latin typeface="Cambria Math" panose="02040503050406030204" pitchFamily="18" charset="0"/>
              <a:ea typeface="Cambria Math" panose="02040503050406030204" pitchFamily="18" charset="0"/>
            </a:endParaRPr>
          </a:p>
          <a:p>
            <a:pPr marL="0" indent="0">
              <a:buNone/>
            </a:pPr>
            <a:endParaRPr lang="en-US" sz="2000" dirty="0">
              <a:latin typeface="ProximaNova-Semibold"/>
            </a:endParaRPr>
          </a:p>
          <a:p>
            <a:pPr marL="457200" lvl="1" indent="0">
              <a:buNone/>
            </a:pPr>
            <a:endParaRPr lang="en-US" sz="2000" dirty="0">
              <a:latin typeface="ProximaNova-Semibold"/>
            </a:endParaRPr>
          </a:p>
          <a:p>
            <a:endParaRPr lang="en-US" sz="2000" dirty="0">
              <a:latin typeface="ProximaNova-Semibold"/>
            </a:endParaRPr>
          </a:p>
          <a:p>
            <a:endParaRPr lang="en-BE" sz="2000" dirty="0"/>
          </a:p>
        </p:txBody>
      </p:sp>
      <p:sp>
        <p:nvSpPr>
          <p:cNvPr id="4" name="Content Placeholder 2">
            <a:extLst>
              <a:ext uri="{FF2B5EF4-FFF2-40B4-BE49-F238E27FC236}">
                <a16:creationId xmlns:a16="http://schemas.microsoft.com/office/drawing/2014/main" id="{14DD72CB-D90E-FC7E-96A8-9B79439BD276}"/>
              </a:ext>
            </a:extLst>
          </p:cNvPr>
          <p:cNvSpPr txBox="1">
            <a:spLocks/>
          </p:cNvSpPr>
          <p:nvPr/>
        </p:nvSpPr>
        <p:spPr>
          <a:xfrm>
            <a:off x="457200" y="1623809"/>
            <a:ext cx="8229600" cy="1021008"/>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2"/>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2"/>
                </a:solidFill>
                <a:latin typeface="Arial"/>
                <a:ea typeface="+mn-ea"/>
                <a:cs typeface="Arial"/>
              </a:defRPr>
            </a:lvl2pPr>
            <a:lvl3pPr marL="1143000" indent="-228600" algn="l" defTabSz="457200" rtl="0" eaLnBrk="1" latinLnBrk="0" hangingPunct="1">
              <a:spcBef>
                <a:spcPct val="20000"/>
              </a:spcBef>
              <a:buFont typeface="Arial"/>
              <a:buChar char="•"/>
              <a:defRPr sz="2400" kern="1200">
                <a:solidFill>
                  <a:schemeClr val="tx2"/>
                </a:solidFill>
                <a:latin typeface="Arial"/>
                <a:ea typeface="+mn-ea"/>
                <a:cs typeface="Arial"/>
              </a:defRPr>
            </a:lvl3pPr>
            <a:lvl4pPr marL="1600200" indent="-228600" algn="l" defTabSz="457200" rtl="0" eaLnBrk="1" latinLnBrk="0" hangingPunct="1">
              <a:spcBef>
                <a:spcPct val="20000"/>
              </a:spcBef>
              <a:buFont typeface="Arial"/>
              <a:buChar char="–"/>
              <a:defRPr sz="2000" kern="1200">
                <a:solidFill>
                  <a:schemeClr val="tx2"/>
                </a:solidFill>
                <a:latin typeface="Arial"/>
                <a:ea typeface="+mn-ea"/>
                <a:cs typeface="Arial"/>
              </a:defRPr>
            </a:lvl4pPr>
            <a:lvl5pPr marL="2057400" indent="-228600" algn="l" defTabSz="457200" rtl="0" eaLnBrk="1" latinLnBrk="0" hangingPunct="1">
              <a:spcBef>
                <a:spcPct val="20000"/>
              </a:spcBef>
              <a:buFont typeface="Arial"/>
              <a:buChar char="»"/>
              <a:defRPr sz="2000" kern="1200">
                <a:solidFill>
                  <a:schemeClr val="tx2"/>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fr-FR" sz="1800" dirty="0">
                <a:latin typeface="ProximaNova-Semibold"/>
              </a:rPr>
              <a:t>Pour être entièrement conforme, l'évaluateur doit recevoir les dessins de conception et les calculs concernant le système de ventilation installé. Le système de ventilation mécanique est évalué séparément des systèmes de chauffage et de refroidissement sur la base des critères ci-dessous :</a:t>
            </a:r>
            <a:endParaRPr lang="en-US" sz="1800" dirty="0">
              <a:latin typeface="ProximaNova-Semibold"/>
            </a:endParaRPr>
          </a:p>
          <a:p>
            <a:pPr marL="457200" lvl="1" indent="0" algn="just">
              <a:buFont typeface="Arial"/>
              <a:buNone/>
            </a:pPr>
            <a:endParaRPr lang="en-US" sz="1800" dirty="0">
              <a:latin typeface="ProximaNova-Semibold"/>
            </a:endParaRPr>
          </a:p>
          <a:p>
            <a:pPr marL="0" indent="0" algn="just">
              <a:buNone/>
            </a:pPr>
            <a:endParaRPr lang="en-US" sz="1800" dirty="0">
              <a:latin typeface="ProximaNova-Semibold"/>
            </a:endParaRPr>
          </a:p>
          <a:p>
            <a:pPr algn="just"/>
            <a:endParaRPr lang="en-BE" sz="1800" dirty="0"/>
          </a:p>
        </p:txBody>
      </p:sp>
      <p:graphicFrame>
        <p:nvGraphicFramePr>
          <p:cNvPr id="10" name="Table 9">
            <a:extLst>
              <a:ext uri="{FF2B5EF4-FFF2-40B4-BE49-F238E27FC236}">
                <a16:creationId xmlns:a16="http://schemas.microsoft.com/office/drawing/2014/main" id="{6ED41802-D960-81DA-2E4C-5D0BC434DB29}"/>
              </a:ext>
            </a:extLst>
          </p:cNvPr>
          <p:cNvGraphicFramePr>
            <a:graphicFrameLocks noGrp="1"/>
          </p:cNvGraphicFramePr>
          <p:nvPr>
            <p:extLst>
              <p:ext uri="{D42A27DB-BD31-4B8C-83A1-F6EECF244321}">
                <p14:modId xmlns:p14="http://schemas.microsoft.com/office/powerpoint/2010/main" val="2703915314"/>
              </p:ext>
            </p:extLst>
          </p:nvPr>
        </p:nvGraphicFramePr>
        <p:xfrm>
          <a:off x="127819" y="2980741"/>
          <a:ext cx="8868697" cy="3683148"/>
        </p:xfrm>
        <a:graphic>
          <a:graphicData uri="http://schemas.openxmlformats.org/drawingml/2006/table">
            <a:tbl>
              <a:tblPr/>
              <a:tblGrid>
                <a:gridCol w="6695768">
                  <a:extLst>
                    <a:ext uri="{9D8B030D-6E8A-4147-A177-3AD203B41FA5}">
                      <a16:colId xmlns:a16="http://schemas.microsoft.com/office/drawing/2014/main" val="212655725"/>
                    </a:ext>
                  </a:extLst>
                </a:gridCol>
                <a:gridCol w="2172929">
                  <a:extLst>
                    <a:ext uri="{9D8B030D-6E8A-4147-A177-3AD203B41FA5}">
                      <a16:colId xmlns:a16="http://schemas.microsoft.com/office/drawing/2014/main" val="2176319486"/>
                    </a:ext>
                  </a:extLst>
                </a:gridCol>
              </a:tblGrid>
              <a:tr h="613858">
                <a:tc>
                  <a:txBody>
                    <a:bodyPr/>
                    <a:lstStyle/>
                    <a:p>
                      <a:pPr marL="0" marR="387350" algn="just">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Mechanical Ventilation requirement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Scoring Point</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extLst>
                  <a:ext uri="{0D108BD9-81ED-4DB2-BD59-A6C34878D82A}">
                    <a16:rowId xmlns:a16="http://schemas.microsoft.com/office/drawing/2014/main" val="3534820083"/>
                  </a:ext>
                </a:extLst>
              </a:tr>
              <a:tr h="613858">
                <a:tc>
                  <a:txBody>
                    <a:bodyPr/>
                    <a:lstStyle/>
                    <a:p>
                      <a:pPr marL="0" marR="387350" algn="just">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Maximum Scoring for Residential Buildings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400" b="1" spc="5" dirty="0">
                          <a:solidFill>
                            <a:srgbClr val="000000"/>
                          </a:solidFill>
                          <a:effectLst/>
                          <a:latin typeface="Tahoma" panose="020B0604030504040204" pitchFamily="34" charset="0"/>
                          <a:ea typeface="Tahoma" panose="020B0604030504040204" pitchFamily="34" charset="0"/>
                          <a:cs typeface="Arial" panose="020B0604020202020204" pitchFamily="34" charset="0"/>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2350567756"/>
                  </a:ext>
                </a:extLst>
              </a:tr>
              <a:tr h="613858">
                <a:tc>
                  <a:txBody>
                    <a:bodyPr/>
                    <a:lstStyle/>
                    <a:p>
                      <a:pPr marL="0" marR="387350" algn="just">
                        <a:lnSpc>
                          <a:spcPct val="107000"/>
                        </a:lnSpc>
                        <a:spcBef>
                          <a:spcPts val="0"/>
                        </a:spcBef>
                        <a:spcAft>
                          <a:spcPts val="0"/>
                        </a:spcAft>
                      </a:pPr>
                      <a:r>
                        <a:rPr lang="en-US" sz="1400" b="1" spc="5" dirty="0">
                          <a:solidFill>
                            <a:schemeClr val="bg1"/>
                          </a:solidFill>
                          <a:effectLst/>
                          <a:latin typeface="Tahoma" panose="020B0604030504040204" pitchFamily="34" charset="0"/>
                          <a:ea typeface="Tahoma" panose="020B0604030504040204" pitchFamily="34" charset="0"/>
                          <a:cs typeface="Arial" panose="020B0604020202020204" pitchFamily="34" charset="0"/>
                        </a:rPr>
                        <a:t>Maximum Scoring for Commercial Buildings</a:t>
                      </a:r>
                      <a:endParaRPr lang="en-US" sz="1400"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solidFill>
                      <a:srgbClr val="189A3A"/>
                    </a:solidFill>
                  </a:tcPr>
                </a:tc>
                <a:tc>
                  <a:txBody>
                    <a:bodyPr/>
                    <a:lstStyle/>
                    <a:p>
                      <a:pPr marL="0" marR="387350" algn="ctr">
                        <a:lnSpc>
                          <a:spcPct val="107000"/>
                        </a:lnSpc>
                        <a:spcBef>
                          <a:spcPts val="0"/>
                        </a:spcBef>
                        <a:spcAft>
                          <a:spcPts val="0"/>
                        </a:spcAft>
                      </a:pPr>
                      <a:r>
                        <a:rPr lang="en-US" sz="1400" b="1" spc="5" dirty="0">
                          <a:solidFill>
                            <a:srgbClr val="000000"/>
                          </a:solidFill>
                          <a:effectLst/>
                          <a:latin typeface="Tahoma" panose="020B0604030504040204" pitchFamily="34" charset="0"/>
                          <a:ea typeface="Tahoma" panose="020B0604030504040204" pitchFamily="34" charset="0"/>
                          <a:cs typeface="Arial" panose="020B0604020202020204" pitchFamily="34" charset="0"/>
                        </a:rPr>
                        <a:t>10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noFill/>
                  </a:tcPr>
                </a:tc>
                <a:extLst>
                  <a:ext uri="{0D108BD9-81ED-4DB2-BD59-A6C34878D82A}">
                    <a16:rowId xmlns:a16="http://schemas.microsoft.com/office/drawing/2014/main" val="3930055177"/>
                  </a:ext>
                </a:extLst>
              </a:tr>
              <a:tr h="613858">
                <a:tc>
                  <a:txBody>
                    <a:bodyPr/>
                    <a:lstStyle/>
                    <a:p>
                      <a:pPr marL="0" marR="387350" algn="just">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Prerequisite Conformity of Ventilation Rate in CFM is achieved,</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Prerequisite + 4 pts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55396853"/>
                  </a:ext>
                </a:extLst>
              </a:tr>
              <a:tr h="613858">
                <a:tc>
                  <a:txBody>
                    <a:bodyPr/>
                    <a:lstStyle/>
                    <a:p>
                      <a:pPr marL="0" marR="387350" algn="just">
                        <a:lnSpc>
                          <a:spcPct val="107000"/>
                        </a:lnSpc>
                        <a:spcBef>
                          <a:spcPts val="0"/>
                        </a:spcBef>
                        <a:spcAft>
                          <a:spcPts val="0"/>
                        </a:spcAft>
                      </a:pPr>
                      <a:r>
                        <a:rPr lang="en-US" sz="1400" spc="5">
                          <a:effectLst/>
                          <a:latin typeface="Tahoma" panose="020B0604030504040204" pitchFamily="34" charset="0"/>
                          <a:ea typeface="Tahoma" panose="020B0604030504040204" pitchFamily="34" charset="0"/>
                          <a:cs typeface="Arial" panose="020B0604020202020204" pitchFamily="34" charset="0"/>
                        </a:rPr>
                        <a:t>Ventilation Control as carbon dioxide sensors are installed (CO</a:t>
                      </a:r>
                      <a:r>
                        <a:rPr lang="en-US" sz="1400" spc="5" baseline="-25000">
                          <a:effectLst/>
                          <a:latin typeface="Tahoma" panose="020B0604030504040204" pitchFamily="34" charset="0"/>
                          <a:ea typeface="Tahoma" panose="020B0604030504040204" pitchFamily="34" charset="0"/>
                          <a:cs typeface="Arial" panose="020B0604020202020204" pitchFamily="34" charset="0"/>
                        </a:rPr>
                        <a:t>2</a:t>
                      </a:r>
                      <a:r>
                        <a:rPr lang="en-US" sz="1400" spc="5">
                          <a:effectLst/>
                          <a:latin typeface="Tahoma" panose="020B0604030504040204" pitchFamily="34" charset="0"/>
                          <a:ea typeface="Tahoma" panose="020B0604030504040204" pitchFamily="34" charset="0"/>
                          <a:cs typeface="Arial" panose="020B0604020202020204" pitchFamily="34" charset="0"/>
                        </a:rPr>
                        <a:t> sensors)</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a:effectLst/>
                          <a:latin typeface="Tahoma" panose="020B0604030504040204" pitchFamily="34" charset="0"/>
                          <a:ea typeface="Tahoma" panose="020B0604030504040204" pitchFamily="34" charset="0"/>
                          <a:cs typeface="Arial" panose="020B0604020202020204" pitchFamily="34" charset="0"/>
                        </a:rPr>
                        <a:t>2</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1923046402"/>
                  </a:ext>
                </a:extLst>
              </a:tr>
              <a:tr h="613858">
                <a:tc>
                  <a:txBody>
                    <a:bodyPr/>
                    <a:lstStyle/>
                    <a:p>
                      <a:pPr marL="0" marR="387350" algn="just">
                        <a:lnSpc>
                          <a:spcPct val="107000"/>
                        </a:lnSpc>
                        <a:spcBef>
                          <a:spcPts val="0"/>
                        </a:spcBef>
                        <a:spcAft>
                          <a:spcPts val="0"/>
                        </a:spcAft>
                      </a:pPr>
                      <a:r>
                        <a:rPr lang="en-US" sz="1400" spc="5">
                          <a:effectLst/>
                          <a:latin typeface="Tahoma" panose="020B0604030504040204" pitchFamily="34" charset="0"/>
                          <a:ea typeface="Tahoma" panose="020B0604030504040204" pitchFamily="34" charset="0"/>
                          <a:cs typeface="Arial" panose="020B0604020202020204" pitchFamily="34" charset="0"/>
                        </a:rPr>
                        <a:t>Energy Recovery unit (ERV), or Heat Recovery unit (HRV) are installed</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tc>
                  <a:txBody>
                    <a:bodyPr/>
                    <a:lstStyle/>
                    <a:p>
                      <a:pPr marL="0" marR="387350" algn="ctr">
                        <a:lnSpc>
                          <a:spcPct val="107000"/>
                        </a:lnSpc>
                        <a:spcBef>
                          <a:spcPts val="0"/>
                        </a:spcBef>
                        <a:spcAft>
                          <a:spcPts val="0"/>
                        </a:spcAft>
                      </a:pPr>
                      <a:r>
                        <a:rPr lang="en-US" sz="1400" spc="5" dirty="0">
                          <a:effectLst/>
                          <a:latin typeface="Tahoma" panose="020B0604030504040204" pitchFamily="34" charset="0"/>
                          <a:ea typeface="Tahoma" panose="020B0604030504040204" pitchFamily="34" charset="0"/>
                          <a:cs typeface="Arial" panose="020B0604020202020204" pitchFamily="34" charset="0"/>
                        </a:rPr>
                        <a:t>4</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rgbClr val="BFBFBF"/>
                      </a:solidFill>
                      <a:prstDash val="solid"/>
                      <a:round/>
                      <a:headEnd type="none" w="med" len="med"/>
                      <a:tailEnd type="none" w="med" len="med"/>
                    </a:lnL>
                    <a:lnR w="12700" cap="flat" cmpd="sng" algn="ctr">
                      <a:solidFill>
                        <a:srgbClr val="BFBFBF"/>
                      </a:solidFill>
                      <a:prstDash val="solid"/>
                      <a:round/>
                      <a:headEnd type="none" w="med" len="med"/>
                      <a:tailEnd type="none" w="med" len="med"/>
                    </a:lnR>
                    <a:lnT w="12700" cap="flat" cmpd="sng" algn="ctr">
                      <a:solidFill>
                        <a:srgbClr val="BFBFBF"/>
                      </a:solidFill>
                      <a:prstDash val="solid"/>
                      <a:round/>
                      <a:headEnd type="none" w="med" len="med"/>
                      <a:tailEnd type="none" w="med" len="med"/>
                    </a:lnT>
                    <a:lnB w="12700" cap="flat" cmpd="sng" algn="ctr">
                      <a:solidFill>
                        <a:srgbClr val="BFBFBF"/>
                      </a:solidFill>
                      <a:prstDash val="solid"/>
                      <a:round/>
                      <a:headEnd type="none" w="med" len="med"/>
                      <a:tailEnd type="none" w="med" len="med"/>
                    </a:lnB>
                  </a:tcPr>
                </a:tc>
                <a:extLst>
                  <a:ext uri="{0D108BD9-81ED-4DB2-BD59-A6C34878D82A}">
                    <a16:rowId xmlns:a16="http://schemas.microsoft.com/office/drawing/2014/main" val="2330859598"/>
                  </a:ext>
                </a:extLst>
              </a:tr>
            </a:tbl>
          </a:graphicData>
        </a:graphic>
      </p:graphicFrame>
      <p:sp>
        <p:nvSpPr>
          <p:cNvPr id="11" name="Slide Number Placeholder 4">
            <a:extLst>
              <a:ext uri="{FF2B5EF4-FFF2-40B4-BE49-F238E27FC236}">
                <a16:creationId xmlns:a16="http://schemas.microsoft.com/office/drawing/2014/main" id="{78A5A26E-B69D-E5AA-236D-B92E471D43D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Tree>
    <p:extLst>
      <p:ext uri="{BB962C8B-B14F-4D97-AF65-F5344CB8AC3E}">
        <p14:creationId xmlns:p14="http://schemas.microsoft.com/office/powerpoint/2010/main" val="1963580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Effect transition="in" filter="fade">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4">
            <a:extLst>
              <a:ext uri="{FF2B5EF4-FFF2-40B4-BE49-F238E27FC236}">
                <a16:creationId xmlns:a16="http://schemas.microsoft.com/office/drawing/2014/main" id="{DA4ED1A1-A2F1-7E30-88C7-4D46A979CB03}"/>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
        <p:nvSpPr>
          <p:cNvPr id="14" name="Title 1">
            <a:extLst>
              <a:ext uri="{FF2B5EF4-FFF2-40B4-BE49-F238E27FC236}">
                <a16:creationId xmlns:a16="http://schemas.microsoft.com/office/drawing/2014/main" id="{FD15B995-2D72-76F4-3A5C-9B31A02DCC23}"/>
              </a:ext>
            </a:extLst>
          </p:cNvPr>
          <p:cNvSpPr>
            <a:spLocks noGrp="1"/>
          </p:cNvSpPr>
          <p:nvPr>
            <p:ph type="title"/>
          </p:nvPr>
        </p:nvSpPr>
        <p:spPr>
          <a:xfrm>
            <a:off x="457199" y="663957"/>
            <a:ext cx="8229600" cy="934599"/>
          </a:xfrm>
        </p:spPr>
        <p:txBody>
          <a:bodyPr>
            <a:normAutofit/>
          </a:bodyPr>
          <a:lstStyle/>
          <a:p>
            <a:r>
              <a:rPr lang="fr-FR" sz="4800" spc="300" dirty="0" smtClean="0">
                <a:solidFill>
                  <a:srgbClr val="053062"/>
                </a:solidFill>
                <a:latin typeface="ProximaNova-Extrabld"/>
              </a:rPr>
              <a:t>Nous contacter!</a:t>
            </a:r>
            <a:endParaRPr lang="fr-FR" sz="4800" spc="300" dirty="0">
              <a:solidFill>
                <a:srgbClr val="053062"/>
              </a:solidFill>
              <a:latin typeface="ProximaNova-Extrabld"/>
            </a:endParaRPr>
          </a:p>
        </p:txBody>
      </p:sp>
      <p:sp>
        <p:nvSpPr>
          <p:cNvPr id="2" name="Slide Number Placeholder 2">
            <a:extLst>
              <a:ext uri="{FF2B5EF4-FFF2-40B4-BE49-F238E27FC236}">
                <a16:creationId xmlns:a16="http://schemas.microsoft.com/office/drawing/2014/main" id="{2B880768-BAAB-0724-16FB-9044ACDB5561}"/>
              </a:ext>
            </a:extLst>
          </p:cNvPr>
          <p:cNvSpPr>
            <a:spLocks noGrp="1"/>
          </p:cNvSpPr>
          <p:nvPr>
            <p:ph type="sldNum" sz="quarter" idx="4"/>
          </p:nvPr>
        </p:nvSpPr>
        <p:spPr>
          <a:xfrm>
            <a:off x="1854215" y="5486267"/>
            <a:ext cx="2133600" cy="365125"/>
          </a:xfrm>
        </p:spPr>
        <p:txBody>
          <a:bodyPr/>
          <a:lstStyle/>
          <a:p>
            <a:fld id="{4E6B386F-75EA-2347-AA44-8123F513AD26}" type="slidenum">
              <a:rPr lang="en-US" smtClean="0"/>
              <a:pPr/>
              <a:t>11</a:t>
            </a:fld>
            <a:endParaRPr lang="en-US" dirty="0"/>
          </a:p>
        </p:txBody>
      </p:sp>
      <p:sp>
        <p:nvSpPr>
          <p:cNvPr id="4" name="TextBox 3">
            <a:extLst>
              <a:ext uri="{FF2B5EF4-FFF2-40B4-BE49-F238E27FC236}">
                <a16:creationId xmlns:a16="http://schemas.microsoft.com/office/drawing/2014/main" id="{4F982D87-5A3B-DBD0-790E-5C74A11F45DD}"/>
              </a:ext>
            </a:extLst>
          </p:cNvPr>
          <p:cNvSpPr txBox="1"/>
          <p:nvPr/>
        </p:nvSpPr>
        <p:spPr>
          <a:xfrm>
            <a:off x="2171437" y="4426401"/>
            <a:ext cx="2471841" cy="1295868"/>
          </a:xfrm>
          <a:prstGeom prst="rect">
            <a:avLst/>
          </a:prstGeom>
          <a:noFill/>
        </p:spPr>
        <p:txBody>
          <a:bodyPr wrap="square" rtlCol="0">
            <a:spAutoFit/>
          </a:bodyPr>
          <a:lstStyle/>
          <a:p>
            <a:r>
              <a:rPr lang="fr-BE" dirty="0">
                <a:solidFill>
                  <a:srgbClr val="053062"/>
                </a:solidFill>
                <a:latin typeface="ProximaNova-Regular"/>
                <a:hlinkClick r:id="rId2">
                  <a:extLst>
                    <a:ext uri="{A12FA001-AC4F-418D-AE19-62706E023703}">
                      <ahyp:hlinkClr xmlns="" xmlns:ahyp="http://schemas.microsoft.com/office/drawing/2018/hyperlinkcolor" val="tx"/>
                    </a:ext>
                  </a:extLst>
                </a:hlinkClick>
              </a:rPr>
              <a:t>www.meetmed.org</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meetMED</a:t>
            </a:r>
            <a:r>
              <a:rPr lang="fr-BE" dirty="0">
                <a:solidFill>
                  <a:srgbClr val="053062"/>
                </a:solidFill>
                <a:latin typeface="ProximaNova-Regular"/>
              </a:rPr>
              <a:t> Project</a:t>
            </a:r>
          </a:p>
          <a:p>
            <a:pPr>
              <a:lnSpc>
                <a:spcPct val="150000"/>
              </a:lnSpc>
            </a:pPr>
            <a:r>
              <a:rPr lang="fr-BE" dirty="0">
                <a:solidFill>
                  <a:srgbClr val="053062"/>
                </a:solidFill>
              </a:rPr>
              <a:t>@meetmed1</a:t>
            </a:r>
          </a:p>
        </p:txBody>
      </p:sp>
      <p:pic>
        <p:nvPicPr>
          <p:cNvPr id="5" name="Picture 2" descr="Risultati immagini per twitter icon">
            <a:extLst>
              <a:ext uri="{FF2B5EF4-FFF2-40B4-BE49-F238E27FC236}">
                <a16:creationId xmlns:a16="http://schemas.microsoft.com/office/drawing/2014/main" id="{872A7134-2128-5BEE-4690-5ED48728F06F}"/>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949480" y="5454599"/>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1">
            <a:extLst>
              <a:ext uri="{FF2B5EF4-FFF2-40B4-BE49-F238E27FC236}">
                <a16:creationId xmlns:a16="http://schemas.microsoft.com/office/drawing/2014/main" id="{2B2CE783-F89E-4DF3-8C37-72B5911F6B34}"/>
              </a:ext>
            </a:extLst>
          </p:cNvPr>
          <p:cNvPicPr/>
          <p:nvPr/>
        </p:nvPicPr>
        <p:blipFill>
          <a:blip r:embed="rId4">
            <a:extLst>
              <a:ext uri="{28A0092B-C50C-407E-A947-70E740481C1C}">
                <a14:useLocalDpi xmlns:a14="http://schemas.microsoft.com/office/drawing/2010/main"/>
              </a:ext>
            </a:extLst>
          </a:blip>
          <a:stretch>
            <a:fillRect/>
          </a:stretch>
        </p:blipFill>
        <p:spPr bwMode="auto">
          <a:xfrm>
            <a:off x="1949480" y="5020240"/>
            <a:ext cx="221957" cy="231224"/>
          </a:xfrm>
          <a:prstGeom prst="rect">
            <a:avLst/>
          </a:prstGeom>
          <a:solidFill>
            <a:srgbClr val="FFFFFF"/>
          </a:solidFill>
          <a:ln w="9525">
            <a:noFill/>
            <a:miter lim="800000"/>
            <a:headEnd/>
            <a:tailEnd/>
          </a:ln>
        </p:spPr>
      </p:pic>
      <p:pic>
        <p:nvPicPr>
          <p:cNvPr id="7" name="Picture 6">
            <a:extLst>
              <a:ext uri="{FF2B5EF4-FFF2-40B4-BE49-F238E27FC236}">
                <a16:creationId xmlns:a16="http://schemas.microsoft.com/office/drawing/2014/main" id="{AC725E3D-433A-AE52-C327-9451900AC989}"/>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1888563" y="4494713"/>
            <a:ext cx="332603" cy="322392"/>
          </a:xfrm>
          <a:prstGeom prst="rect">
            <a:avLst/>
          </a:prstGeom>
        </p:spPr>
      </p:pic>
      <p:sp>
        <p:nvSpPr>
          <p:cNvPr id="8" name="TextBox 7">
            <a:extLst>
              <a:ext uri="{FF2B5EF4-FFF2-40B4-BE49-F238E27FC236}">
                <a16:creationId xmlns:a16="http://schemas.microsoft.com/office/drawing/2014/main" id="{B63811DC-AC8B-9F88-9E21-1142F9F0EA09}"/>
              </a:ext>
            </a:extLst>
          </p:cNvPr>
          <p:cNvSpPr txBox="1"/>
          <p:nvPr/>
        </p:nvSpPr>
        <p:spPr>
          <a:xfrm>
            <a:off x="2327336" y="3266184"/>
            <a:ext cx="4631884" cy="1246495"/>
          </a:xfrm>
          <a:prstGeom prst="rect">
            <a:avLst/>
          </a:prstGeom>
          <a:noFill/>
        </p:spPr>
        <p:txBody>
          <a:bodyPr wrap="square" rtlCol="0">
            <a:spAutoFit/>
          </a:bodyPr>
          <a:lstStyle/>
          <a:p>
            <a:pPr algn="ctr"/>
            <a:r>
              <a:rPr lang="fr-FR" sz="2500" dirty="0">
                <a:solidFill>
                  <a:srgbClr val="053063"/>
                </a:solidFill>
                <a:latin typeface="ProximaNova-Regular"/>
                <a:cs typeface="Arial"/>
              </a:rPr>
              <a:t>Pour toute demande ou commentaire, n'hésitez pas à nous contacter</a:t>
            </a:r>
            <a:endParaRPr lang="en-US" sz="2500" dirty="0">
              <a:solidFill>
                <a:srgbClr val="053063"/>
              </a:solidFill>
              <a:latin typeface="ProximaNova-Regular"/>
              <a:cs typeface="Arial"/>
            </a:endParaRPr>
          </a:p>
        </p:txBody>
      </p:sp>
      <p:pic>
        <p:nvPicPr>
          <p:cNvPr id="10" name="Picture 9">
            <a:extLst>
              <a:ext uri="{FF2B5EF4-FFF2-40B4-BE49-F238E27FC236}">
                <a16:creationId xmlns:a16="http://schemas.microsoft.com/office/drawing/2014/main" id="{E3661FEC-53AC-18A3-F8DE-1BD52ED84FB8}"/>
              </a:ext>
            </a:extLst>
          </p:cNvPr>
          <p:cNvPicPr>
            <a:picLocks noChangeAspect="1"/>
          </p:cNvPicPr>
          <p:nvPr/>
        </p:nvPicPr>
        <p:blipFill>
          <a:blip r:embed="rId7"/>
          <a:stretch>
            <a:fillRect/>
          </a:stretch>
        </p:blipFill>
        <p:spPr>
          <a:xfrm>
            <a:off x="585931" y="5736410"/>
            <a:ext cx="3409016" cy="800239"/>
          </a:xfrm>
          <a:prstGeom prst="rect">
            <a:avLst/>
          </a:prstGeom>
        </p:spPr>
      </p:pic>
      <p:pic>
        <p:nvPicPr>
          <p:cNvPr id="12" name="Picture 11">
            <a:extLst>
              <a:ext uri="{FF2B5EF4-FFF2-40B4-BE49-F238E27FC236}">
                <a16:creationId xmlns:a16="http://schemas.microsoft.com/office/drawing/2014/main" id="{7DB1959A-AC79-3E52-472D-F18959D816D5}"/>
              </a:ext>
            </a:extLst>
          </p:cNvPr>
          <p:cNvPicPr>
            <a:picLocks noChangeAspect="1"/>
          </p:cNvPicPr>
          <p:nvPr/>
        </p:nvPicPr>
        <p:blipFill>
          <a:blip r:embed="rId8"/>
          <a:stretch>
            <a:fillRect/>
          </a:stretch>
        </p:blipFill>
        <p:spPr>
          <a:xfrm>
            <a:off x="2455384" y="1953102"/>
            <a:ext cx="4631884" cy="1099979"/>
          </a:xfrm>
          <a:prstGeom prst="rect">
            <a:avLst/>
          </a:prstGeom>
        </p:spPr>
      </p:pic>
      <p:sp>
        <p:nvSpPr>
          <p:cNvPr id="13" name="TextBox 12">
            <a:extLst>
              <a:ext uri="{FF2B5EF4-FFF2-40B4-BE49-F238E27FC236}">
                <a16:creationId xmlns:a16="http://schemas.microsoft.com/office/drawing/2014/main" id="{0E6DFB2E-8F12-E2A2-EADA-ACD4682D7C63}"/>
              </a:ext>
            </a:extLst>
          </p:cNvPr>
          <p:cNvSpPr txBox="1"/>
          <p:nvPr/>
        </p:nvSpPr>
        <p:spPr>
          <a:xfrm>
            <a:off x="5263231" y="4494713"/>
            <a:ext cx="2879283" cy="2126864"/>
          </a:xfrm>
          <a:prstGeom prst="rect">
            <a:avLst/>
          </a:prstGeom>
          <a:noFill/>
        </p:spPr>
        <p:txBody>
          <a:bodyPr wrap="square" rtlCol="0">
            <a:spAutoFit/>
          </a:bodyPr>
          <a:lstStyle/>
          <a:p>
            <a:r>
              <a:rPr lang="fr-BE" u="sng" dirty="0" err="1">
                <a:solidFill>
                  <a:srgbClr val="053062"/>
                </a:solidFill>
                <a:latin typeface="ProximaNova-Regular"/>
                <a:hlinkClick r:id="rId2">
                  <a:extLst>
                    <a:ext uri="{A12FA001-AC4F-418D-AE19-62706E023703}">
                      <ahyp:hlinkClr xmlns="" xmlns:ahyp="http://schemas.microsoft.com/office/drawing/2018/hyperlinkcolor" val="tx"/>
                    </a:ext>
                  </a:extLst>
                </a:hlinkClick>
              </a:rPr>
              <a:t>www.</a:t>
            </a:r>
            <a:r>
              <a:rPr lang="fr-BE" u="sng" dirty="0" err="1">
                <a:solidFill>
                  <a:srgbClr val="053062"/>
                </a:solidFill>
                <a:latin typeface="ProximaNova-Regular"/>
              </a:rPr>
              <a:t>almeelebanon.com</a:t>
            </a:r>
            <a:r>
              <a:rPr lang="fr-BE" dirty="0">
                <a:solidFill>
                  <a:srgbClr val="053062"/>
                </a:solidFill>
                <a:latin typeface="ProximaNova-Regular"/>
              </a:rPr>
              <a:t/>
            </a:r>
            <a:br>
              <a:rPr lang="fr-BE" dirty="0">
                <a:solidFill>
                  <a:srgbClr val="053062"/>
                </a:solidFill>
                <a:latin typeface="ProximaNova-Regular"/>
              </a:rPr>
            </a:br>
            <a:endParaRPr lang="fr-BE" dirty="0">
              <a:solidFill>
                <a:srgbClr val="053062"/>
              </a:solidFill>
              <a:latin typeface="ProximaNova-Regular"/>
            </a:endParaRPr>
          </a:p>
          <a:p>
            <a:r>
              <a:rPr lang="en-HK" dirty="0" err="1">
                <a:solidFill>
                  <a:srgbClr val="053062"/>
                </a:solidFill>
                <a:latin typeface="ProximaNova-Regular"/>
              </a:rPr>
              <a:t>almeelb</a:t>
            </a:r>
            <a:endParaRPr lang="fr-BE" dirty="0">
              <a:solidFill>
                <a:srgbClr val="053062"/>
              </a:solidFill>
              <a:latin typeface="ProximaNova-Regular"/>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a:p>
            <a:pPr>
              <a:lnSpc>
                <a:spcPct val="150000"/>
              </a:lnSpc>
            </a:pPr>
            <a:r>
              <a:rPr lang="fr-BE" dirty="0" err="1">
                <a:solidFill>
                  <a:srgbClr val="053062"/>
                </a:solidFill>
              </a:rPr>
              <a:t>almeelb</a:t>
            </a:r>
            <a:endParaRPr lang="fr-BE" dirty="0">
              <a:solidFill>
                <a:srgbClr val="053062"/>
              </a:solidFill>
            </a:endParaRPr>
          </a:p>
        </p:txBody>
      </p:sp>
      <p:pic>
        <p:nvPicPr>
          <p:cNvPr id="23" name="Picture 2" descr="Risultati immagini per twitter icon">
            <a:extLst>
              <a:ext uri="{FF2B5EF4-FFF2-40B4-BE49-F238E27FC236}">
                <a16:creationId xmlns:a16="http://schemas.microsoft.com/office/drawing/2014/main" id="{3E0DC737-9DAA-9D7D-5D95-62CFDFC6896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41274" y="5522911"/>
            <a:ext cx="261092" cy="261092"/>
          </a:xfrm>
          <a:prstGeom prst="rect">
            <a:avLst/>
          </a:prstGeom>
          <a:noFill/>
          <a:extLst>
            <a:ext uri="{909E8E84-426E-40DD-AFC4-6F175D3DCCD1}">
              <a14:hiddenFill xmlns:a14="http://schemas.microsoft.com/office/drawing/2010/main">
                <a:solidFill>
                  <a:srgbClr val="FFFFFF"/>
                </a:solidFill>
              </a14:hiddenFill>
            </a:ext>
          </a:extLst>
        </p:spPr>
      </p:pic>
      <p:pic>
        <p:nvPicPr>
          <p:cNvPr id="24" name="Immagine 1">
            <a:extLst>
              <a:ext uri="{FF2B5EF4-FFF2-40B4-BE49-F238E27FC236}">
                <a16:creationId xmlns:a16="http://schemas.microsoft.com/office/drawing/2014/main" id="{1E5CA2E2-FAE5-DA00-6CDE-F593918F12C4}"/>
              </a:ext>
            </a:extLst>
          </p:cNvPr>
          <p:cNvPicPr/>
          <p:nvPr/>
        </p:nvPicPr>
        <p:blipFill>
          <a:blip r:embed="rId4">
            <a:extLst>
              <a:ext uri="{28A0092B-C50C-407E-A947-70E740481C1C}">
                <a14:useLocalDpi xmlns:a14="http://schemas.microsoft.com/office/drawing/2010/main"/>
              </a:ext>
            </a:extLst>
          </a:blip>
          <a:stretch>
            <a:fillRect/>
          </a:stretch>
        </p:blipFill>
        <p:spPr bwMode="auto">
          <a:xfrm>
            <a:off x="5041274" y="5088552"/>
            <a:ext cx="221957" cy="231224"/>
          </a:xfrm>
          <a:prstGeom prst="rect">
            <a:avLst/>
          </a:prstGeom>
          <a:solidFill>
            <a:srgbClr val="FFFFFF"/>
          </a:solidFill>
          <a:ln w="9525">
            <a:noFill/>
            <a:miter lim="800000"/>
            <a:headEnd/>
            <a:tailEnd/>
          </a:ln>
        </p:spPr>
      </p:pic>
      <p:pic>
        <p:nvPicPr>
          <p:cNvPr id="25" name="Picture 24">
            <a:extLst>
              <a:ext uri="{FF2B5EF4-FFF2-40B4-BE49-F238E27FC236}">
                <a16:creationId xmlns:a16="http://schemas.microsoft.com/office/drawing/2014/main" id="{D9B453E4-8166-F4CA-5570-5AF3B2CF966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4525" b="93213" l="9211" r="92544">
                        <a14:foregroundMark x1="67982" y1="70136" x2="67982" y2="70136"/>
                      </a14:backgroundRemoval>
                    </a14:imgEffect>
                    <a14:imgEffect>
                      <a14:brightnessContrast contrast="-40000"/>
                    </a14:imgEffect>
                  </a14:imgLayer>
                </a14:imgProps>
              </a:ext>
            </a:extLst>
          </a:blip>
          <a:stretch>
            <a:fillRect/>
          </a:stretch>
        </p:blipFill>
        <p:spPr>
          <a:xfrm>
            <a:off x="4980357" y="4563025"/>
            <a:ext cx="332603" cy="322392"/>
          </a:xfrm>
          <a:prstGeom prst="rect">
            <a:avLst/>
          </a:prstGeom>
        </p:spPr>
      </p:pic>
      <p:pic>
        <p:nvPicPr>
          <p:cNvPr id="26" name="Picture 25">
            <a:extLst>
              <a:ext uri="{FF2B5EF4-FFF2-40B4-BE49-F238E27FC236}">
                <a16:creationId xmlns:a16="http://schemas.microsoft.com/office/drawing/2014/main" id="{8CF35668-F06A-41F5-2B01-2704532712FF}"/>
              </a:ext>
            </a:extLst>
          </p:cNvPr>
          <p:cNvPicPr>
            <a:picLocks noChangeAspect="1"/>
          </p:cNvPicPr>
          <p:nvPr/>
        </p:nvPicPr>
        <p:blipFill>
          <a:blip r:embed="rId9"/>
          <a:stretch>
            <a:fillRect/>
          </a:stretch>
        </p:blipFill>
        <p:spPr>
          <a:xfrm>
            <a:off x="5058669" y="5903538"/>
            <a:ext cx="242182" cy="242182"/>
          </a:xfrm>
          <a:prstGeom prst="rect">
            <a:avLst/>
          </a:prstGeom>
        </p:spPr>
      </p:pic>
      <p:pic>
        <p:nvPicPr>
          <p:cNvPr id="27" name="Picture 26">
            <a:extLst>
              <a:ext uri="{FF2B5EF4-FFF2-40B4-BE49-F238E27FC236}">
                <a16:creationId xmlns:a16="http://schemas.microsoft.com/office/drawing/2014/main" id="{2BE2FF50-12E5-AD71-EFBC-D1EC28F872D0}"/>
              </a:ext>
            </a:extLst>
          </p:cNvPr>
          <p:cNvPicPr>
            <a:picLocks noChangeAspect="1"/>
          </p:cNvPicPr>
          <p:nvPr/>
        </p:nvPicPr>
        <p:blipFill>
          <a:blip r:embed="rId10"/>
          <a:stretch>
            <a:fillRect/>
          </a:stretch>
        </p:blipFill>
        <p:spPr>
          <a:xfrm>
            <a:off x="5069678" y="6342011"/>
            <a:ext cx="220165" cy="220165"/>
          </a:xfrm>
          <a:prstGeom prst="rect">
            <a:avLst/>
          </a:prstGeom>
        </p:spPr>
      </p:pic>
    </p:spTree>
    <p:extLst>
      <p:ext uri="{BB962C8B-B14F-4D97-AF65-F5344CB8AC3E}">
        <p14:creationId xmlns:p14="http://schemas.microsoft.com/office/powerpoint/2010/main" val="152189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85771D-C610-4AAA-8060-B70B036518D9}"/>
              </a:ext>
            </a:extLst>
          </p:cNvPr>
          <p:cNvSpPr>
            <a:spLocks noGrp="1"/>
          </p:cNvSpPr>
          <p:nvPr>
            <p:ph type="title"/>
          </p:nvPr>
        </p:nvSpPr>
        <p:spPr>
          <a:xfrm>
            <a:off x="457200" y="874701"/>
            <a:ext cx="8229600" cy="1143000"/>
          </a:xfrm>
        </p:spPr>
        <p:txBody>
          <a:bodyPr>
            <a:noAutofit/>
          </a:bodyPr>
          <a:lstStyle/>
          <a:p>
            <a:r>
              <a:rPr lang="fr-FR" sz="3500" dirty="0" smtClean="0">
                <a:solidFill>
                  <a:srgbClr val="053063"/>
                </a:solidFill>
                <a:latin typeface="Proxima Nova Extra Bold"/>
                <a:ea typeface="+mn-ea"/>
              </a:rPr>
              <a:t/>
            </a:r>
            <a:br>
              <a:rPr lang="fr-FR" sz="3500" dirty="0" smtClean="0">
                <a:solidFill>
                  <a:srgbClr val="053063"/>
                </a:solidFill>
                <a:latin typeface="Proxima Nova Extra Bold"/>
                <a:ea typeface="+mn-ea"/>
              </a:rPr>
            </a:br>
            <a:r>
              <a:rPr lang="fr-FR" sz="3500" dirty="0" smtClean="0">
                <a:solidFill>
                  <a:srgbClr val="053063"/>
                </a:solidFill>
                <a:latin typeface="Proxima Nova Extra Bold"/>
                <a:ea typeface="+mn-ea"/>
              </a:rPr>
              <a:t>Grandes Lignes</a:t>
            </a:r>
            <a:br>
              <a:rPr lang="fr-FR" sz="3500" dirty="0" smtClean="0">
                <a:solidFill>
                  <a:srgbClr val="053063"/>
                </a:solidFill>
                <a:latin typeface="Proxima Nova Extra Bold"/>
                <a:ea typeface="+mn-ea"/>
              </a:rPr>
            </a:br>
            <a:endParaRPr lang="fr-FR" sz="35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D887251B-6B8D-4C41-859F-99DEAB2D35D3}"/>
              </a:ext>
            </a:extLst>
          </p:cNvPr>
          <p:cNvSpPr>
            <a:spLocks noGrp="1"/>
          </p:cNvSpPr>
          <p:nvPr>
            <p:ph idx="1"/>
          </p:nvPr>
        </p:nvSpPr>
        <p:spPr>
          <a:xfrm>
            <a:off x="457200" y="2260300"/>
            <a:ext cx="8003840" cy="3863346"/>
          </a:xfrm>
        </p:spPr>
        <p:txBody>
          <a:bodyPr>
            <a:noAutofit/>
          </a:bodyPr>
          <a:lstStyle/>
          <a:p>
            <a:pPr algn="just">
              <a:buFont typeface="Wingdings" panose="05000000000000000000" pitchFamily="2" charset="2"/>
              <a:buChar char="ü"/>
            </a:pPr>
            <a:r>
              <a:rPr lang="fr-FR" sz="2000" dirty="0">
                <a:latin typeface="ProximaNova-Semibold"/>
              </a:rPr>
              <a:t>Qu’est-ce que la VENTILATION dans un bâtiment ?</a:t>
            </a:r>
          </a:p>
          <a:p>
            <a:pPr algn="just">
              <a:buFont typeface="Wingdings" panose="05000000000000000000" pitchFamily="2" charset="2"/>
              <a:buChar char="ü"/>
            </a:pPr>
            <a:r>
              <a:rPr lang="fr-FR" sz="2000" dirty="0">
                <a:latin typeface="ProximaNova-Semibold"/>
              </a:rPr>
              <a:t>Qu’est-ce que la VENTILATION MÉCANIQUE CONTROLÉE ?</a:t>
            </a:r>
          </a:p>
          <a:p>
            <a:pPr algn="just">
              <a:buFont typeface="Wingdings" panose="05000000000000000000" pitchFamily="2" charset="2"/>
              <a:buChar char="ü"/>
            </a:pPr>
            <a:r>
              <a:rPr lang="fr-FR" sz="2000" dirty="0">
                <a:latin typeface="ProximaNova-Semibold"/>
              </a:rPr>
              <a:t>Quels sont les types de la VENTILATION MÉCANIQUE CONTROLÉE ?</a:t>
            </a:r>
          </a:p>
          <a:p>
            <a:pPr lvl="1" algn="just">
              <a:buFont typeface="Wingdings" panose="05000000000000000000" pitchFamily="2" charset="2"/>
              <a:buChar char="ü"/>
            </a:pPr>
            <a:r>
              <a:rPr lang="fr-FR" sz="1600" dirty="0">
                <a:latin typeface="ProximaNova-Semibold"/>
              </a:rPr>
              <a:t>Ventilation récupérateur de chaleur - VRC</a:t>
            </a:r>
          </a:p>
          <a:p>
            <a:pPr lvl="1" algn="just">
              <a:buFont typeface="Wingdings" panose="05000000000000000000" pitchFamily="2" charset="2"/>
              <a:buChar char="ü"/>
            </a:pPr>
            <a:r>
              <a:rPr lang="fr-FR" sz="1600" dirty="0">
                <a:latin typeface="ProximaNova-Semibold"/>
              </a:rPr>
              <a:t>Ventilation à récupération d'énergie - VRÉ</a:t>
            </a:r>
          </a:p>
          <a:p>
            <a:pPr algn="just">
              <a:buFont typeface="Wingdings" panose="05000000000000000000" pitchFamily="2" charset="2"/>
              <a:buChar char="ü"/>
            </a:pPr>
            <a:r>
              <a:rPr lang="fr-FR" sz="2000" dirty="0">
                <a:latin typeface="ProximaNova-Semibold"/>
              </a:rPr>
              <a:t>Quelles sont les considérations de conception pour l’intégration d’une VENTILATION MÉCANIQUE CONTROLÉE ?</a:t>
            </a:r>
          </a:p>
          <a:p>
            <a:pPr algn="just">
              <a:buFont typeface="Wingdings" panose="05000000000000000000" pitchFamily="2" charset="2"/>
              <a:buChar char="ü"/>
            </a:pPr>
            <a:r>
              <a:rPr lang="fr-FR" sz="2000" dirty="0">
                <a:latin typeface="ProximaNova-Semibold"/>
              </a:rPr>
              <a:t>Comment se conformer à GRASSMED ?</a:t>
            </a:r>
          </a:p>
        </p:txBody>
      </p:sp>
      <p:sp>
        <p:nvSpPr>
          <p:cNvPr id="6" name="Slide Number Placeholder 4">
            <a:extLst>
              <a:ext uri="{FF2B5EF4-FFF2-40B4-BE49-F238E27FC236}">
                <a16:creationId xmlns:a16="http://schemas.microsoft.com/office/drawing/2014/main" id="{2EB4B289-5AF4-09E8-282F-085D3D19706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dirty="0"/>
          </a:p>
        </p:txBody>
      </p:sp>
      <p:sp>
        <p:nvSpPr>
          <p:cNvPr id="9" name="Slide Number Placeholder 4">
            <a:extLst>
              <a:ext uri="{FF2B5EF4-FFF2-40B4-BE49-F238E27FC236}">
                <a16:creationId xmlns:a16="http://schemas.microsoft.com/office/drawing/2014/main" id="{59C6BE99-10EF-8957-688E-FC7888EB8C6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Tree>
    <p:extLst>
      <p:ext uri="{BB962C8B-B14F-4D97-AF65-F5344CB8AC3E}">
        <p14:creationId xmlns:p14="http://schemas.microsoft.com/office/powerpoint/2010/main" val="2858586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randombar(horizontal)">
                                      <p:cBhvr>
                                        <p:cTn id="17" dur="500"/>
                                        <p:tgtEl>
                                          <p:spTgt spid="3">
                                            <p:txEl>
                                              <p:pRg st="2" end="2"/>
                                            </p:txEl>
                                          </p:spTgt>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0" dur="500"/>
                                        <p:tgtEl>
                                          <p:spTgt spid="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randombar(horizontal)">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randombar(horizontal)">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randombar(horizontal)">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A3B251C-4BB7-0E1D-73D7-B557AC4D25E9}"/>
              </a:ext>
            </a:extLst>
          </p:cNvPr>
          <p:cNvSpPr/>
          <p:nvPr/>
        </p:nvSpPr>
        <p:spPr>
          <a:xfrm>
            <a:off x="2376656" y="4303679"/>
            <a:ext cx="4929213" cy="1306384"/>
          </a:xfrm>
          <a:prstGeom prst="rect">
            <a:avLst/>
          </a:prstGeom>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1" y="932693"/>
            <a:ext cx="9144000" cy="1143000"/>
          </a:xfrm>
        </p:spPr>
        <p:txBody>
          <a:bodyPr>
            <a:noAutofit/>
          </a:bodyPr>
          <a:lstStyle/>
          <a:p>
            <a:r>
              <a:rPr lang="fr-FR" sz="2800" dirty="0">
                <a:solidFill>
                  <a:srgbClr val="053063"/>
                </a:solidFill>
                <a:latin typeface="Proxima Nova Extra Bold"/>
                <a:ea typeface="+mn-ea"/>
              </a:rPr>
              <a:t>Qu’est-ce que la VENTILATION dans un </a:t>
            </a:r>
            <a:r>
              <a:rPr lang="fr-FR" sz="2800" dirty="0" smtClean="0">
                <a:solidFill>
                  <a:srgbClr val="053063"/>
                </a:solidFill>
                <a:latin typeface="Proxima Nova Extra Bold"/>
                <a:ea typeface="+mn-ea"/>
              </a:rPr>
              <a:t>bâtiment?</a:t>
            </a:r>
            <a:endParaRPr lang="fr-FR" sz="2800" dirty="0">
              <a:solidFill>
                <a:srgbClr val="053063"/>
              </a:solidFill>
              <a:latin typeface="Proxima Nova Extra Bold"/>
              <a:ea typeface="+mn-ea"/>
            </a:endParaRPr>
          </a:p>
        </p:txBody>
      </p:sp>
      <p:sp>
        <p:nvSpPr>
          <p:cNvPr id="4" name="Slide Number Placeholder 3"/>
          <p:cNvSpPr>
            <a:spLocks noGrp="1"/>
          </p:cNvSpPr>
          <p:nvPr>
            <p:ph type="sldNum" sz="quarter" idx="4294967295"/>
          </p:nvPr>
        </p:nvSpPr>
        <p:spPr>
          <a:xfrm>
            <a:off x="3505200" y="6356350"/>
            <a:ext cx="2133600" cy="365125"/>
          </a:xfrm>
        </p:spPr>
        <p:txBody>
          <a:bodyPr/>
          <a:lstStyle/>
          <a:p>
            <a:fld id="{4E6B386F-75EA-2347-AA44-8123F513AD26}" type="slidenum">
              <a:rPr lang="en-US" smtClean="0"/>
              <a:pPr/>
              <a:t>3</a:t>
            </a:fld>
            <a:endParaRPr lang="en-US" dirty="0"/>
          </a:p>
        </p:txBody>
      </p:sp>
      <p:sp>
        <p:nvSpPr>
          <p:cNvPr id="5" name="Slide Number Placeholder 4">
            <a:extLst>
              <a:ext uri="{FF2B5EF4-FFF2-40B4-BE49-F238E27FC236}">
                <a16:creationId xmlns:a16="http://schemas.microsoft.com/office/drawing/2014/main" id="{AC922340-F87C-5201-5119-E090CA31F22A}"/>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
        <p:nvSpPr>
          <p:cNvPr id="7" name="TextBox 6">
            <a:extLst>
              <a:ext uri="{FF2B5EF4-FFF2-40B4-BE49-F238E27FC236}">
                <a16:creationId xmlns:a16="http://schemas.microsoft.com/office/drawing/2014/main" id="{205AF7B2-5F60-D1AA-7A48-01A92591A982}"/>
              </a:ext>
            </a:extLst>
          </p:cNvPr>
          <p:cNvSpPr txBox="1"/>
          <p:nvPr/>
        </p:nvSpPr>
        <p:spPr>
          <a:xfrm>
            <a:off x="307256" y="2399818"/>
            <a:ext cx="8529485" cy="1477328"/>
          </a:xfrm>
          <a:prstGeom prst="rect">
            <a:avLst/>
          </a:prstGeom>
          <a:noFill/>
        </p:spPr>
        <p:txBody>
          <a:bodyPr wrap="square">
            <a:spAutoFit/>
          </a:bodyPr>
          <a:lstStyle/>
          <a:p>
            <a:pPr algn="just">
              <a:spcBef>
                <a:spcPct val="20000"/>
              </a:spcBef>
              <a:defRPr/>
            </a:pPr>
            <a:r>
              <a:rPr lang="fr-FR" dirty="0">
                <a:solidFill>
                  <a:srgbClr val="08224F"/>
                </a:solidFill>
                <a:latin typeface="ProximaNova-Regular"/>
                <a:cs typeface="Arial"/>
              </a:rPr>
              <a:t>La ventilation est le processus consistant à remplacer l’air intérieur </a:t>
            </a:r>
            <a:r>
              <a:rPr lang="fr-FR" dirty="0" smtClean="0">
                <a:solidFill>
                  <a:srgbClr val="08224F"/>
                </a:solidFill>
                <a:latin typeface="ProximaNova-Regular"/>
                <a:cs typeface="Arial"/>
              </a:rPr>
              <a:t>vicié </a:t>
            </a:r>
            <a:r>
              <a:rPr lang="fr-FR" dirty="0">
                <a:solidFill>
                  <a:srgbClr val="08224F"/>
                </a:solidFill>
                <a:latin typeface="ProximaNova-Regular"/>
                <a:cs typeface="Arial"/>
              </a:rPr>
              <a:t>par de l’air frais provenant de l’extérieur du bâtiment. En fonction du bâtiment et de son apport d’air naturel, différents types de ventilation seront nécessaires pour offrir un environnement respiratoire sain aux habitants. Il est donc judicieux de connaître certains des différents types de systèmes de ventilation.</a:t>
            </a:r>
            <a:endParaRPr lang="en-US" dirty="0">
              <a:solidFill>
                <a:srgbClr val="08224F"/>
              </a:solidFill>
              <a:latin typeface="ProximaNova-Regular"/>
              <a:cs typeface="Arial"/>
            </a:endParaRPr>
          </a:p>
        </p:txBody>
      </p:sp>
      <p:sp>
        <p:nvSpPr>
          <p:cNvPr id="9" name="TextBox 8">
            <a:extLst>
              <a:ext uri="{FF2B5EF4-FFF2-40B4-BE49-F238E27FC236}">
                <a16:creationId xmlns:a16="http://schemas.microsoft.com/office/drawing/2014/main" id="{0CE9E961-53DA-D5B6-EB34-6B470D4516E5}"/>
              </a:ext>
            </a:extLst>
          </p:cNvPr>
          <p:cNvSpPr txBox="1"/>
          <p:nvPr/>
        </p:nvSpPr>
        <p:spPr>
          <a:xfrm>
            <a:off x="2514819" y="4479143"/>
            <a:ext cx="5095349" cy="1034129"/>
          </a:xfrm>
          <a:prstGeom prst="rect">
            <a:avLst/>
          </a:prstGeom>
          <a:noFill/>
        </p:spPr>
        <p:txBody>
          <a:bodyPr wrap="square">
            <a:spAutoFit/>
          </a:bodyPr>
          <a:lstStyle/>
          <a:p>
            <a:pPr lvl="0" algn="just">
              <a:spcBef>
                <a:spcPct val="20000"/>
              </a:spcBef>
              <a:defRPr/>
            </a:pPr>
            <a:r>
              <a:rPr lang="fr-FR" dirty="0">
                <a:solidFill>
                  <a:srgbClr val="08224F"/>
                </a:solidFill>
                <a:latin typeface="ProximaNova-Regular"/>
                <a:cs typeface="Arial"/>
              </a:rPr>
              <a:t>Il existe deux types de ventilations </a:t>
            </a:r>
            <a:r>
              <a:rPr lang="fr-FR" dirty="0" smtClean="0">
                <a:solidFill>
                  <a:srgbClr val="08224F"/>
                </a:solidFill>
                <a:latin typeface="ProximaNova-Regular"/>
                <a:cs typeface="Arial"/>
              </a:rPr>
              <a:t>:</a:t>
            </a:r>
          </a:p>
          <a:p>
            <a:pPr marL="742950" lvl="1" indent="-285750" algn="just">
              <a:spcBef>
                <a:spcPct val="20000"/>
              </a:spcBef>
              <a:buFont typeface="Arial" panose="020B0604020202020204" pitchFamily="34" charset="0"/>
              <a:buChar char="•"/>
              <a:defRPr/>
            </a:pPr>
            <a:r>
              <a:rPr lang="fr-FR" dirty="0" smtClean="0">
                <a:solidFill>
                  <a:srgbClr val="08224F"/>
                </a:solidFill>
                <a:latin typeface="ProximaNova-Regular"/>
                <a:cs typeface="Arial"/>
              </a:rPr>
              <a:t>Ventilation </a:t>
            </a:r>
            <a:r>
              <a:rPr lang="fr-FR" dirty="0">
                <a:solidFill>
                  <a:srgbClr val="08224F"/>
                </a:solidFill>
                <a:latin typeface="ProximaNova-Regular"/>
                <a:cs typeface="Arial"/>
              </a:rPr>
              <a:t>naturelle (vérifier EDE4A</a:t>
            </a:r>
            <a:r>
              <a:rPr lang="fr-FR" dirty="0" smtClean="0">
                <a:solidFill>
                  <a:srgbClr val="08224F"/>
                </a:solidFill>
                <a:latin typeface="ProximaNova-Regular"/>
                <a:cs typeface="Arial"/>
              </a:rPr>
              <a:t>)</a:t>
            </a:r>
          </a:p>
          <a:p>
            <a:pPr marL="742950" lvl="1" indent="-285750" algn="just">
              <a:spcBef>
                <a:spcPct val="20000"/>
              </a:spcBef>
              <a:buFont typeface="Arial" panose="020B0604020202020204" pitchFamily="34" charset="0"/>
              <a:buChar char="•"/>
              <a:defRPr/>
            </a:pPr>
            <a:r>
              <a:rPr lang="fr-FR" dirty="0" smtClean="0">
                <a:solidFill>
                  <a:srgbClr val="08224F"/>
                </a:solidFill>
                <a:latin typeface="ProximaNova-Regular"/>
                <a:cs typeface="Arial"/>
              </a:rPr>
              <a:t>Ventilation </a:t>
            </a:r>
            <a:r>
              <a:rPr lang="fr-FR" dirty="0">
                <a:solidFill>
                  <a:srgbClr val="08224F"/>
                </a:solidFill>
                <a:latin typeface="ProximaNova-Regular"/>
                <a:cs typeface="Arial"/>
              </a:rPr>
              <a:t>mécanique</a:t>
            </a:r>
            <a:endParaRPr lang="en-US" b="1" dirty="0">
              <a:solidFill>
                <a:srgbClr val="08224F"/>
              </a:solidFill>
              <a:latin typeface="ProximaNova-Regular"/>
              <a:cs typeface="Arial"/>
            </a:endParaRPr>
          </a:p>
        </p:txBody>
      </p:sp>
    </p:spTree>
    <p:extLst>
      <p:ext uri="{BB962C8B-B14F-4D97-AF65-F5344CB8AC3E}">
        <p14:creationId xmlns:p14="http://schemas.microsoft.com/office/powerpoint/2010/main" val="580730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4"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heel(4)">
                                      <p:cBhvr>
                                        <p:cTn id="14" dur="10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fr-FR" sz="3500" dirty="0">
                <a:solidFill>
                  <a:srgbClr val="053063"/>
                </a:solidFill>
                <a:latin typeface="Proxima Nova Extra Bold"/>
                <a:ea typeface="+mn-ea"/>
              </a:rPr>
              <a:t>Qu’est-ce que la VENTILATION MÉCANIQUE CONTROLÉE ?</a:t>
            </a:r>
          </a:p>
        </p:txBody>
      </p:sp>
      <p:sp>
        <p:nvSpPr>
          <p:cNvPr id="5" name="Slide Number Placeholder 4">
            <a:extLst>
              <a:ext uri="{FF2B5EF4-FFF2-40B4-BE49-F238E27FC236}">
                <a16:creationId xmlns:a16="http://schemas.microsoft.com/office/drawing/2014/main" id="{BD973E1D-8093-70C8-C6B2-C618440BDB9C}"/>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
        <p:nvSpPr>
          <p:cNvPr id="6" name="TextBox 5">
            <a:extLst>
              <a:ext uri="{FF2B5EF4-FFF2-40B4-BE49-F238E27FC236}">
                <a16:creationId xmlns:a16="http://schemas.microsoft.com/office/drawing/2014/main" id="{682E559D-80D4-38F8-71DC-A47E6C9AEEB0}"/>
              </a:ext>
            </a:extLst>
          </p:cNvPr>
          <p:cNvSpPr txBox="1"/>
          <p:nvPr/>
        </p:nvSpPr>
        <p:spPr>
          <a:xfrm>
            <a:off x="439993" y="2011968"/>
            <a:ext cx="8704007" cy="1849032"/>
          </a:xfrm>
          <a:prstGeom prst="rect">
            <a:avLst/>
          </a:prstGeom>
          <a:noFill/>
        </p:spPr>
        <p:txBody>
          <a:bodyPr wrap="square">
            <a:spAutoFit/>
          </a:bodyPr>
          <a:lstStyle/>
          <a:p>
            <a:pPr marL="22860" marR="387350" lvl="0" algn="just">
              <a:lnSpc>
                <a:spcPct val="107000"/>
              </a:lnSpc>
              <a:defRPr/>
            </a:pPr>
            <a:r>
              <a:rPr lang="fr-FR" dirty="0">
                <a:solidFill>
                  <a:srgbClr val="08224F"/>
                </a:solidFill>
                <a:latin typeface="ProximaNova-Semibold"/>
                <a:cs typeface="Arial"/>
              </a:rPr>
              <a:t>Tout comme la ventilation naturelle, la ventilation </a:t>
            </a:r>
            <a:r>
              <a:rPr lang="fr-FR" dirty="0" smtClean="0">
                <a:solidFill>
                  <a:srgbClr val="08224F"/>
                </a:solidFill>
                <a:latin typeface="ProximaNova-Semibold"/>
                <a:cs typeface="Arial"/>
              </a:rPr>
              <a:t>mécanique contrôlée crée </a:t>
            </a:r>
            <a:r>
              <a:rPr lang="fr-FR" dirty="0">
                <a:solidFill>
                  <a:srgbClr val="08224F"/>
                </a:solidFill>
                <a:latin typeface="ProximaNova-Semibold"/>
                <a:cs typeface="Arial"/>
              </a:rPr>
              <a:t>un mouvement d'air qui améliore le confort des occupants, en plus de contribuer à modérer les températures et l'humidité intérieures. Contrairement à la ventilation naturelle qui est entraînée par les différences de pression entre l'intérieur et l'extérieur, la ventilation mécanique (ou forcée) est entraînée par des ventilateurs ou d'autres installations mécaniques.</a:t>
            </a:r>
            <a:endParaRPr kumimoji="0" lang="en-US" sz="1800" b="0" i="0" u="none" strike="noStrike" kern="1200" cap="none" spc="0" normalizeH="0" baseline="0" noProof="0" dirty="0">
              <a:ln>
                <a:noFill/>
              </a:ln>
              <a:solidFill>
                <a:srgbClr val="08224F"/>
              </a:solidFill>
              <a:effectLst/>
              <a:uLnTx/>
              <a:uFillTx/>
              <a:latin typeface="ProximaNova-Semibold"/>
              <a:ea typeface="+mn-ea"/>
              <a:cs typeface="Arial"/>
            </a:endParaRPr>
          </a:p>
        </p:txBody>
      </p:sp>
      <p:pic>
        <p:nvPicPr>
          <p:cNvPr id="7" name="Picture 6">
            <a:extLst>
              <a:ext uri="{FF2B5EF4-FFF2-40B4-BE49-F238E27FC236}">
                <a16:creationId xmlns:a16="http://schemas.microsoft.com/office/drawing/2014/main" id="{1B7126DC-925B-A0FD-F1B3-0ECE8226FD09}"/>
              </a:ext>
            </a:extLst>
          </p:cNvPr>
          <p:cNvPicPr>
            <a:picLocks noChangeAspect="1"/>
          </p:cNvPicPr>
          <p:nvPr/>
        </p:nvPicPr>
        <p:blipFill>
          <a:blip r:embed="rId2"/>
          <a:stretch>
            <a:fillRect/>
          </a:stretch>
        </p:blipFill>
        <p:spPr>
          <a:xfrm>
            <a:off x="1834671" y="3866794"/>
            <a:ext cx="2587079" cy="1791055"/>
          </a:xfrm>
          <a:prstGeom prst="rect">
            <a:avLst/>
          </a:prstGeom>
        </p:spPr>
      </p:pic>
      <p:pic>
        <p:nvPicPr>
          <p:cNvPr id="1026" name="Picture 2" descr="Image result for mechanical ventilation in buildings">
            <a:extLst>
              <a:ext uri="{FF2B5EF4-FFF2-40B4-BE49-F238E27FC236}">
                <a16:creationId xmlns:a16="http://schemas.microsoft.com/office/drawing/2014/main" id="{BD7FC59E-50FE-F9F5-C757-CAF040A734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33476" y="3850754"/>
            <a:ext cx="2587080" cy="1807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13083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8"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additive="base">
                                        <p:cTn id="14" dur="1000" fill="hold"/>
                                        <p:tgtEl>
                                          <p:spTgt spid="7"/>
                                        </p:tgtEl>
                                        <p:attrNameLst>
                                          <p:attrName>ppt_x</p:attrName>
                                        </p:attrNameLst>
                                      </p:cBhvr>
                                      <p:tavLst>
                                        <p:tav tm="0">
                                          <p:val>
                                            <p:strVal val="0-#ppt_w/2"/>
                                          </p:val>
                                        </p:tav>
                                        <p:tav tm="100000">
                                          <p:val>
                                            <p:strVal val="#ppt_x"/>
                                          </p:val>
                                        </p:tav>
                                      </p:tavLst>
                                    </p:anim>
                                    <p:anim calcmode="lin" valueType="num">
                                      <p:cBhvr additive="base">
                                        <p:cTn id="15" dur="1000" fill="hold"/>
                                        <p:tgtEl>
                                          <p:spTgt spid="7"/>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 calcmode="lin" valueType="num">
                                      <p:cBhvr additive="base">
                                        <p:cTn id="18" dur="1000" fill="hold"/>
                                        <p:tgtEl>
                                          <p:spTgt spid="1026"/>
                                        </p:tgtEl>
                                        <p:attrNameLst>
                                          <p:attrName>ppt_x</p:attrName>
                                        </p:attrNameLst>
                                      </p:cBhvr>
                                      <p:tavLst>
                                        <p:tav tm="0">
                                          <p:val>
                                            <p:strVal val="1+#ppt_w/2"/>
                                          </p:val>
                                        </p:tav>
                                        <p:tav tm="100000">
                                          <p:val>
                                            <p:strVal val="#ppt_x"/>
                                          </p:val>
                                        </p:tav>
                                      </p:tavLst>
                                    </p:anim>
                                    <p:anim calcmode="lin" valueType="num">
                                      <p:cBhvr additive="base">
                                        <p:cTn id="19" dur="1000" fill="hold"/>
                                        <p:tgtEl>
                                          <p:spTgt spid="10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4D8F0D0-A8A4-5DA0-B2D3-3FA1EAE5511C}"/>
              </a:ext>
            </a:extLst>
          </p:cNvPr>
          <p:cNvSpPr/>
          <p:nvPr/>
        </p:nvSpPr>
        <p:spPr>
          <a:xfrm>
            <a:off x="0" y="2298342"/>
            <a:ext cx="9144000" cy="1369090"/>
          </a:xfrm>
          <a:prstGeom prst="rect">
            <a:avLst/>
          </a:prstGeom>
          <a:solidFill>
            <a:srgbClr val="189A3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Quels sont les types de la VENTILATION MÉCANIQUE CONTROLÉE ?</a:t>
            </a:r>
            <a:br>
              <a:rPr lang="fr-FR"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0" y="2360165"/>
            <a:ext cx="9144000" cy="1288496"/>
          </a:xfrm>
        </p:spPr>
        <p:txBody>
          <a:bodyPr>
            <a:noAutofit/>
          </a:bodyPr>
          <a:lstStyle/>
          <a:p>
            <a:pPr marL="251460" marR="387350" indent="0" algn="just">
              <a:lnSpc>
                <a:spcPct val="107000"/>
              </a:lnSpc>
              <a:spcBef>
                <a:spcPts val="0"/>
              </a:spcBef>
              <a:spcAft>
                <a:spcPts val="0"/>
              </a:spcAft>
              <a:buNone/>
            </a:pPr>
            <a:r>
              <a:rPr lang="fr-FR" sz="1800" dirty="0">
                <a:solidFill>
                  <a:schemeClr val="bg1"/>
                </a:solidFill>
                <a:latin typeface="ProximaNova-Semibold"/>
              </a:rPr>
              <a:t>La ventilation mécanique peut aider à combler les lacunes liées à la ventilation naturelle. Les deux systèmes les plus courants sont la ventilation « récupération de chaleur » (communément appelée VRC) et la ventilation « récupération d'énergie » (communément appelée </a:t>
            </a:r>
            <a:r>
              <a:rPr lang="fr-FR" sz="1800" dirty="0" smtClean="0">
                <a:solidFill>
                  <a:schemeClr val="bg1"/>
                </a:solidFill>
                <a:latin typeface="ProximaNova-Semibold"/>
              </a:rPr>
              <a:t>VRE).</a:t>
            </a:r>
            <a:endParaRPr lang="en-US" sz="1800" dirty="0">
              <a:solidFill>
                <a:schemeClr val="bg1"/>
              </a:solidFill>
              <a:latin typeface="ProximaNova-Semibold"/>
            </a:endParaRPr>
          </a:p>
          <a:p>
            <a:pPr marL="708660" marR="387350" lvl="1" indent="0" algn="just">
              <a:lnSpc>
                <a:spcPct val="107000"/>
              </a:lnSpc>
              <a:spcBef>
                <a:spcPts val="0"/>
              </a:spcBef>
              <a:buNone/>
            </a:pPr>
            <a:endParaRPr lang="en-US" sz="1400" dirty="0">
              <a:solidFill>
                <a:schemeClr val="bg1"/>
              </a:solidFill>
              <a:latin typeface="ProximaNova-Semibold"/>
            </a:endParaRPr>
          </a:p>
          <a:p>
            <a:pPr marL="708660" marR="387350" lvl="1" indent="0" algn="just">
              <a:lnSpc>
                <a:spcPct val="107000"/>
              </a:lnSpc>
              <a:spcBef>
                <a:spcPts val="0"/>
              </a:spcBef>
              <a:buNone/>
            </a:pPr>
            <a:endParaRPr lang="en-US" sz="1400" dirty="0">
              <a:solidFill>
                <a:schemeClr val="bg1"/>
              </a:solidFill>
              <a:latin typeface="ProximaNova-Semibold"/>
            </a:endParaRPr>
          </a:p>
          <a:p>
            <a:pPr marL="251460" marR="387350" indent="0" algn="just">
              <a:lnSpc>
                <a:spcPct val="107000"/>
              </a:lnSpc>
              <a:spcBef>
                <a:spcPts val="0"/>
              </a:spcBef>
              <a:spcAft>
                <a:spcPts val="0"/>
              </a:spcAft>
              <a:buNone/>
            </a:pPr>
            <a:endParaRPr lang="en-US" sz="1800" dirty="0">
              <a:solidFill>
                <a:schemeClr val="bg1"/>
              </a:solidFill>
              <a:latin typeface="ProximaNova-Semibold"/>
            </a:endParaRPr>
          </a:p>
          <a:p>
            <a:pPr algn="just"/>
            <a:endParaRPr lang="en-US" sz="1800" dirty="0">
              <a:solidFill>
                <a:schemeClr val="bg1"/>
              </a:solidFill>
              <a:latin typeface="ProximaNova-Regular"/>
            </a:endParaRPr>
          </a:p>
          <a:p>
            <a:pPr marL="457200" lvl="1" indent="0" algn="just">
              <a:buNone/>
            </a:pPr>
            <a:endParaRPr lang="en-US" sz="1800" dirty="0">
              <a:solidFill>
                <a:schemeClr val="bg1"/>
              </a:solidFill>
              <a:latin typeface="ProximaNova-Regular"/>
            </a:endParaRPr>
          </a:p>
          <a:p>
            <a:pPr lvl="1" algn="just"/>
            <a:endParaRPr lang="en-US" sz="1800" dirty="0">
              <a:solidFill>
                <a:schemeClr val="bg1"/>
              </a:solidFill>
              <a:latin typeface="ProximaNova-Regular"/>
            </a:endParaRPr>
          </a:p>
          <a:p>
            <a:pPr marL="0" indent="0" algn="just">
              <a:buNone/>
            </a:pPr>
            <a:r>
              <a:rPr lang="en-US" sz="1800" dirty="0">
                <a:solidFill>
                  <a:schemeClr val="bg1"/>
                </a:solidFill>
                <a:latin typeface="ProximaNova-Regular"/>
              </a:rPr>
              <a:t>											</a:t>
            </a:r>
            <a:endParaRPr lang="en-BE" sz="1800" dirty="0">
              <a:solidFill>
                <a:schemeClr val="bg1"/>
              </a:solidFill>
              <a:latin typeface="ProximaNova-Regular"/>
            </a:endParaRPr>
          </a:p>
        </p:txBody>
      </p:sp>
      <p:pic>
        <p:nvPicPr>
          <p:cNvPr id="4" name="Picture 3" descr="What's a heat/energy recovery ventilator and why do I need one?">
            <a:extLst>
              <a:ext uri="{FF2B5EF4-FFF2-40B4-BE49-F238E27FC236}">
                <a16:creationId xmlns:a16="http://schemas.microsoft.com/office/drawing/2014/main" id="{9CEE98B9-0D3D-9DDD-27F5-A34DDADE768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4735" y="4100196"/>
            <a:ext cx="3955088" cy="2392719"/>
          </a:xfrm>
          <a:prstGeom prst="rect">
            <a:avLst/>
          </a:prstGeom>
          <a:noFill/>
          <a:ln>
            <a:noFill/>
          </a:ln>
        </p:spPr>
      </p:pic>
      <p:pic>
        <p:nvPicPr>
          <p:cNvPr id="7" name="Picture 6" descr="Energy Recovery Ventilator (ERV): What is it? - ComproGear">
            <a:extLst>
              <a:ext uri="{FF2B5EF4-FFF2-40B4-BE49-F238E27FC236}">
                <a16:creationId xmlns:a16="http://schemas.microsoft.com/office/drawing/2014/main" id="{2B8E39AB-A87E-2D0A-8B7C-CDC67941802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505" y="4100196"/>
            <a:ext cx="4277153" cy="2658182"/>
          </a:xfrm>
          <a:prstGeom prst="rect">
            <a:avLst/>
          </a:prstGeom>
          <a:noFill/>
          <a:ln>
            <a:noFill/>
          </a:ln>
        </p:spPr>
      </p:pic>
      <p:sp>
        <p:nvSpPr>
          <p:cNvPr id="8" name="Slide Number Placeholder 4">
            <a:extLst>
              <a:ext uri="{FF2B5EF4-FFF2-40B4-BE49-F238E27FC236}">
                <a16:creationId xmlns:a16="http://schemas.microsoft.com/office/drawing/2014/main" id="{B9BD98B9-953B-6BBA-67BD-210A13F9AB79}"/>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Tree>
    <p:extLst>
      <p:ext uri="{BB962C8B-B14F-4D97-AF65-F5344CB8AC3E}">
        <p14:creationId xmlns:p14="http://schemas.microsoft.com/office/powerpoint/2010/main" val="1919750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fltVal val="0"/>
                                          </p:val>
                                        </p:tav>
                                        <p:tav tm="100000">
                                          <p:val>
                                            <p:strVal val="#ppt_w"/>
                                          </p:val>
                                        </p:tav>
                                      </p:tavLst>
                                    </p:anim>
                                    <p:anim calcmode="lin" valueType="num">
                                      <p:cBhvr>
                                        <p:cTn id="13" dur="1000" fill="hold"/>
                                        <p:tgtEl>
                                          <p:spTgt spid="4"/>
                                        </p:tgtEl>
                                        <p:attrNameLst>
                                          <p:attrName>ppt_h</p:attrName>
                                        </p:attrNameLst>
                                      </p:cBhvr>
                                      <p:tavLst>
                                        <p:tav tm="0">
                                          <p:val>
                                            <p:fltVal val="0"/>
                                          </p:val>
                                        </p:tav>
                                        <p:tav tm="100000">
                                          <p:val>
                                            <p:strVal val="#ppt_h"/>
                                          </p:val>
                                        </p:tav>
                                      </p:tavLst>
                                    </p:anim>
                                    <p:anim calcmode="lin" valueType="num">
                                      <p:cBhvr>
                                        <p:cTn id="14" dur="1000" fill="hold"/>
                                        <p:tgtEl>
                                          <p:spTgt spid="4"/>
                                        </p:tgtEl>
                                        <p:attrNameLst>
                                          <p:attrName>style.rotation</p:attrName>
                                        </p:attrNameLst>
                                      </p:cBhvr>
                                      <p:tavLst>
                                        <p:tav tm="0">
                                          <p:val>
                                            <p:fltVal val="90"/>
                                          </p:val>
                                        </p:tav>
                                        <p:tav tm="100000">
                                          <p:val>
                                            <p:fltVal val="0"/>
                                          </p:val>
                                        </p:tav>
                                      </p:tavLst>
                                    </p:anim>
                                    <p:animEffect transition="in" filter="fade">
                                      <p:cBhvr>
                                        <p:cTn id="15" dur="10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1045322"/>
            <a:ext cx="8229600" cy="1143000"/>
          </a:xfrm>
        </p:spPr>
        <p:txBody>
          <a:bodyPr>
            <a:noAutofit/>
          </a:bodyPr>
          <a:lstStyle/>
          <a:p>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53063"/>
                </a:solidFill>
                <a:latin typeface="Proxima Nova Extra Bold"/>
                <a:ea typeface="+mn-ea"/>
              </a:rPr>
              <a:t>Quels sont les types de la VENTILATION MÉCANIQUE CONTROLÉE </a:t>
            </a:r>
            <a:r>
              <a:rPr lang="fr-FR" sz="3200" dirty="0" smtClean="0">
                <a:solidFill>
                  <a:srgbClr val="053063"/>
                </a:solidFill>
                <a:latin typeface="Proxima Nova Extra Bold"/>
                <a:ea typeface="+mn-ea"/>
              </a:rPr>
              <a:t>?</a:t>
            </a:r>
            <a:r>
              <a:rPr lang="en-US" sz="3200" dirty="0">
                <a:solidFill>
                  <a:srgbClr val="053063"/>
                </a:solidFill>
                <a:latin typeface="Proxima Nova Extra Bold"/>
                <a:ea typeface="+mn-ea"/>
              </a:rPr>
              <a:t/>
            </a:r>
            <a:br>
              <a:rPr lang="en-US" sz="3200" dirty="0">
                <a:solidFill>
                  <a:srgbClr val="053063"/>
                </a:solidFill>
                <a:latin typeface="Proxima Nova Extra Bold"/>
                <a:ea typeface="+mn-ea"/>
              </a:rPr>
            </a:br>
            <a:r>
              <a:rPr lang="fr-FR" sz="3200" dirty="0">
                <a:solidFill>
                  <a:srgbClr val="08224F"/>
                </a:solidFill>
                <a:latin typeface="ProximaNova-Semibold"/>
              </a:rPr>
              <a:t>Ventilation récupérateur de chaleur - VRC</a:t>
            </a:r>
            <a:br>
              <a:rPr lang="fr-FR" sz="3200" dirty="0">
                <a:solidFill>
                  <a:srgbClr val="08224F"/>
                </a:solidFill>
                <a:latin typeface="ProximaNova-Semibold"/>
              </a:rPr>
            </a:br>
            <a:r>
              <a:rPr lang="en-US" sz="3200" dirty="0">
                <a:solidFill>
                  <a:srgbClr val="053063"/>
                </a:solidFill>
                <a:latin typeface="Proxima Nova Extra Bold"/>
                <a:ea typeface="+mn-ea"/>
              </a:rPr>
              <a:t/>
            </a:r>
            <a:br>
              <a:rPr lang="en-US" sz="3200" dirty="0">
                <a:solidFill>
                  <a:srgbClr val="053063"/>
                </a:solidFill>
                <a:latin typeface="Proxima Nova Extra Bold"/>
                <a:ea typeface="+mn-ea"/>
              </a:rPr>
            </a:br>
            <a:endParaRPr lang="en-BE" sz="32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304801" y="2270660"/>
            <a:ext cx="9556955" cy="1587114"/>
          </a:xfrm>
        </p:spPr>
        <p:txBody>
          <a:bodyPr>
            <a:noAutofit/>
          </a:bodyPr>
          <a:lstStyle/>
          <a:p>
            <a:pPr marL="708660" marR="387350" lvl="1" indent="0" algn="just">
              <a:lnSpc>
                <a:spcPct val="107000"/>
              </a:lnSpc>
              <a:spcBef>
                <a:spcPts val="0"/>
              </a:spcBef>
              <a:buNone/>
            </a:pPr>
            <a:r>
              <a:rPr lang="fr-FR" sz="1600" dirty="0">
                <a:solidFill>
                  <a:srgbClr val="08224F"/>
                </a:solidFill>
                <a:latin typeface="ProximaNova-Semibold"/>
              </a:rPr>
              <a:t>Ce système fonctionne via une unité de ventilation à récupération de chaleur qui est généralement située dans le grenier, les combles ou le local technique d'un bâtiment. Plutôt que d'extraire simplement l'air et de le remplacer par l'air extérieur, il </a:t>
            </a:r>
            <a:r>
              <a:rPr lang="fr-FR" sz="1600" dirty="0" smtClean="0">
                <a:solidFill>
                  <a:srgbClr val="08224F"/>
                </a:solidFill>
                <a:latin typeface="ProximaNova-Semibold"/>
              </a:rPr>
              <a:t>récupère </a:t>
            </a:r>
            <a:r>
              <a:rPr lang="fr-FR" sz="1600" dirty="0">
                <a:solidFill>
                  <a:srgbClr val="08224F"/>
                </a:solidFill>
                <a:latin typeface="ProximaNova-Semibold"/>
              </a:rPr>
              <a:t>la chaleur de l'air évacué vers l'air entrant pendant la saison de chauffage et de l'air entrant vers l'air évacué pendant la saison de climatisation afin de réduire la charge de chauffage et de refroidissement et d'améliorer le confort. (Échange thermique sensible).</a:t>
            </a:r>
            <a:endParaRPr lang="en-BE" sz="1600" dirty="0">
              <a:latin typeface="ProximaNova-Regular"/>
            </a:endParaRPr>
          </a:p>
        </p:txBody>
      </p:sp>
      <p:pic>
        <p:nvPicPr>
          <p:cNvPr id="6" name="Picture 5" descr="Heat Recovery Ventilator 1">
            <a:extLst>
              <a:ext uri="{FF2B5EF4-FFF2-40B4-BE49-F238E27FC236}">
                <a16:creationId xmlns:a16="http://schemas.microsoft.com/office/drawing/2014/main" id="{4985150D-CF1A-D9B5-A0AF-38E8268447F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00" y="4060227"/>
            <a:ext cx="3814916" cy="2797773"/>
          </a:xfrm>
          <a:prstGeom prst="rect">
            <a:avLst/>
          </a:prstGeom>
          <a:noFill/>
          <a:ln>
            <a:noFill/>
          </a:ln>
        </p:spPr>
      </p:pic>
      <p:sp>
        <p:nvSpPr>
          <p:cNvPr id="8" name="Slide Number Placeholder 4">
            <a:extLst>
              <a:ext uri="{FF2B5EF4-FFF2-40B4-BE49-F238E27FC236}">
                <a16:creationId xmlns:a16="http://schemas.microsoft.com/office/drawing/2014/main" id="{CB361E49-D8E5-3E07-597C-421710FB164A}"/>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
        <p:nvSpPr>
          <p:cNvPr id="5" name="TextBox 4">
            <a:extLst>
              <a:ext uri="{FF2B5EF4-FFF2-40B4-BE49-F238E27FC236}">
                <a16:creationId xmlns:a16="http://schemas.microsoft.com/office/drawing/2014/main" id="{F9CB78F6-020C-DA4D-13B6-1808D606E4C4}"/>
              </a:ext>
            </a:extLst>
          </p:cNvPr>
          <p:cNvSpPr txBox="1"/>
          <p:nvPr/>
        </p:nvSpPr>
        <p:spPr>
          <a:xfrm>
            <a:off x="-304800" y="5383000"/>
            <a:ext cx="4778476" cy="1390509"/>
          </a:xfrm>
          <a:prstGeom prst="rect">
            <a:avLst/>
          </a:prstGeom>
          <a:noFill/>
        </p:spPr>
        <p:txBody>
          <a:bodyPr wrap="square">
            <a:spAutoFit/>
          </a:bodyPr>
          <a:lstStyle/>
          <a:p>
            <a:pPr marL="994410" marR="387350" lvl="1" indent="-285750" algn="just">
              <a:lnSpc>
                <a:spcPct val="107000"/>
              </a:lnSpc>
              <a:buFont typeface="Arial"/>
              <a:buChar char="–"/>
              <a:defRPr/>
            </a:pPr>
            <a:r>
              <a:rPr lang="fr-FR" sz="1600" dirty="0">
                <a:solidFill>
                  <a:srgbClr val="08224F"/>
                </a:solidFill>
                <a:latin typeface="ProximaNova-Semibold"/>
                <a:cs typeface="Arial"/>
              </a:rPr>
              <a:t>Les systèmes VRC utilisent des filtres pour éliminer de nombreux polluants de l'air avant d'entrer dans les maisons et les lieux </a:t>
            </a:r>
            <a:r>
              <a:rPr lang="fr-FR" sz="1600" dirty="0" smtClean="0">
                <a:solidFill>
                  <a:srgbClr val="08224F"/>
                </a:solidFill>
                <a:latin typeface="ProximaNova-Semibold"/>
                <a:cs typeface="Arial"/>
              </a:rPr>
              <a:t>de travail.</a:t>
            </a:r>
            <a:endParaRPr kumimoji="0" lang="en-US" sz="1600" b="0" i="0" u="none" strike="noStrike" kern="1200" cap="none" spc="0" normalizeH="0" baseline="0" noProof="0" dirty="0">
              <a:ln>
                <a:noFill/>
              </a:ln>
              <a:solidFill>
                <a:srgbClr val="08224F"/>
              </a:solidFill>
              <a:effectLst/>
              <a:uLnTx/>
              <a:uFillTx/>
              <a:latin typeface="ProximaNova-Semibold"/>
              <a:cs typeface="Arial"/>
            </a:endParaRPr>
          </a:p>
        </p:txBody>
      </p:sp>
      <p:sp>
        <p:nvSpPr>
          <p:cNvPr id="9" name="TextBox 8">
            <a:extLst>
              <a:ext uri="{FF2B5EF4-FFF2-40B4-BE49-F238E27FC236}">
                <a16:creationId xmlns:a16="http://schemas.microsoft.com/office/drawing/2014/main" id="{5400A958-9CF0-F294-62CC-32E489F41BBE}"/>
              </a:ext>
            </a:extLst>
          </p:cNvPr>
          <p:cNvSpPr txBox="1"/>
          <p:nvPr/>
        </p:nvSpPr>
        <p:spPr>
          <a:xfrm>
            <a:off x="-206476" y="3908001"/>
            <a:ext cx="5254726" cy="1409681"/>
          </a:xfrm>
          <a:prstGeom prst="rect">
            <a:avLst/>
          </a:prstGeom>
          <a:noFill/>
        </p:spPr>
        <p:txBody>
          <a:bodyPr wrap="square">
            <a:spAutoFit/>
          </a:bodyPr>
          <a:lstStyle/>
          <a:p>
            <a:pPr marL="994410" marR="387350" lvl="1" indent="-285750" algn="just">
              <a:lnSpc>
                <a:spcPct val="107000"/>
              </a:lnSpc>
              <a:buFont typeface="Arial"/>
              <a:buChar char="–"/>
              <a:defRPr/>
            </a:pPr>
            <a:r>
              <a:rPr lang="fr-FR" sz="1600" dirty="0">
                <a:solidFill>
                  <a:srgbClr val="08224F"/>
                </a:solidFill>
                <a:latin typeface="ProximaNova-Semibold"/>
                <a:cs typeface="Arial"/>
              </a:rPr>
              <a:t>Les ventilateurs-récupérateurs de chaleur sont efficaces à environ 95 % et permettent d'économiser de l'énergie. Cela contribue également à réduire le volume et la taille du système CVC</a:t>
            </a:r>
            <a:endParaRPr kumimoji="0" lang="en-US" sz="1600" b="0" i="0" u="none" strike="noStrike" kern="1200" cap="none" spc="0" normalizeH="0" baseline="0" noProof="0" dirty="0">
              <a:ln>
                <a:noFill/>
              </a:ln>
              <a:solidFill>
                <a:srgbClr val="08224F"/>
              </a:solidFill>
              <a:effectLst/>
              <a:uLnTx/>
              <a:uFillTx/>
              <a:latin typeface="ProximaNova-Regular"/>
              <a:cs typeface="Arial"/>
            </a:endParaRPr>
          </a:p>
        </p:txBody>
      </p:sp>
    </p:spTree>
    <p:extLst>
      <p:ext uri="{BB962C8B-B14F-4D97-AF65-F5344CB8AC3E}">
        <p14:creationId xmlns:p14="http://schemas.microsoft.com/office/powerpoint/2010/main" val="40896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horizontal)">
                                      <p:cBhvr>
                                        <p:cTn id="7" dur="1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0-#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1"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 calcmode="lin" valueType="num">
                                      <p:cBhvr>
                                        <p:cTn id="26" dur="500" fill="hold"/>
                                        <p:tgtEl>
                                          <p:spTgt spid="6"/>
                                        </p:tgtEl>
                                        <p:attrNameLst>
                                          <p:attrName>style.rotation</p:attrName>
                                        </p:attrNameLst>
                                      </p:cBhvr>
                                      <p:tavLst>
                                        <p:tav tm="0">
                                          <p:val>
                                            <p:fltVal val="90"/>
                                          </p:val>
                                        </p:tav>
                                        <p:tav tm="100000">
                                          <p:val>
                                            <p:fltVal val="0"/>
                                          </p:val>
                                        </p:tav>
                                      </p:tavLst>
                                    </p:anim>
                                    <p:animEffect transition="in" filter="fad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1042021"/>
            <a:ext cx="8229600" cy="1143000"/>
          </a:xfrm>
        </p:spPr>
        <p:txBody>
          <a:bodyPr>
            <a:noAutofit/>
          </a:bodyPr>
          <a:lstStyle/>
          <a:p>
            <a:r>
              <a:rPr lang="en-US" sz="2800" dirty="0">
                <a:solidFill>
                  <a:srgbClr val="053063"/>
                </a:solidFill>
                <a:latin typeface="Proxima Nova Extra Bold"/>
                <a:ea typeface="+mn-ea"/>
              </a:rPr>
              <a:t/>
            </a:r>
            <a:br>
              <a:rPr lang="en-US" sz="2800" dirty="0">
                <a:solidFill>
                  <a:srgbClr val="053063"/>
                </a:solidFill>
                <a:latin typeface="Proxima Nova Extra Bold"/>
                <a:ea typeface="+mn-ea"/>
              </a:rPr>
            </a:br>
            <a:r>
              <a:rPr lang="fr-FR" sz="2800" dirty="0">
                <a:solidFill>
                  <a:srgbClr val="053063"/>
                </a:solidFill>
                <a:latin typeface="Proxima Nova Extra Bold"/>
                <a:ea typeface="+mn-ea"/>
              </a:rPr>
              <a:t>Quels sont les types de la VENTILATION MÉCANIQUE CONTROLÉE ?</a:t>
            </a:r>
            <a:br>
              <a:rPr lang="fr-FR" sz="2800" dirty="0">
                <a:solidFill>
                  <a:srgbClr val="053063"/>
                </a:solidFill>
                <a:latin typeface="Proxima Nova Extra Bold"/>
                <a:ea typeface="+mn-ea"/>
              </a:rPr>
            </a:br>
            <a:r>
              <a:rPr lang="fr-FR" sz="2800" dirty="0">
                <a:latin typeface="ProximaNova-Semibold"/>
              </a:rPr>
              <a:t>Ventilation à récupération d'énergie - VRÉ</a:t>
            </a:r>
            <a:br>
              <a:rPr lang="fr-FR" sz="2800" dirty="0">
                <a:latin typeface="ProximaNova-Semibold"/>
              </a:rPr>
            </a:br>
            <a:r>
              <a:rPr lang="en-US" sz="2800" dirty="0">
                <a:solidFill>
                  <a:srgbClr val="053063"/>
                </a:solidFill>
                <a:latin typeface="Proxima Nova Extra Bold"/>
                <a:ea typeface="+mn-ea"/>
              </a:rPr>
              <a:t/>
            </a:r>
            <a:br>
              <a:rPr lang="en-US" sz="2800" dirty="0">
                <a:solidFill>
                  <a:srgbClr val="053063"/>
                </a:solidFill>
                <a:latin typeface="Proxima Nova Extra Bold"/>
                <a:ea typeface="+mn-ea"/>
              </a:rPr>
            </a:br>
            <a:endParaRPr lang="en-BE" sz="2800" dirty="0">
              <a:solidFill>
                <a:srgbClr val="053063"/>
              </a:solidFill>
              <a:latin typeface="Proxima Nova Extra Bold"/>
              <a:ea typeface="+mn-ea"/>
            </a:endParaRPr>
          </a:p>
        </p:txBody>
      </p:sp>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1914525" y="5810632"/>
            <a:ext cx="7705725" cy="1047368"/>
          </a:xfrm>
        </p:spPr>
        <p:txBody>
          <a:bodyPr>
            <a:noAutofit/>
          </a:bodyPr>
          <a:lstStyle/>
          <a:p>
            <a:pPr marL="708660" marR="387350" lvl="1" indent="0" algn="just">
              <a:lnSpc>
                <a:spcPct val="107000"/>
              </a:lnSpc>
              <a:spcBef>
                <a:spcPts val="0"/>
              </a:spcBef>
              <a:buNone/>
            </a:pPr>
            <a:r>
              <a:rPr lang="fr-FR" sz="1600" dirty="0">
                <a:latin typeface="ProximaNova-Semibold"/>
              </a:rPr>
              <a:t>4.Un VRE peut être l’option la plus efficace car il aide à conserver l’humidité, éliminant ainsi le besoin et le coût de sa </a:t>
            </a:r>
            <a:r>
              <a:rPr lang="fr-FR" sz="1600" dirty="0" smtClean="0">
                <a:latin typeface="ProximaNova-Semibold"/>
              </a:rPr>
              <a:t>production</a:t>
            </a:r>
            <a:endParaRPr lang="en-BE" sz="1600" dirty="0">
              <a:latin typeface="ProximaNova-Regular"/>
            </a:endParaRPr>
          </a:p>
        </p:txBody>
      </p:sp>
      <p:pic>
        <p:nvPicPr>
          <p:cNvPr id="4" name="Picture 3" descr="Energy Recovery Ventilator 1">
            <a:extLst>
              <a:ext uri="{FF2B5EF4-FFF2-40B4-BE49-F238E27FC236}">
                <a16:creationId xmlns:a16="http://schemas.microsoft.com/office/drawing/2014/main" id="{A334038B-28D7-105B-D9A2-8E36D47786B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21290" y="3847300"/>
            <a:ext cx="3620135" cy="2001520"/>
          </a:xfrm>
          <a:prstGeom prst="rect">
            <a:avLst/>
          </a:prstGeom>
          <a:noFill/>
          <a:ln>
            <a:noFill/>
          </a:ln>
        </p:spPr>
      </p:pic>
      <p:sp>
        <p:nvSpPr>
          <p:cNvPr id="7" name="Slide Number Placeholder 4">
            <a:extLst>
              <a:ext uri="{FF2B5EF4-FFF2-40B4-BE49-F238E27FC236}">
                <a16:creationId xmlns:a16="http://schemas.microsoft.com/office/drawing/2014/main" id="{0E440C07-20D7-4BE6-9337-4BF74D85B95D}"/>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
        <p:nvSpPr>
          <p:cNvPr id="6" name="TextBox 5">
            <a:extLst>
              <a:ext uri="{FF2B5EF4-FFF2-40B4-BE49-F238E27FC236}">
                <a16:creationId xmlns:a16="http://schemas.microsoft.com/office/drawing/2014/main" id="{E5355EC6-21CE-34EF-B72E-2A327F7AE69F}"/>
              </a:ext>
            </a:extLst>
          </p:cNvPr>
          <p:cNvSpPr txBox="1"/>
          <p:nvPr/>
        </p:nvSpPr>
        <p:spPr>
          <a:xfrm>
            <a:off x="-577791" y="2060152"/>
            <a:ext cx="6585323" cy="863570"/>
          </a:xfrm>
          <a:prstGeom prst="rect">
            <a:avLst/>
          </a:prstGeom>
          <a:noFill/>
        </p:spPr>
        <p:txBody>
          <a:bodyPr wrap="square">
            <a:spAutoFit/>
          </a:bodyPr>
          <a:lstStyle/>
          <a:p>
            <a:pPr marL="708660" marR="387350" lvl="1" algn="just">
              <a:lnSpc>
                <a:spcPct val="107000"/>
              </a:lnSpc>
              <a:defRPr/>
            </a:pPr>
            <a:r>
              <a:rPr lang="fr-FR" sz="1600" dirty="0">
                <a:solidFill>
                  <a:srgbClr val="08224F"/>
                </a:solidFill>
                <a:latin typeface="ProximaNova-Semibold"/>
                <a:cs typeface="Arial"/>
              </a:rPr>
              <a:t>1.Un VRE présente une méthode permettant de transférer de l'air neuf et à température contrôlée dans la maison tout en éliminant l'air moisi et toxique. </a:t>
            </a:r>
            <a:endParaRPr kumimoji="0" lang="en-US" sz="1600" b="0" i="0" u="none" strike="noStrike" kern="1200" cap="none" spc="0" normalizeH="0" baseline="0" noProof="0" dirty="0">
              <a:ln>
                <a:noFill/>
              </a:ln>
              <a:solidFill>
                <a:srgbClr val="08224F"/>
              </a:solidFill>
              <a:effectLst/>
              <a:uLnTx/>
              <a:uFillTx/>
              <a:latin typeface="ProximaNova-Semibold"/>
              <a:cs typeface="Arial"/>
            </a:endParaRPr>
          </a:p>
        </p:txBody>
      </p:sp>
      <p:sp>
        <p:nvSpPr>
          <p:cNvPr id="9" name="TextBox 8">
            <a:extLst>
              <a:ext uri="{FF2B5EF4-FFF2-40B4-BE49-F238E27FC236}">
                <a16:creationId xmlns:a16="http://schemas.microsoft.com/office/drawing/2014/main" id="{6D8962AE-1AD1-74B8-95C6-F3052BDEA0B0}"/>
              </a:ext>
            </a:extLst>
          </p:cNvPr>
          <p:cNvSpPr txBox="1"/>
          <p:nvPr/>
        </p:nvSpPr>
        <p:spPr>
          <a:xfrm>
            <a:off x="5708008" y="2352050"/>
            <a:ext cx="3755922" cy="2990499"/>
          </a:xfrm>
          <a:prstGeom prst="rect">
            <a:avLst/>
          </a:prstGeom>
          <a:noFill/>
        </p:spPr>
        <p:txBody>
          <a:bodyPr wrap="square">
            <a:spAutoFit/>
          </a:bodyPr>
          <a:lstStyle/>
          <a:p>
            <a:pPr marL="708660" marR="387350" lvl="1" algn="just">
              <a:lnSpc>
                <a:spcPct val="107000"/>
              </a:lnSpc>
              <a:defRPr/>
            </a:pPr>
            <a:r>
              <a:rPr lang="fr-FR" sz="1600" dirty="0">
                <a:solidFill>
                  <a:srgbClr val="08224F"/>
                </a:solidFill>
                <a:latin typeface="ProximaNova-Semibold"/>
                <a:cs typeface="Arial"/>
              </a:rPr>
              <a:t>2.Il comporte un échangeur de chaleur combiné à un système de ventilation pour fournir une ventilation contrôlée dans un bâtiment. Grâce à deux ventilateurs, les VRE aspirent de l'air propre et frais dans une maison ou un bureau et éliminent l'air vicié.</a:t>
            </a:r>
            <a:endParaRPr kumimoji="0" lang="en-US" sz="1600" b="0" i="0" u="none" strike="noStrike" kern="1200" cap="none" spc="0" normalizeH="0" baseline="0" noProof="0" dirty="0">
              <a:ln>
                <a:noFill/>
              </a:ln>
              <a:solidFill>
                <a:srgbClr val="08224F"/>
              </a:solidFill>
              <a:effectLst/>
              <a:uLnTx/>
              <a:uFillTx/>
              <a:latin typeface="ProximaNova-Semibold"/>
              <a:cs typeface="Arial"/>
            </a:endParaRPr>
          </a:p>
        </p:txBody>
      </p:sp>
      <p:sp>
        <p:nvSpPr>
          <p:cNvPr id="11" name="TextBox 10">
            <a:extLst>
              <a:ext uri="{FF2B5EF4-FFF2-40B4-BE49-F238E27FC236}">
                <a16:creationId xmlns:a16="http://schemas.microsoft.com/office/drawing/2014/main" id="{71BB00E3-4ADE-3AF2-166D-5316208A37A0}"/>
              </a:ext>
            </a:extLst>
          </p:cNvPr>
          <p:cNvSpPr txBox="1"/>
          <p:nvPr/>
        </p:nvSpPr>
        <p:spPr>
          <a:xfrm>
            <a:off x="-635462" y="3576681"/>
            <a:ext cx="3314185" cy="2990499"/>
          </a:xfrm>
          <a:prstGeom prst="rect">
            <a:avLst/>
          </a:prstGeom>
          <a:noFill/>
        </p:spPr>
        <p:txBody>
          <a:bodyPr wrap="square">
            <a:spAutoFit/>
          </a:bodyPr>
          <a:lstStyle/>
          <a:p>
            <a:pPr marL="708660" marR="387350" lvl="1" algn="just">
              <a:lnSpc>
                <a:spcPct val="107000"/>
              </a:lnSpc>
              <a:defRPr/>
            </a:pPr>
            <a:r>
              <a:rPr lang="fr-FR" sz="1600" dirty="0">
                <a:solidFill>
                  <a:srgbClr val="08224F"/>
                </a:solidFill>
                <a:latin typeface="ProximaNova-Semibold"/>
                <a:cs typeface="Arial"/>
              </a:rPr>
              <a:t>3. Cela permet des économies supplémentaires en été en réduisant la teneur en humidité de l'air entrant qui devrait autrement être déshumidifié avec l'équipement de refroidissement ou un déshumidificateur.</a:t>
            </a:r>
            <a:endParaRPr kumimoji="0" lang="en-US" sz="1600" b="0" i="0" u="none" strike="noStrike" kern="1200" cap="none" spc="0" normalizeH="0" baseline="0" noProof="0" dirty="0">
              <a:ln>
                <a:noFill/>
              </a:ln>
              <a:solidFill>
                <a:srgbClr val="08224F"/>
              </a:solidFill>
              <a:effectLst/>
              <a:uLnTx/>
              <a:uFillTx/>
              <a:latin typeface="ProximaNova-Semibold"/>
              <a:ea typeface="+mn-ea"/>
              <a:cs typeface="Arial"/>
            </a:endParaRPr>
          </a:p>
        </p:txBody>
      </p:sp>
    </p:spTree>
    <p:extLst>
      <p:ext uri="{BB962C8B-B14F-4D97-AF65-F5344CB8AC3E}">
        <p14:creationId xmlns:p14="http://schemas.microsoft.com/office/powerpoint/2010/main" val="20708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3">
                                            <p:txEl>
                                              <p:pRg st="0" end="0"/>
                                            </p:txEl>
                                          </p:spTgt>
                                        </p:tgtEl>
                                        <p:attrNameLst>
                                          <p:attrName>style.visibility</p:attrName>
                                        </p:attrNameLst>
                                      </p:cBhvr>
                                      <p:to>
                                        <p:strVal val="visible"/>
                                      </p:to>
                                    </p:set>
                                    <p:animEffect transition="in" filter="fade">
                                      <p:cBhvr>
                                        <p:cTn id="32" dur="1000"/>
                                        <p:tgtEl>
                                          <p:spTgt spid="3">
                                            <p:txEl>
                                              <p:pRg st="0" end="0"/>
                                            </p:txEl>
                                          </p:spTgt>
                                        </p:tgtEl>
                                      </p:cBhvr>
                                    </p:animEffect>
                                    <p:anim calcmode="lin" valueType="num">
                                      <p:cBhvr>
                                        <p:cTn id="3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9B08DDE-3713-8C4D-2681-10BBE0AFE5ED}"/>
              </a:ext>
            </a:extLst>
          </p:cNvPr>
          <p:cNvSpPr/>
          <p:nvPr/>
        </p:nvSpPr>
        <p:spPr>
          <a:xfrm>
            <a:off x="2231552" y="5388077"/>
            <a:ext cx="4680896" cy="1002554"/>
          </a:xfrm>
          <a:prstGeom prst="rect">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highlight>
                <a:srgbClr val="189A3A"/>
              </a:highlight>
            </a:endParaRPr>
          </a:p>
        </p:txBody>
      </p:sp>
      <p:sp>
        <p:nvSpPr>
          <p:cNvPr id="2" name="Title 1">
            <a:extLst>
              <a:ext uri="{FF2B5EF4-FFF2-40B4-BE49-F238E27FC236}">
                <a16:creationId xmlns:a16="http://schemas.microsoft.com/office/drawing/2014/main" id="{D68097F8-E91A-455A-BDBB-E131970F355C}"/>
              </a:ext>
            </a:extLst>
          </p:cNvPr>
          <p:cNvSpPr>
            <a:spLocks noGrp="1"/>
          </p:cNvSpPr>
          <p:nvPr>
            <p:ph type="title"/>
          </p:nvPr>
        </p:nvSpPr>
        <p:spPr>
          <a:xfrm>
            <a:off x="457200" y="1183550"/>
            <a:ext cx="8229600" cy="1143000"/>
          </a:xfrm>
        </p:spPr>
        <p:txBody>
          <a:bodyPr>
            <a:noAutofit/>
          </a:bodyPr>
          <a:lstStyle/>
          <a:p>
            <a:r>
              <a:rPr lang="fr-FR" sz="2800" dirty="0" smtClean="0">
                <a:solidFill>
                  <a:srgbClr val="053063"/>
                </a:solidFill>
                <a:latin typeface="Proxima Nova Extra Bold"/>
                <a:ea typeface="+mn-ea"/>
              </a:rPr>
              <a:t>Quelles </a:t>
            </a:r>
            <a:r>
              <a:rPr lang="fr-FR" sz="2800" dirty="0">
                <a:solidFill>
                  <a:srgbClr val="053063"/>
                </a:solidFill>
                <a:latin typeface="Proxima Nova Extra Bold"/>
                <a:ea typeface="+mn-ea"/>
              </a:rPr>
              <a:t>sont les considérations de conception pour l’intégration d’une VENTILATION MÉCANIQUE </a:t>
            </a:r>
            <a:r>
              <a:rPr lang="fr-FR" sz="2800" dirty="0" smtClean="0">
                <a:solidFill>
                  <a:srgbClr val="053063"/>
                </a:solidFill>
                <a:latin typeface="Proxima Nova Extra Bold"/>
                <a:ea typeface="+mn-ea"/>
              </a:rPr>
              <a:t>CONTROLÉE?</a:t>
            </a:r>
            <a:r>
              <a:rPr lang="fr-FR" sz="2800" dirty="0">
                <a:solidFill>
                  <a:srgbClr val="053063"/>
                </a:solidFill>
                <a:latin typeface="Proxima Nova Extra Bold"/>
                <a:ea typeface="+mn-ea"/>
              </a:rPr>
              <a:t/>
            </a:r>
            <a:br>
              <a:rPr lang="fr-FR" sz="2800" dirty="0">
                <a:solidFill>
                  <a:srgbClr val="053063"/>
                </a:solidFill>
                <a:latin typeface="Proxima Nova Extra Bold"/>
                <a:ea typeface="+mn-ea"/>
              </a:rPr>
            </a:br>
            <a:endParaRPr lang="en-BE" sz="2800" dirty="0">
              <a:solidFill>
                <a:srgbClr val="053063"/>
              </a:solidFill>
              <a:latin typeface="Proxima Nova Extra Bold"/>
              <a:ea typeface="+mn-ea"/>
            </a:endParaRP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361950" y="2458458"/>
                <a:ext cx="9505950" cy="2665803"/>
              </a:xfrm>
            </p:spPr>
            <p:txBody>
              <a:bodyPr>
                <a:noAutofit/>
              </a:bodyPr>
              <a:lstStyle/>
              <a:p>
                <a:pPr marL="994410" marR="387350" lvl="1" algn="just">
                  <a:lnSpc>
                    <a:spcPct val="107000"/>
                  </a:lnSpc>
                  <a:spcBef>
                    <a:spcPts val="0"/>
                  </a:spcBef>
                </a:pPr>
                <a:r>
                  <a:rPr lang="fr-FR" sz="1800" dirty="0" smtClean="0">
                    <a:latin typeface="ProximaNova-Semibold"/>
                  </a:rPr>
                  <a:t>Les </a:t>
                </a:r>
                <a:r>
                  <a:rPr lang="fr-FR" sz="1800" dirty="0">
                    <a:latin typeface="ProximaNova-Semibold"/>
                  </a:rPr>
                  <a:t>normes résidentielles ASHRAE 62.2 "Tous les bâtiments résidentiels de faible hauteur doivent avoir un système de ventilation d'unité d'habitation pour toute la maison qui fournit une quantité minimale calculée d'air extérieur en utilisant soit un ventilateur de salle de bain fonctionnant en continu, soit une ventilation d'alimentation ou de reprise d'air via un CVC </a:t>
                </a:r>
                <a:r>
                  <a:rPr lang="fr-FR" sz="1800" dirty="0" smtClean="0">
                    <a:latin typeface="ProximaNova-Semibold"/>
                  </a:rPr>
                  <a:t>central.</a:t>
                </a:r>
              </a:p>
              <a:p>
                <a:pPr marL="994410" marR="387350" lvl="1" algn="just">
                  <a:lnSpc>
                    <a:spcPct val="107000"/>
                  </a:lnSpc>
                  <a:spcBef>
                    <a:spcPts val="0"/>
                  </a:spcBef>
                </a:pPr>
                <a:r>
                  <a:rPr lang="fr-FR" sz="1800" dirty="0" smtClean="0">
                    <a:latin typeface="ProximaNova-Semibold"/>
                  </a:rPr>
                  <a:t>Le </a:t>
                </a:r>
                <a:r>
                  <a:rPr lang="fr-FR" sz="1800" dirty="0">
                    <a:latin typeface="ProximaNova-Semibold"/>
                  </a:rPr>
                  <a:t>volume de ventilation </a:t>
                </a:r>
                <a:r>
                  <a:rPr lang="fr-FR" sz="1800" dirty="0" smtClean="0">
                    <a:latin typeface="ProximaNova-Semibold"/>
                  </a:rPr>
                  <a:t>minimal </a:t>
                </a:r>
                <a:r>
                  <a:rPr lang="fr-FR" sz="1800" dirty="0">
                    <a:latin typeface="ProximaNova-Semibold"/>
                  </a:rPr>
                  <a:t>doit être d'au moins 1 </a:t>
                </a:r>
                <a:r>
                  <a:rPr lang="fr-FR" sz="1800" dirty="0" err="1">
                    <a:latin typeface="ProximaNova-Semibold"/>
                  </a:rPr>
                  <a:t>cfm</a:t>
                </a:r>
                <a:r>
                  <a:rPr lang="fr-FR" sz="1800" dirty="0">
                    <a:latin typeface="ProximaNova-Semibold"/>
                  </a:rPr>
                  <a:t> pour chaque 100 pieds carrés de surface de plancher plus 7,5 </a:t>
                </a:r>
                <a:r>
                  <a:rPr lang="fr-FR" sz="1800" dirty="0" err="1">
                    <a:latin typeface="ProximaNova-Semibold"/>
                  </a:rPr>
                  <a:t>cfm</a:t>
                </a:r>
                <a:r>
                  <a:rPr lang="fr-FR" sz="1800" dirty="0">
                    <a:latin typeface="ProximaNova-Semibold"/>
                  </a:rPr>
                  <a:t> pour chaque occupant. </a:t>
                </a:r>
                <a:r>
                  <a:rPr lang="fr-FR" sz="1800" dirty="0" err="1">
                    <a:latin typeface="ProximaNova-Semibold"/>
                  </a:rPr>
                  <a:t>Asf</a:t>
                </a:r>
                <a:r>
                  <a:rPr lang="fr-FR" sz="1800" dirty="0">
                    <a:latin typeface="ProximaNova-Semibold"/>
                  </a:rPr>
                  <a:t> représente la superficie de la </a:t>
                </a:r>
                <a:r>
                  <a:rPr lang="fr-FR" sz="1800" dirty="0" smtClean="0">
                    <a:latin typeface="ProximaNova-Semibold"/>
                  </a:rPr>
                  <a:t>pièce.</a:t>
                </a:r>
                <a:r>
                  <a:rPr lang="en-US" sz="1800" dirty="0" smtClean="0">
                    <a:solidFill>
                      <a:srgbClr val="212529"/>
                    </a:solidFill>
                    <a:effectLst/>
                    <a:cs typeface="Tahoma" panose="020B0604030504040204" pitchFamily="34" charset="0"/>
                  </a:rPr>
                  <a:t>   </a:t>
                </a:r>
                <a:r>
                  <a:rPr lang="en-US" sz="1800" dirty="0">
                    <a:solidFill>
                      <a:srgbClr val="212529"/>
                    </a:solidFill>
                    <a:effectLst/>
                    <a:cs typeface="Tahoma" panose="020B0604030504040204" pitchFamily="34" charset="0"/>
                  </a:rPr>
                  <a:t>			</a:t>
                </a:r>
              </a:p>
              <a:p>
                <a:pPr marL="708660" marR="387350" lvl="1" indent="0" algn="just">
                  <a:lnSpc>
                    <a:spcPct val="107000"/>
                  </a:lnSpc>
                  <a:spcBef>
                    <a:spcPts val="0"/>
                  </a:spcBef>
                  <a:buNone/>
                </a:pPr>
                <a:endParaRPr lang="en-US" sz="1800" dirty="0" smtClean="0">
                  <a:solidFill>
                    <a:srgbClr val="212529"/>
                  </a:solidFill>
                  <a:cs typeface="Tahoma" panose="020B0604030504040204" pitchFamily="34" charset="0"/>
                </a:endParaRPr>
              </a:p>
              <a:p>
                <a:pPr marL="708660" marR="387350" lvl="1" indent="0" algn="just">
                  <a:lnSpc>
                    <a:spcPct val="107000"/>
                  </a:lnSpc>
                  <a:spcBef>
                    <a:spcPts val="0"/>
                  </a:spcBef>
                  <a:buNone/>
                </a:pPr>
                <a:endParaRPr lang="en-US" sz="1800" dirty="0">
                  <a:solidFill>
                    <a:srgbClr val="212529"/>
                  </a:solidFill>
                  <a:cs typeface="Tahoma" panose="020B0604030504040204" pitchFamily="34" charset="0"/>
                </a:endParaRPr>
              </a:p>
              <a:p>
                <a:pPr marL="708660" marR="387350" lvl="1" indent="0" algn="just">
                  <a:lnSpc>
                    <a:spcPct val="107000"/>
                  </a:lnSpc>
                  <a:spcBef>
                    <a:spcPts val="0"/>
                  </a:spcBef>
                  <a:buNone/>
                </a:pPr>
                <a:endParaRPr lang="en-US" sz="1800" dirty="0">
                  <a:solidFill>
                    <a:srgbClr val="212529"/>
                  </a:solidFill>
                  <a:cs typeface="Tahoma" panose="020B0604030504040204" pitchFamily="34" charset="0"/>
                </a:endParaRPr>
              </a:p>
              <a:p>
                <a:pPr marL="708660" marR="387350" lvl="1" indent="0" algn="just">
                  <a:lnSpc>
                    <a:spcPct val="107000"/>
                  </a:lnSpc>
                  <a:spcBef>
                    <a:spcPts val="0"/>
                  </a:spcBef>
                  <a:buNone/>
                </a:pPr>
                <a:r>
                  <a:rPr lang="en-US" sz="1800" dirty="0">
                    <a:solidFill>
                      <a:srgbClr val="212529"/>
                    </a:solidFill>
                    <a:effectLst/>
                    <a:cs typeface="Tahoma" panose="020B0604030504040204" pitchFamily="34" charset="0"/>
                  </a:rPr>
                  <a:t>					</a:t>
                </a:r>
                <a14:m>
                  <m:oMath xmlns:m="http://schemas.openxmlformats.org/officeDocument/2006/math">
                    <m:sSub>
                      <m:sSubPr>
                        <m:ctrlPr>
                          <a:rPr lang="en-US" sz="1800" i="1" smtClean="0">
                            <a:solidFill>
                              <a:schemeClr val="bg1"/>
                            </a:solidFill>
                            <a:effectLst/>
                            <a:latin typeface="Cambria Math" panose="02040503050406030204" pitchFamily="18" charset="0"/>
                            <a:cs typeface="Tahoma" panose="020B0604030504040204" pitchFamily="34" charset="0"/>
                          </a:rPr>
                        </m:ctrlPr>
                      </m:sSubPr>
                      <m:e>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𝑪</m:t>
                        </m:r>
                      </m:e>
                      <m:sub>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𝒇𝒎</m:t>
                        </m:r>
                      </m:sub>
                    </m:sSub>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𝟎</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𝟎𝟏</m:t>
                    </m:r>
                    <m:d>
                      <m:dPr>
                        <m:ctrlPr>
                          <a:rPr lang="en-US" sz="1800" i="1">
                            <a:solidFill>
                              <a:schemeClr val="bg1"/>
                            </a:solidFill>
                            <a:effectLst/>
                            <a:latin typeface="Cambria Math" panose="02040503050406030204" pitchFamily="18" charset="0"/>
                            <a:cs typeface="Tahoma" panose="020B0604030504040204" pitchFamily="34" charset="0"/>
                          </a:rPr>
                        </m:ctrlPr>
                      </m:dPr>
                      <m:e>
                        <m:sSub>
                          <m:sSubPr>
                            <m:ctrlPr>
                              <a:rPr lang="en-US" sz="1800" i="1">
                                <a:solidFill>
                                  <a:schemeClr val="bg1"/>
                                </a:solidFill>
                                <a:effectLst/>
                                <a:latin typeface="Cambria Math" panose="02040503050406030204" pitchFamily="18" charset="0"/>
                                <a:cs typeface="Tahoma" panose="020B0604030504040204" pitchFamily="34" charset="0"/>
                              </a:rPr>
                            </m:ctrlPr>
                          </m:sSubPr>
                          <m:e>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𝑨</m:t>
                            </m:r>
                          </m:e>
                          <m:sub>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𝒔𝒇</m:t>
                            </m:r>
                          </m:sub>
                        </m:sSub>
                      </m:e>
                    </m:d>
                    <m:r>
                      <a:rPr lang="en-US" sz="1800" b="1" i="1" smtClean="0">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𝟕</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𝟓</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sSub>
                      <m:sSubPr>
                        <m:ctrlPr>
                          <a:rPr lang="en-US" sz="1800" i="1">
                            <a:solidFill>
                              <a:schemeClr val="bg1"/>
                            </a:solidFill>
                            <a:effectLst/>
                            <a:latin typeface="Cambria Math" panose="02040503050406030204" pitchFamily="18" charset="0"/>
                            <a:cs typeface="Tahoma" panose="020B0604030504040204" pitchFamily="34" charset="0"/>
                          </a:rPr>
                        </m:ctrlPr>
                      </m:sSubPr>
                      <m:e>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𝑵</m:t>
                        </m:r>
                      </m:e>
                      <m:sub>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𝒃𝒓</m:t>
                        </m:r>
                      </m:sub>
                    </m:sSub>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𝟏</m:t>
                    </m:r>
                    <m:r>
                      <a:rPr lang="en-US" sz="1800" b="1" i="1">
                        <a:solidFill>
                          <a:schemeClr val="bg1"/>
                        </a:solidFill>
                        <a:effectLst/>
                        <a:latin typeface="Cambria Math" panose="02040503050406030204" pitchFamily="18" charset="0"/>
                        <a:ea typeface="Calibri" panose="020F0502020204030204" pitchFamily="34" charset="0"/>
                        <a:cs typeface="Tahoma" panose="020B0604030504040204" pitchFamily="34" charset="0"/>
                      </a:rPr>
                      <m:t>)</m:t>
                    </m:r>
                  </m:oMath>
                </a14:m>
                <a:endParaRPr lang="en-US" sz="1800" dirty="0">
                  <a:solidFill>
                    <a:schemeClr val="bg1"/>
                  </a:solidFill>
                  <a:latin typeface="ProximaNova-Semibold"/>
                </a:endParaRPr>
              </a:p>
              <a:p>
                <a:pPr marL="594360" marR="387350" algn="just">
                  <a:lnSpc>
                    <a:spcPct val="107000"/>
                  </a:lnSpc>
                  <a:spcBef>
                    <a:spcPts val="0"/>
                  </a:spcBef>
                  <a:spcAft>
                    <a:spcPts val="0"/>
                  </a:spcAft>
                </a:pPr>
                <a:endParaRPr lang="en-US" sz="1800" dirty="0">
                  <a:latin typeface="ProximaNova-Semibold"/>
                </a:endParaRPr>
              </a:p>
            </p:txBody>
          </p:sp>
        </mc:Choice>
        <mc:Fallback xmlns="">
          <p:sp>
            <p:nvSpPr>
              <p:cNvPr id="3" name="Content Placeholder 2">
                <a:extLst>
                  <a:ext uri="{FF2B5EF4-FFF2-40B4-BE49-F238E27FC236}">
                    <a16:creationId xmlns:a16="http://schemas.microsoft.com/office/drawing/2014/main" id="{B3ADE07B-DEF0-45E1-ADE2-624EF62FA0DE}"/>
                  </a:ext>
                </a:extLst>
              </p:cNvPr>
              <p:cNvSpPr>
                <a:spLocks noGrp="1" noRot="1" noChangeAspect="1" noMove="1" noResize="1" noEditPoints="1" noAdjustHandles="1" noChangeArrowheads="1" noChangeShapeType="1" noTextEdit="1"/>
              </p:cNvSpPr>
              <p:nvPr>
                <p:ph idx="1"/>
              </p:nvPr>
            </p:nvSpPr>
            <p:spPr>
              <a:xfrm>
                <a:off x="-361950" y="2458458"/>
                <a:ext cx="9505950" cy="2665803"/>
              </a:xfrm>
              <a:blipFill>
                <a:blip r:embed="rId2"/>
                <a:stretch>
                  <a:fillRect t="-1142" b="-38356"/>
                </a:stretch>
              </a:blipFill>
            </p:spPr>
            <p:txBody>
              <a:bodyPr/>
              <a:lstStyle/>
              <a:p>
                <a:r>
                  <a:rPr lang="en-US">
                    <a:noFill/>
                  </a:rPr>
                  <a:t> </a:t>
                </a:r>
              </a:p>
            </p:txBody>
          </p:sp>
        </mc:Fallback>
      </mc:AlternateContent>
      <p:sp>
        <p:nvSpPr>
          <p:cNvPr id="6" name="Slide Number Placeholder 4">
            <a:extLst>
              <a:ext uri="{FF2B5EF4-FFF2-40B4-BE49-F238E27FC236}">
                <a16:creationId xmlns:a16="http://schemas.microsoft.com/office/drawing/2014/main" id="{7A5BB403-0FCE-5F36-8BA6-9E27E6C43898}"/>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Tree>
    <p:extLst>
      <p:ext uri="{BB962C8B-B14F-4D97-AF65-F5344CB8AC3E}">
        <p14:creationId xmlns:p14="http://schemas.microsoft.com/office/powerpoint/2010/main" val="808446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3ADE07B-DEF0-45E1-ADE2-624EF62FA0DE}"/>
              </a:ext>
            </a:extLst>
          </p:cNvPr>
          <p:cNvSpPr>
            <a:spLocks noGrp="1"/>
          </p:cNvSpPr>
          <p:nvPr>
            <p:ph idx="1"/>
          </p:nvPr>
        </p:nvSpPr>
        <p:spPr>
          <a:xfrm>
            <a:off x="-757084" y="6160971"/>
            <a:ext cx="9615950" cy="655801"/>
          </a:xfrm>
        </p:spPr>
        <p:txBody>
          <a:bodyPr>
            <a:noAutofit/>
          </a:bodyPr>
          <a:lstStyle/>
          <a:p>
            <a:pPr marL="994410" marR="387350" lvl="1" algn="just">
              <a:lnSpc>
                <a:spcPct val="107000"/>
              </a:lnSpc>
              <a:spcBef>
                <a:spcPts val="0"/>
              </a:spcBef>
              <a:buFont typeface="Wingdings" panose="05000000000000000000" pitchFamily="2" charset="2"/>
              <a:buChar char="Ø"/>
            </a:pPr>
            <a:r>
              <a:rPr lang="fr-FR" sz="1600" dirty="0">
                <a:latin typeface="ProximaNova-Semibold"/>
              </a:rPr>
              <a:t>Pour se conformer à GRASSMED, la conception du système de ventilation du bâtiment doit répondre aux exigences minimales spécifiées dans ASHRAE 62.2, selon ce tableau.</a:t>
            </a:r>
            <a:endParaRPr lang="en-US" sz="1600" dirty="0">
              <a:latin typeface="ProximaNova-Semibold"/>
            </a:endParaRPr>
          </a:p>
        </p:txBody>
      </p:sp>
      <p:graphicFrame>
        <p:nvGraphicFramePr>
          <p:cNvPr id="7" name="Table 6">
            <a:extLst>
              <a:ext uri="{FF2B5EF4-FFF2-40B4-BE49-F238E27FC236}">
                <a16:creationId xmlns:a16="http://schemas.microsoft.com/office/drawing/2014/main" id="{7F9FCBA0-9ED5-368B-7585-21E66FB9F0E7}"/>
              </a:ext>
            </a:extLst>
          </p:cNvPr>
          <p:cNvGraphicFramePr>
            <a:graphicFrameLocks noGrp="1"/>
          </p:cNvGraphicFramePr>
          <p:nvPr>
            <p:extLst>
              <p:ext uri="{D42A27DB-BD31-4B8C-83A1-F6EECF244321}">
                <p14:modId xmlns:p14="http://schemas.microsoft.com/office/powerpoint/2010/main" val="3648502738"/>
              </p:ext>
            </p:extLst>
          </p:nvPr>
        </p:nvGraphicFramePr>
        <p:xfrm>
          <a:off x="4337685" y="2558845"/>
          <a:ext cx="4663747" cy="2832735"/>
        </p:xfrm>
        <a:graphic>
          <a:graphicData uri="http://schemas.openxmlformats.org/drawingml/2006/table">
            <a:tbl>
              <a:tblPr>
                <a:tableStyleId>{5C22544A-7EE6-4342-B048-85BDC9FD1C3A}</a:tableStyleId>
              </a:tblPr>
              <a:tblGrid>
                <a:gridCol w="2870112">
                  <a:extLst>
                    <a:ext uri="{9D8B030D-6E8A-4147-A177-3AD203B41FA5}">
                      <a16:colId xmlns:a16="http://schemas.microsoft.com/office/drawing/2014/main" val="568817222"/>
                    </a:ext>
                  </a:extLst>
                </a:gridCol>
                <a:gridCol w="1793635">
                  <a:extLst>
                    <a:ext uri="{9D8B030D-6E8A-4147-A177-3AD203B41FA5}">
                      <a16:colId xmlns:a16="http://schemas.microsoft.com/office/drawing/2014/main" val="3833505599"/>
                    </a:ext>
                  </a:extLst>
                </a:gridCol>
              </a:tblGrid>
              <a:tr h="365760">
                <a:tc>
                  <a:txBody>
                    <a:bodyPr/>
                    <a:lstStyle/>
                    <a:p>
                      <a:pPr marL="365760" marR="387350" algn="just">
                        <a:lnSpc>
                          <a:spcPct val="107000"/>
                        </a:lnSpc>
                        <a:spcBef>
                          <a:spcPts val="0"/>
                        </a:spcBef>
                        <a:spcAft>
                          <a:spcPts val="0"/>
                        </a:spcAft>
                      </a:pPr>
                      <a:r>
                        <a:rPr lang="en-US" sz="1400" b="1" dirty="0">
                          <a:solidFill>
                            <a:schemeClr val="bg1"/>
                          </a:solidFill>
                          <a:effectLst/>
                        </a:rPr>
                        <a:t>Occupancy Category</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b="1" dirty="0">
                          <a:solidFill>
                            <a:schemeClr val="bg1"/>
                          </a:solidFill>
                          <a:effectLst/>
                        </a:rPr>
                        <a:t>cfm/person</a:t>
                      </a:r>
                      <a:endParaRPr lang="en-US" sz="1400" b="1" dirty="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403493727"/>
                  </a:ext>
                </a:extLst>
              </a:tr>
              <a:tr h="365760">
                <a:tc>
                  <a:txBody>
                    <a:bodyPr/>
                    <a:lstStyle/>
                    <a:p>
                      <a:pPr marL="365760" marR="387350" algn="just">
                        <a:lnSpc>
                          <a:spcPct val="107000"/>
                        </a:lnSpc>
                        <a:spcBef>
                          <a:spcPts val="0"/>
                        </a:spcBef>
                        <a:spcAft>
                          <a:spcPts val="0"/>
                        </a:spcAft>
                      </a:pPr>
                      <a:r>
                        <a:rPr lang="en-US" sz="1400" dirty="0">
                          <a:effectLst/>
                        </a:rPr>
                        <a:t>Correctional facility cell</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dirty="0">
                          <a:effectLst/>
                        </a:rPr>
                        <a:t>10 - 20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1365338569"/>
                  </a:ext>
                </a:extLst>
              </a:tr>
              <a:tr h="365760">
                <a:tc>
                  <a:txBody>
                    <a:bodyPr/>
                    <a:lstStyle/>
                    <a:p>
                      <a:pPr marL="365760" marR="387350" algn="just">
                        <a:lnSpc>
                          <a:spcPct val="107000"/>
                        </a:lnSpc>
                        <a:spcBef>
                          <a:spcPts val="0"/>
                        </a:spcBef>
                        <a:spcAft>
                          <a:spcPts val="0"/>
                        </a:spcAft>
                      </a:pPr>
                      <a:r>
                        <a:rPr lang="en-US" sz="1400" dirty="0">
                          <a:effectLst/>
                        </a:rPr>
                        <a:t>Educational classroom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a:effectLst/>
                        </a:rPr>
                        <a:t>13 - 15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2335543832"/>
                  </a:ext>
                </a:extLst>
              </a:tr>
              <a:tr h="365760">
                <a:tc>
                  <a:txBody>
                    <a:bodyPr/>
                    <a:lstStyle/>
                    <a:p>
                      <a:pPr marL="365760" marR="387350" algn="just">
                        <a:lnSpc>
                          <a:spcPct val="107000"/>
                        </a:lnSpc>
                        <a:spcBef>
                          <a:spcPts val="0"/>
                        </a:spcBef>
                        <a:spcAft>
                          <a:spcPts val="0"/>
                        </a:spcAft>
                      </a:pPr>
                      <a:r>
                        <a:rPr lang="en-US" sz="1400">
                          <a:effectLst/>
                        </a:rPr>
                        <a:t>Public assembly space or theater auditorium</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a:effectLst/>
                        </a:rPr>
                        <a:t>5 - 15</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150113830"/>
                  </a:ext>
                </a:extLst>
              </a:tr>
              <a:tr h="365760">
                <a:tc>
                  <a:txBody>
                    <a:bodyPr/>
                    <a:lstStyle/>
                    <a:p>
                      <a:pPr marL="365760" marR="387350" algn="just">
                        <a:lnSpc>
                          <a:spcPct val="107000"/>
                        </a:lnSpc>
                        <a:spcBef>
                          <a:spcPts val="0"/>
                        </a:spcBef>
                        <a:spcAft>
                          <a:spcPts val="0"/>
                        </a:spcAft>
                      </a:pPr>
                      <a:r>
                        <a:rPr lang="en-US" sz="1400" dirty="0">
                          <a:effectLst/>
                        </a:rPr>
                        <a:t>General or office conference room</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dirty="0">
                          <a:effectLst/>
                        </a:rPr>
                        <a:t>6 - 20</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3558430650"/>
                  </a:ext>
                </a:extLst>
              </a:tr>
              <a:tr h="365760">
                <a:tc>
                  <a:txBody>
                    <a:bodyPr/>
                    <a:lstStyle/>
                    <a:p>
                      <a:pPr marL="365760" marR="387350" algn="just">
                        <a:lnSpc>
                          <a:spcPct val="107000"/>
                        </a:lnSpc>
                        <a:spcBef>
                          <a:spcPts val="0"/>
                        </a:spcBef>
                        <a:spcAft>
                          <a:spcPts val="0"/>
                        </a:spcAft>
                      </a:pPr>
                      <a:r>
                        <a:rPr lang="en-US" sz="1400">
                          <a:effectLst/>
                        </a:rPr>
                        <a:t>Office building office space</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a:effectLst/>
                        </a:rPr>
                        <a:t>17 - 20</a:t>
                      </a:r>
                      <a:endParaRPr lang="en-US" sz="14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2165222045"/>
                  </a:ext>
                </a:extLst>
              </a:tr>
              <a:tr h="0">
                <a:tc>
                  <a:txBody>
                    <a:bodyPr/>
                    <a:lstStyle/>
                    <a:p>
                      <a:pPr marL="365760" marR="387350" algn="just">
                        <a:lnSpc>
                          <a:spcPct val="107000"/>
                        </a:lnSpc>
                        <a:spcBef>
                          <a:spcPts val="0"/>
                        </a:spcBef>
                        <a:spcAft>
                          <a:spcPts val="0"/>
                        </a:spcAft>
                      </a:pPr>
                      <a:r>
                        <a:rPr lang="en-US" sz="1400" dirty="0">
                          <a:effectLst/>
                        </a:rPr>
                        <a:t>Hotel, motel, resort, and dormitory lobbies</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tc>
                  <a:txBody>
                    <a:bodyPr/>
                    <a:lstStyle/>
                    <a:p>
                      <a:pPr marL="365760" marR="387350" algn="ctr">
                        <a:lnSpc>
                          <a:spcPct val="107000"/>
                        </a:lnSpc>
                        <a:spcBef>
                          <a:spcPts val="0"/>
                        </a:spcBef>
                        <a:spcAft>
                          <a:spcPts val="0"/>
                        </a:spcAft>
                      </a:pPr>
                      <a:r>
                        <a:rPr lang="en-US" sz="1400" dirty="0">
                          <a:effectLst/>
                        </a:rPr>
                        <a:t>10 - 15</a:t>
                      </a:r>
                      <a:endParaRPr lang="en-US" sz="14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solidFill>
                      <a:srgbClr val="189A3A"/>
                    </a:solidFill>
                  </a:tcPr>
                </a:tc>
                <a:extLst>
                  <a:ext uri="{0D108BD9-81ED-4DB2-BD59-A6C34878D82A}">
                    <a16:rowId xmlns:a16="http://schemas.microsoft.com/office/drawing/2014/main" val="3355194005"/>
                  </a:ext>
                </a:extLst>
              </a:tr>
            </a:tbl>
          </a:graphicData>
        </a:graphic>
      </p:graphicFrame>
      <p:sp>
        <p:nvSpPr>
          <p:cNvPr id="8" name="Slide Number Placeholder 4">
            <a:extLst>
              <a:ext uri="{FF2B5EF4-FFF2-40B4-BE49-F238E27FC236}">
                <a16:creationId xmlns:a16="http://schemas.microsoft.com/office/drawing/2014/main" id="{6A7AAA56-D6D6-52ED-7C1B-D2C73F911DFE}"/>
              </a:ext>
            </a:extLst>
          </p:cNvPr>
          <p:cNvSpPr txBox="1">
            <a:spLocks/>
          </p:cNvSpPr>
          <p:nvPr/>
        </p:nvSpPr>
        <p:spPr>
          <a:xfrm>
            <a:off x="4771326" y="194111"/>
            <a:ext cx="3689714" cy="365125"/>
          </a:xfrm>
          <a:prstGeom prst="rect">
            <a:avLst/>
          </a:prstGeom>
        </p:spPr>
        <p:txBody>
          <a:bodyPr/>
          <a:lstStyle>
            <a:defPPr>
              <a:defRPr lang="en-US"/>
            </a:defPPr>
            <a:lvl1pPr marL="0" algn="r" defTabSz="457200" rtl="0" eaLnBrk="1" latinLnBrk="0" hangingPunct="1">
              <a:defRPr sz="120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t>MECHANICALLY CONTROLLED VENTILATION-EDE4B</a:t>
            </a:r>
          </a:p>
        </p:txBody>
      </p:sp>
      <p:sp>
        <p:nvSpPr>
          <p:cNvPr id="5" name="TextBox 4">
            <a:extLst>
              <a:ext uri="{FF2B5EF4-FFF2-40B4-BE49-F238E27FC236}">
                <a16:creationId xmlns:a16="http://schemas.microsoft.com/office/drawing/2014/main" id="{7615D24A-36A0-1004-883D-CF927F8C63E6}"/>
              </a:ext>
            </a:extLst>
          </p:cNvPr>
          <p:cNvSpPr txBox="1"/>
          <p:nvPr/>
        </p:nvSpPr>
        <p:spPr>
          <a:xfrm>
            <a:off x="0" y="2110691"/>
            <a:ext cx="4227872" cy="1569660"/>
          </a:xfrm>
          <a:prstGeom prst="rect">
            <a:avLst/>
          </a:prstGeom>
          <a:noFill/>
        </p:spPr>
        <p:txBody>
          <a:bodyPr wrap="square">
            <a:spAutoFit/>
          </a:bodyPr>
          <a:lstStyle/>
          <a:p>
            <a:pPr marL="285750" indent="-285750" algn="just">
              <a:buFont typeface="Wingdings" panose="05000000000000000000" pitchFamily="2" charset="2"/>
              <a:buChar char="Ø"/>
            </a:pPr>
            <a:r>
              <a:rPr lang="fr-FR" sz="1600" dirty="0">
                <a:solidFill>
                  <a:schemeClr val="tx2"/>
                </a:solidFill>
                <a:latin typeface="ProximaNova-Semibold"/>
                <a:cs typeface="Arial"/>
              </a:rPr>
              <a:t>La quantité d'air extérieur pourrait être contrôlée par des capteurs de dioxyde de carbone qui mesurent la variation des niveaux de dioxyde de carbone dans une zone par rapport aux niveaux de l'air extérieur.</a:t>
            </a:r>
            <a:endParaRPr lang="en-US" sz="1600" dirty="0">
              <a:solidFill>
                <a:schemeClr val="tx2"/>
              </a:solidFill>
              <a:latin typeface="ProximaNova-Semibold"/>
              <a:cs typeface="Arial"/>
            </a:endParaRPr>
          </a:p>
        </p:txBody>
      </p:sp>
      <p:sp>
        <p:nvSpPr>
          <p:cNvPr id="9" name="TextBox 8">
            <a:extLst>
              <a:ext uri="{FF2B5EF4-FFF2-40B4-BE49-F238E27FC236}">
                <a16:creationId xmlns:a16="http://schemas.microsoft.com/office/drawing/2014/main" id="{38EC02E1-6578-B9CE-0F47-0C1D55E5C267}"/>
              </a:ext>
            </a:extLst>
          </p:cNvPr>
          <p:cNvSpPr txBox="1"/>
          <p:nvPr/>
        </p:nvSpPr>
        <p:spPr>
          <a:xfrm>
            <a:off x="-757084" y="3776607"/>
            <a:ext cx="5329084" cy="1673150"/>
          </a:xfrm>
          <a:prstGeom prst="rect">
            <a:avLst/>
          </a:prstGeom>
          <a:noFill/>
        </p:spPr>
        <p:txBody>
          <a:bodyPr wrap="square">
            <a:spAutoFit/>
          </a:bodyPr>
          <a:lstStyle/>
          <a:p>
            <a:pPr marL="994410" marR="387350" lvl="1" indent="-285750" algn="just">
              <a:lnSpc>
                <a:spcPct val="107000"/>
              </a:lnSpc>
              <a:buFont typeface="Wingdings" panose="05000000000000000000" pitchFamily="2" charset="2"/>
              <a:buChar char="Ø"/>
              <a:defRPr/>
            </a:pPr>
            <a:r>
              <a:rPr lang="fr-FR" sz="1600" dirty="0">
                <a:solidFill>
                  <a:schemeClr val="tx2"/>
                </a:solidFill>
                <a:latin typeface="ProximaNova-Semibold"/>
                <a:cs typeface="Arial"/>
              </a:rPr>
              <a:t>Étant donné un niveau d'activité prévisible, comme cela pourrait se produire dans un bureau, les gens expireront du CO2 à un niveau prévisible, donc la production de CO2 dans l'espace suivra de très près l'occupation.</a:t>
            </a:r>
            <a:endParaRPr lang="en-US" sz="1600" dirty="0">
              <a:solidFill>
                <a:schemeClr val="tx2"/>
              </a:solidFill>
              <a:latin typeface="ProximaNova-Semibold"/>
              <a:cs typeface="Arial"/>
            </a:endParaRPr>
          </a:p>
        </p:txBody>
      </p:sp>
      <p:sp>
        <p:nvSpPr>
          <p:cNvPr id="11" name="TextBox 10">
            <a:extLst>
              <a:ext uri="{FF2B5EF4-FFF2-40B4-BE49-F238E27FC236}">
                <a16:creationId xmlns:a16="http://schemas.microsoft.com/office/drawing/2014/main" id="{32E8E11C-90F5-A212-9994-C5B2EDE171CB}"/>
              </a:ext>
            </a:extLst>
          </p:cNvPr>
          <p:cNvSpPr txBox="1"/>
          <p:nvPr/>
        </p:nvSpPr>
        <p:spPr>
          <a:xfrm>
            <a:off x="-757084" y="5497081"/>
            <a:ext cx="9615949" cy="619272"/>
          </a:xfrm>
          <a:prstGeom prst="rect">
            <a:avLst/>
          </a:prstGeom>
          <a:noFill/>
        </p:spPr>
        <p:txBody>
          <a:bodyPr wrap="square">
            <a:spAutoFit/>
          </a:bodyPr>
          <a:lstStyle/>
          <a:p>
            <a:pPr marL="994410" marR="387350" lvl="1" indent="-285750" algn="just">
              <a:lnSpc>
                <a:spcPct val="107000"/>
              </a:lnSpc>
              <a:buFont typeface="Wingdings" panose="05000000000000000000" pitchFamily="2" charset="2"/>
              <a:buChar char="Ø"/>
              <a:defRPr/>
            </a:pPr>
            <a:r>
              <a:rPr lang="fr-FR" sz="1600" dirty="0">
                <a:solidFill>
                  <a:srgbClr val="08224F"/>
                </a:solidFill>
                <a:latin typeface="ProximaNova-Semibold"/>
                <a:cs typeface="Arial"/>
              </a:rPr>
              <a:t>Un contrôleur fera fonctionner les registres d'air extérieur, d'air de reprise et d'air de décharge pour maintenir une ventilation adéquate.</a:t>
            </a:r>
            <a:endParaRPr kumimoji="0" lang="en-US" sz="1600" b="0" i="0" u="none" strike="noStrike" kern="1200" cap="none" spc="0" normalizeH="0" baseline="0" noProof="0" dirty="0">
              <a:ln>
                <a:noFill/>
              </a:ln>
              <a:solidFill>
                <a:srgbClr val="08224F"/>
              </a:solidFill>
              <a:effectLst/>
              <a:uLnTx/>
              <a:uFillTx/>
              <a:latin typeface="ProximaNova-Semibold"/>
              <a:cs typeface="Arial"/>
            </a:endParaRPr>
          </a:p>
        </p:txBody>
      </p:sp>
      <p:sp>
        <p:nvSpPr>
          <p:cNvPr id="10" name="Title 1">
            <a:extLst>
              <a:ext uri="{FF2B5EF4-FFF2-40B4-BE49-F238E27FC236}">
                <a16:creationId xmlns:a16="http://schemas.microsoft.com/office/drawing/2014/main" id="{D68097F8-E91A-455A-BDBB-E131970F355C}"/>
              </a:ext>
            </a:extLst>
          </p:cNvPr>
          <p:cNvSpPr>
            <a:spLocks noGrp="1"/>
          </p:cNvSpPr>
          <p:nvPr>
            <p:ph type="title"/>
          </p:nvPr>
        </p:nvSpPr>
        <p:spPr>
          <a:xfrm>
            <a:off x="457200" y="1183550"/>
            <a:ext cx="8229600" cy="1143000"/>
          </a:xfrm>
        </p:spPr>
        <p:txBody>
          <a:bodyPr>
            <a:noAutofit/>
          </a:bodyPr>
          <a:lstStyle/>
          <a:p>
            <a:r>
              <a:rPr lang="fr-FR" sz="2800" dirty="0" smtClean="0">
                <a:solidFill>
                  <a:srgbClr val="053063"/>
                </a:solidFill>
                <a:latin typeface="Proxima Nova Extra Bold"/>
                <a:ea typeface="+mn-ea"/>
              </a:rPr>
              <a:t>Quelles </a:t>
            </a:r>
            <a:r>
              <a:rPr lang="fr-FR" sz="2800" dirty="0">
                <a:solidFill>
                  <a:srgbClr val="053063"/>
                </a:solidFill>
                <a:latin typeface="Proxima Nova Extra Bold"/>
                <a:ea typeface="+mn-ea"/>
              </a:rPr>
              <a:t>sont les considérations de conception pour l’intégration d’une VENTILATION MÉCANIQUE </a:t>
            </a:r>
            <a:r>
              <a:rPr lang="fr-FR" sz="2800" dirty="0" smtClean="0">
                <a:solidFill>
                  <a:srgbClr val="053063"/>
                </a:solidFill>
                <a:latin typeface="Proxima Nova Extra Bold"/>
                <a:ea typeface="+mn-ea"/>
              </a:rPr>
              <a:t>CONTROLÉE?</a:t>
            </a:r>
            <a:r>
              <a:rPr lang="fr-FR" sz="2800" dirty="0">
                <a:solidFill>
                  <a:srgbClr val="053063"/>
                </a:solidFill>
                <a:latin typeface="Proxima Nova Extra Bold"/>
                <a:ea typeface="+mn-ea"/>
              </a:rPr>
              <a:t/>
            </a:r>
            <a:br>
              <a:rPr lang="fr-FR" sz="2800" dirty="0">
                <a:solidFill>
                  <a:srgbClr val="053063"/>
                </a:solidFill>
                <a:latin typeface="Proxima Nova Extra Bold"/>
                <a:ea typeface="+mn-ea"/>
              </a:rPr>
            </a:br>
            <a:endParaRPr lang="en-BE" sz="2800" dirty="0">
              <a:solidFill>
                <a:srgbClr val="053063"/>
              </a:solidFill>
              <a:latin typeface="Proxima Nova Extra Bold"/>
              <a:ea typeface="+mn-ea"/>
            </a:endParaRPr>
          </a:p>
        </p:txBody>
      </p:sp>
    </p:spTree>
    <p:extLst>
      <p:ext uri="{BB962C8B-B14F-4D97-AF65-F5344CB8AC3E}">
        <p14:creationId xmlns:p14="http://schemas.microsoft.com/office/powerpoint/2010/main" val="128976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Effect transition="in" filter="wipe(down)">
                                      <p:cBhvr>
                                        <p:cTn id="22" dur="500"/>
                                        <p:tgtEl>
                                          <p:spTgt spid="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Effect transition="in" filter="fade">
                                      <p:cBhvr>
                                        <p:cTn id="2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9" grpId="0"/>
      <p:bldP spid="11" grpId="0"/>
    </p:bldLst>
  </p:timing>
</p:sld>
</file>

<file path=ppt/theme/theme1.xml><?xml version="1.0" encoding="utf-8"?>
<a:theme xmlns:a="http://schemas.openxmlformats.org/drawingml/2006/main" name="meetMED_Theme_2">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meetMED color theme">
      <a:dk1>
        <a:sysClr val="windowText" lastClr="000000"/>
      </a:dk1>
      <a:lt1>
        <a:sysClr val="window" lastClr="FFFFFF"/>
      </a:lt1>
      <a:dk2>
        <a:srgbClr val="08224F"/>
      </a:dk2>
      <a:lt2>
        <a:srgbClr val="E0E0E0"/>
      </a:lt2>
      <a:accent1>
        <a:srgbClr val="189A3A"/>
      </a:accent1>
      <a:accent2>
        <a:srgbClr val="08224F"/>
      </a:accent2>
      <a:accent3>
        <a:srgbClr val="FECD09"/>
      </a:accent3>
      <a:accent4>
        <a:srgbClr val="0C6374"/>
      </a:accent4>
      <a:accent5>
        <a:srgbClr val="F06E2E"/>
      </a:accent5>
      <a:accent6>
        <a:srgbClr val="8DCB8C"/>
      </a:accent6>
      <a:hlink>
        <a:srgbClr val="0C6374"/>
      </a:hlink>
      <a:folHlink>
        <a:srgbClr val="F06E2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meetMED_Theme_2.thmx</Template>
  <TotalTime>1165</TotalTime>
  <Words>980</Words>
  <Application>Microsoft Office PowerPoint</Application>
  <PresentationFormat>On-screen Show (4:3)</PresentationFormat>
  <Paragraphs>108</Paragraphs>
  <Slides>11</Slides>
  <Notes>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11</vt:i4>
      </vt:variant>
    </vt:vector>
  </HeadingPairs>
  <TitlesOfParts>
    <vt:vector size="22" baseType="lpstr">
      <vt:lpstr>Arial</vt:lpstr>
      <vt:lpstr>Calibri</vt:lpstr>
      <vt:lpstr>Cambria Math</vt:lpstr>
      <vt:lpstr>Proxima Nova Extra Bold</vt:lpstr>
      <vt:lpstr>ProximaNova-Extrabld</vt:lpstr>
      <vt:lpstr>ProximaNova-Regular</vt:lpstr>
      <vt:lpstr>ProximaNova-Semibold</vt:lpstr>
      <vt:lpstr>Tahoma</vt:lpstr>
      <vt:lpstr>Wingdings</vt:lpstr>
      <vt:lpstr>meetMED_Theme_2</vt:lpstr>
      <vt:lpstr>Custom Design</vt:lpstr>
      <vt:lpstr>VENTILATION MÉCANIQUE CONTROLÉE – EDE4B</vt:lpstr>
      <vt:lpstr> Grandes Lignes </vt:lpstr>
      <vt:lpstr>Qu’est-ce que la VENTILATION dans un bâtiment?</vt:lpstr>
      <vt:lpstr>Qu’est-ce que la VENTILATION MÉCANIQUE CONTROLÉE ?</vt:lpstr>
      <vt:lpstr> Quels sont les types de la VENTILATION MÉCANIQUE CONTROLÉE ? </vt:lpstr>
      <vt:lpstr> Quels sont les types de la VENTILATION MÉCANIQUE CONTROLÉE ? Ventilation récupérateur de chaleur - VRC  </vt:lpstr>
      <vt:lpstr> Quels sont les types de la VENTILATION MÉCANIQUE CONTROLÉE ? Ventilation à récupération d'énergie - VRÉ  </vt:lpstr>
      <vt:lpstr>Quelles sont les considérations de conception pour l’intégration d’une VENTILATION MÉCANIQUE CONTROLÉE? </vt:lpstr>
      <vt:lpstr>Quelles sont les considérations de conception pour l’intégration d’une VENTILATION MÉCANIQUE CONTROLÉE? </vt:lpstr>
      <vt:lpstr>Comment se conformer à GRASSMED ?</vt:lpstr>
      <vt:lpstr>Nous contacter!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Filipa</dc:creator>
  <cp:lastModifiedBy>adnan</cp:lastModifiedBy>
  <cp:revision>120</cp:revision>
  <dcterms:created xsi:type="dcterms:W3CDTF">2018-09-19T13:21:33Z</dcterms:created>
  <dcterms:modified xsi:type="dcterms:W3CDTF">2024-02-05T22:14:34Z</dcterms:modified>
</cp:coreProperties>
</file>