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60" r:id="rId3"/>
    <p:sldId id="266" r:id="rId4"/>
    <p:sldId id="261" r:id="rId5"/>
    <p:sldId id="265" r:id="rId6"/>
    <p:sldId id="297" r:id="rId7"/>
    <p:sldId id="28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ce Giallombardo" initials="AG" lastIdx="3" clrIdx="0">
    <p:extLst>
      <p:ext uri="{19B8F6BF-5375-455C-9EA6-DF929625EA0E}">
        <p15:presenceInfo xmlns:p15="http://schemas.microsoft.com/office/powerpoint/2012/main" userId="8eaf304e2ee27c72" providerId="Windows Live"/>
      </p:ext>
    </p:extLst>
  </p:cmAuthor>
  <p:cmAuthor id="2" name="yasmeen.oraby@rcreee.org" initials="y" lastIdx="1" clrIdx="1">
    <p:extLst>
      <p:ext uri="{19B8F6BF-5375-455C-9EA6-DF929625EA0E}">
        <p15:presenceInfo xmlns:p15="http://schemas.microsoft.com/office/powerpoint/2012/main" userId="yasmeen.oraby@rcreee.or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9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52" autoAdjust="0"/>
  </p:normalViewPr>
  <p:slideViewPr>
    <p:cSldViewPr snapToGrid="0" snapToObject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75A83-B0A0-F941-9E84-37C674E8AF5E}" type="datetimeFigureOut">
              <a:rPr lang="en-US" smtClean="0"/>
              <a:t>06-Feb-24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C75D0-4E5A-B147-9DD3-9A65C28A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964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1F39B-BE8A-F84A-9EC6-B803D69CDF81}" type="datetimeFigureOut">
              <a:rPr lang="en-US" smtClean="0"/>
              <a:t>06-Feb-24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E55C-1D1D-4F47-9F17-CF18EB29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654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00E55C-1D1D-4F47-9F17-CF18EB29C2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8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00E55C-1D1D-4F47-9F17-CF18EB29C2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22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00E55C-1D1D-4F47-9F17-CF18EB29C2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958394"/>
            <a:ext cx="7772400" cy="1470025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tx2"/>
                </a:solidFill>
              </a:defRPr>
            </a:lvl1pPr>
          </a:lstStyle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16811"/>
            <a:ext cx="6400800" cy="15359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dirty="0"/>
              <a:t>Click to edit Master subtitle style</a:t>
            </a:r>
            <a:endParaRPr lang="en-US" dirty="0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. </a:t>
            </a:r>
            <a:fld id="{4E6B386F-75EA-2347-AA44-8123F513AD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8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8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48847"/>
            <a:ext cx="2057400" cy="5277316"/>
          </a:xfrm>
        </p:spPr>
        <p:txBody>
          <a:bodyPr vert="eaVert"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48847"/>
            <a:ext cx="6019800" cy="5277316"/>
          </a:xfrm>
        </p:spPr>
        <p:txBody>
          <a:bodyPr vert="eaVert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78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067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19946"/>
            <a:ext cx="6400800" cy="13608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dirty="0"/>
              <a:t>Click to edit Master subtitle style</a:t>
            </a:r>
            <a:endParaRPr lang="en-US" dirty="0"/>
          </a:p>
        </p:txBody>
      </p:sp>
      <p:pic>
        <p:nvPicPr>
          <p:cNvPr id="7" name="Picture 6" descr="meetMED-fullcolor-WE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322" y="1013141"/>
            <a:ext cx="5863464" cy="229010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942214" y="2603435"/>
            <a:ext cx="58301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189A3A"/>
                </a:solidFill>
                <a:latin typeface="Arial"/>
                <a:cs typeface="Arial"/>
              </a:rPr>
              <a:t>Mitigation Enabling Energy Transition in the </a:t>
            </a:r>
            <a:r>
              <a:rPr lang="en-US" sz="1400" b="1" dirty="0" err="1">
                <a:solidFill>
                  <a:srgbClr val="189A3A"/>
                </a:solidFill>
                <a:latin typeface="Arial"/>
                <a:cs typeface="Arial"/>
              </a:rPr>
              <a:t>MEDiterranean</a:t>
            </a:r>
            <a:r>
              <a:rPr lang="en-US" sz="1400" b="1" dirty="0">
                <a:solidFill>
                  <a:srgbClr val="189A3A"/>
                </a:solidFill>
                <a:latin typeface="Arial"/>
                <a:cs typeface="Arial"/>
              </a:rPr>
              <a:t> region</a:t>
            </a:r>
            <a:endParaRPr lang="en-US" sz="1400" b="1" dirty="0">
              <a:solidFill>
                <a:srgbClr val="189A3A"/>
              </a:solidFill>
              <a:effectLst/>
              <a:latin typeface="Arial"/>
              <a:cs typeface="Arial"/>
            </a:endParaRPr>
          </a:p>
        </p:txBody>
      </p:sp>
      <p:pic>
        <p:nvPicPr>
          <p:cNvPr id="6" name="Picture 5" descr="meetMED_EU_fund_150dpi_3.png">
            <a:extLst>
              <a:ext uri="{FF2B5EF4-FFF2-40B4-BE49-F238E27FC236}">
                <a16:creationId xmlns:a16="http://schemas.microsoft.com/office/drawing/2014/main" id="{07DBBFB2-BF99-4E46-8DB4-5B2E8E5E4E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77" y="92645"/>
            <a:ext cx="877824" cy="9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61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tx2"/>
                </a:solidFill>
                <a:latin typeface="Arial"/>
                <a:cs typeface="Arial"/>
              </a:defRPr>
            </a:lvl2pPr>
            <a:lvl3pPr>
              <a:defRPr>
                <a:solidFill>
                  <a:schemeClr val="tx2"/>
                </a:solidFill>
                <a:latin typeface="Arial"/>
                <a:cs typeface="Arial"/>
              </a:defRPr>
            </a:lvl3pPr>
            <a:lvl4pPr>
              <a:defRPr>
                <a:solidFill>
                  <a:schemeClr val="tx2"/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2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4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8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4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18877"/>
            <a:ext cx="4038600" cy="40072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18877"/>
            <a:ext cx="4038600" cy="40072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6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E6B386F-75EA-2347-AA44-8123F513AD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2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E6B386F-75EA-2347-AA44-8123F513AD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3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E6B386F-75EA-2347-AA44-8123F513AD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84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8362"/>
            <a:ext cx="3008313" cy="1162050"/>
          </a:xfr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68363"/>
            <a:ext cx="5111750" cy="5028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30412"/>
            <a:ext cx="3008313" cy="3866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dirty="0"/>
              <a:t>Click to edit Master text styles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. </a:t>
            </a:r>
            <a:fld id="{4E6B386F-75EA-2347-AA44-8123F513AD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73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0995"/>
            <a:ext cx="5486400" cy="36065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dirty="0"/>
              <a:t>Click to edit Master text styles</a:t>
            </a:r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3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-6479" y="614"/>
            <a:ext cx="9150479" cy="6434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229611" y="-65513"/>
            <a:ext cx="1816728" cy="7095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631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88737"/>
            <a:ext cx="8229600" cy="3863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. </a:t>
            </a:r>
            <a:fld id="{4E6B386F-75EA-2347-AA44-8123F513AD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B7AF10-288E-486E-A9D8-2C6FCAA60A34}"/>
              </a:ext>
            </a:extLst>
          </p:cNvPr>
          <p:cNvSpPr txBox="1"/>
          <p:nvPr userDrawn="1"/>
        </p:nvSpPr>
        <p:spPr>
          <a:xfrm>
            <a:off x="545504" y="376673"/>
            <a:ext cx="837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Proxima Nova Extra Bold"/>
              </a:rPr>
              <a:t>Phase II</a:t>
            </a:r>
          </a:p>
        </p:txBody>
      </p:sp>
    </p:spTree>
    <p:extLst>
      <p:ext uri="{BB962C8B-B14F-4D97-AF65-F5344CB8AC3E}">
        <p14:creationId xmlns:p14="http://schemas.microsoft.com/office/powerpoint/2010/main" val="299473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000" b="1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8224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8224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8224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8224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8224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220589"/>
            <a:ext cx="9150479" cy="643437"/>
          </a:xfrm>
          <a:prstGeom prst="rect">
            <a:avLst/>
          </a:prstGeom>
          <a:solidFill>
            <a:srgbClr val="189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meetMED-white-WE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761" y="6118656"/>
            <a:ext cx="1816729" cy="709564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245876" y="6388418"/>
            <a:ext cx="1671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latin typeface="Arial"/>
                <a:cs typeface="Arial"/>
              </a:rPr>
              <a:t>www.meetmed.org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505200" y="636931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4E6B386F-75EA-2347-AA44-8123F513AD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8206EC-A050-4025-83C0-1E8A304A09B2}"/>
              </a:ext>
            </a:extLst>
          </p:cNvPr>
          <p:cNvSpPr txBox="1"/>
          <p:nvPr userDrawn="1"/>
        </p:nvSpPr>
        <p:spPr>
          <a:xfrm>
            <a:off x="7716580" y="6603630"/>
            <a:ext cx="837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Proxima Nova Extra Bold"/>
              </a:rPr>
              <a:t>Phase II</a:t>
            </a:r>
          </a:p>
        </p:txBody>
      </p:sp>
    </p:spTree>
    <p:extLst>
      <p:ext uri="{BB962C8B-B14F-4D97-AF65-F5344CB8AC3E}">
        <p14:creationId xmlns:p14="http://schemas.microsoft.com/office/powerpoint/2010/main" val="116014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000" b="1" kern="1200">
          <a:solidFill>
            <a:schemeClr val="accent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2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jfif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hyperlink" Target="http://www.meetmed.org/" TargetMode="External"/><Relationship Id="rId1" Type="http://schemas.openxmlformats.org/officeDocument/2006/relationships/slideLayout" Target="../slideLayouts/slideLayout6.xml"/><Relationship Id="rId6" Type="http://schemas.microsoft.com/office/2007/relationships/hdphoto" Target="../media/hdphoto1.wdp"/><Relationship Id="rId5" Type="http://schemas.openxmlformats.org/officeDocument/2006/relationships/image" Target="../media/image13.png"/><Relationship Id="rId10" Type="http://schemas.openxmlformats.org/officeDocument/2006/relationships/image" Target="../media/image17.png"/><Relationship Id="rId4" Type="http://schemas.openxmlformats.org/officeDocument/2006/relationships/image" Target="../media/image12.jp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4607"/>
            <a:ext cx="7772400" cy="1470025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053063"/>
                </a:solidFill>
                <a:latin typeface="ProximaNova-Extrabld"/>
                <a:ea typeface="+mn-ea"/>
              </a:rPr>
              <a:t>ÉCLAIRAGE DE STATIONNEMENT À HAUTE </a:t>
            </a:r>
            <a:r>
              <a:rPr lang="fr-FR" sz="2800" dirty="0" smtClean="0">
                <a:solidFill>
                  <a:srgbClr val="053063"/>
                </a:solidFill>
                <a:latin typeface="ProximaNova-Extrabld"/>
                <a:ea typeface="+mn-ea"/>
              </a:rPr>
              <a:t>EFFICACITÉ-</a:t>
            </a:r>
            <a:r>
              <a:rPr lang="en-US" sz="2800" dirty="0" smtClean="0">
                <a:solidFill>
                  <a:srgbClr val="053063"/>
                </a:solidFill>
                <a:latin typeface="ProximaNova-Extrabld"/>
                <a:ea typeface="+mn-ea"/>
              </a:rPr>
              <a:t>EDE5B</a:t>
            </a:r>
            <a:endParaRPr lang="en-US" sz="2800" dirty="0">
              <a:solidFill>
                <a:srgbClr val="053063"/>
              </a:solidFill>
              <a:latin typeface="ProximaNova-Extrabld"/>
              <a:ea typeface="+mn-e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27A6D3-BE3C-120D-DE7B-37D2441C49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64" t="25600" r="10100" b="33196"/>
          <a:stretch/>
        </p:blipFill>
        <p:spPr>
          <a:xfrm>
            <a:off x="6398836" y="215725"/>
            <a:ext cx="960241" cy="49128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7A5110C-28DC-E4A8-D47A-E1274A43A4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5675" y="149737"/>
            <a:ext cx="545421" cy="642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20A085C-AED8-3351-7C04-AC1F44F8CB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5788" y="149737"/>
            <a:ext cx="817614" cy="64211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9AF8292-9B2C-4C91-AFF2-354A0B2D51C4}"/>
              </a:ext>
            </a:extLst>
          </p:cNvPr>
          <p:cNvSpPr txBox="1">
            <a:spLocks/>
          </p:cNvSpPr>
          <p:nvPr/>
        </p:nvSpPr>
        <p:spPr>
          <a:xfrm>
            <a:off x="1185856" y="4755371"/>
            <a:ext cx="6815240" cy="1057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000" b="1" kern="1200">
                <a:solidFill>
                  <a:schemeClr val="accent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sz="6000" dirty="0" smtClean="0">
                <a:solidFill>
                  <a:srgbClr val="053063"/>
                </a:solidFill>
                <a:latin typeface="ProximaNova-Extrabld"/>
                <a:ea typeface="+mn-ea"/>
              </a:rPr>
              <a:t>Formation sur GRASSMED </a:t>
            </a:r>
            <a:r>
              <a:rPr lang="en-GB" sz="6000" dirty="0">
                <a:solidFill>
                  <a:srgbClr val="053063"/>
                </a:solidFill>
                <a:latin typeface="ProximaNova-Extrabld"/>
                <a:ea typeface="+mn-ea"/>
              </a:rPr>
              <a:t>– </a:t>
            </a:r>
            <a:r>
              <a:rPr lang="en-GB" sz="6000" dirty="0" smtClean="0">
                <a:solidFill>
                  <a:srgbClr val="053063"/>
                </a:solidFill>
                <a:latin typeface="ProximaNova-Extrabld"/>
                <a:ea typeface="+mn-ea"/>
              </a:rPr>
              <a:t>MEETMED </a:t>
            </a:r>
            <a:r>
              <a:rPr lang="en-GB" sz="6000" dirty="0">
                <a:solidFill>
                  <a:srgbClr val="053063"/>
                </a:solidFill>
                <a:latin typeface="ProximaNova-Extrabld"/>
                <a:ea typeface="+mn-ea"/>
              </a:rPr>
              <a:t>II </a:t>
            </a:r>
          </a:p>
          <a:p>
            <a:r>
              <a:rPr lang="en-GB" sz="4200" dirty="0">
                <a:solidFill>
                  <a:srgbClr val="053063"/>
                </a:solidFill>
                <a:latin typeface="ProximaNova-Regular"/>
                <a:ea typeface="+mn-ea"/>
              </a:rPr>
              <a:t>WP3_A3.1.6</a:t>
            </a:r>
          </a:p>
          <a:p>
            <a:r>
              <a:rPr lang="en-GB" sz="4200" dirty="0" smtClean="0">
                <a:solidFill>
                  <a:srgbClr val="053063"/>
                </a:solidFill>
                <a:latin typeface="ProximaNova-Regular"/>
                <a:ea typeface="+mn-ea"/>
              </a:rPr>
              <a:t>Marrakech 6 </a:t>
            </a:r>
            <a:r>
              <a:rPr lang="fr-FR" sz="4200" dirty="0" smtClean="0">
                <a:solidFill>
                  <a:srgbClr val="053063"/>
                </a:solidFill>
                <a:latin typeface="ProximaNova-Regular"/>
                <a:ea typeface="+mn-ea"/>
              </a:rPr>
              <a:t>février</a:t>
            </a:r>
            <a:r>
              <a:rPr lang="en-GB" sz="4200" dirty="0" smtClean="0">
                <a:solidFill>
                  <a:srgbClr val="053063"/>
                </a:solidFill>
                <a:latin typeface="ProximaNova-Regular"/>
                <a:ea typeface="+mn-ea"/>
              </a:rPr>
              <a:t> 2024</a:t>
            </a:r>
            <a:endParaRPr lang="en-GB" sz="4200" dirty="0">
              <a:solidFill>
                <a:srgbClr val="053063"/>
              </a:solidFill>
              <a:latin typeface="ProximaNova-Regular"/>
              <a:ea typeface="+mn-ea"/>
            </a:endParaRPr>
          </a:p>
          <a:p>
            <a:endParaRPr lang="en-US" sz="4300" dirty="0">
              <a:solidFill>
                <a:srgbClr val="053063"/>
              </a:solidFill>
              <a:latin typeface="ProximaNova-Regular"/>
              <a:ea typeface="+mn-e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9548" y="3996263"/>
            <a:ext cx="7645047" cy="7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039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5771D-C610-4AAA-8060-B70B03651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96827"/>
            <a:ext cx="8229600" cy="1143000"/>
          </a:xfrm>
        </p:spPr>
        <p:txBody>
          <a:bodyPr>
            <a:noAutofit/>
          </a:bodyPr>
          <a:lstStyle/>
          <a:p>
            <a:r>
              <a:rPr lang="fr-FR" sz="3500" dirty="0" smtClean="0">
                <a:solidFill>
                  <a:srgbClr val="053063"/>
                </a:solidFill>
                <a:latin typeface="Proxima Nova Extra Bold"/>
                <a:ea typeface="+mn-ea"/>
              </a:rPr>
              <a:t>Grandes Lignes</a:t>
            </a:r>
            <a:endParaRPr lang="fr-FR" sz="3500" dirty="0">
              <a:solidFill>
                <a:srgbClr val="053063"/>
              </a:solidFill>
              <a:latin typeface="Proxima Nova Extra Bold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7251B-6B8D-4C41-859F-99DEAB2D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555" y="2541444"/>
            <a:ext cx="7624916" cy="253200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fr-FR" sz="2000" dirty="0">
                <a:latin typeface="ProximaNova-Semibold"/>
              </a:rPr>
              <a:t>Qu’est-ce qu’un ÉCLAIRAGE DE </a:t>
            </a:r>
            <a:r>
              <a:rPr lang="fr-FR" sz="2000" dirty="0" smtClean="0">
                <a:latin typeface="ProximaNova-Semibold"/>
              </a:rPr>
              <a:t>PARKING </a:t>
            </a:r>
            <a:r>
              <a:rPr lang="fr-FR" sz="2000" dirty="0">
                <a:latin typeface="ProximaNova-Semibold"/>
              </a:rPr>
              <a:t>À HAUTE EFFICACITÉ </a:t>
            </a:r>
            <a:r>
              <a:rPr lang="fr-FR" sz="2000" dirty="0" smtClean="0">
                <a:latin typeface="ProximaNova-Semibold"/>
              </a:rPr>
              <a:t>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000" dirty="0" smtClean="0">
                <a:latin typeface="ProximaNova-Semibold"/>
              </a:rPr>
              <a:t>Quelles </a:t>
            </a:r>
            <a:r>
              <a:rPr lang="fr-FR" sz="2000" dirty="0">
                <a:latin typeface="ProximaNova-Semibold"/>
              </a:rPr>
              <a:t>sont les spécifications et exigences relatives à l’ÉCLAIRAGE DE PARKING À HAUTE EFFICACITÉ </a:t>
            </a:r>
            <a:r>
              <a:rPr lang="fr-FR" sz="2000" dirty="0" smtClean="0">
                <a:latin typeface="ProximaNova-Semibold"/>
              </a:rPr>
              <a:t>?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sz="1800" dirty="0" smtClean="0">
                <a:latin typeface="ProximaNova-Semibold"/>
              </a:rPr>
              <a:t>Exigences </a:t>
            </a:r>
            <a:r>
              <a:rPr lang="fr-FR" sz="1800" dirty="0">
                <a:latin typeface="ProximaNova-Semibold"/>
              </a:rPr>
              <a:t>générales relatives aux luminaires pour structures de </a:t>
            </a:r>
            <a:r>
              <a:rPr lang="fr-FR" sz="1800" dirty="0" smtClean="0">
                <a:latin typeface="ProximaNova-Semibold"/>
              </a:rPr>
              <a:t>parking couvertes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sz="1800" dirty="0" smtClean="0">
                <a:latin typeface="ProximaNova-Semibold"/>
              </a:rPr>
              <a:t>Exigences </a:t>
            </a:r>
            <a:r>
              <a:rPr lang="fr-FR" sz="1800" dirty="0">
                <a:latin typeface="ProximaNova-Semibold"/>
              </a:rPr>
              <a:t>générales concernant les luminaires pour structures de </a:t>
            </a:r>
            <a:r>
              <a:rPr lang="fr-FR" sz="1800" dirty="0" smtClean="0">
                <a:latin typeface="ProximaNova-Semibold"/>
              </a:rPr>
              <a:t>parking </a:t>
            </a:r>
            <a:r>
              <a:rPr lang="fr-FR" sz="1800" dirty="0">
                <a:latin typeface="ProximaNova-Semibold"/>
              </a:rPr>
              <a:t>non </a:t>
            </a:r>
            <a:r>
              <a:rPr lang="fr-FR" sz="1800" dirty="0" smtClean="0">
                <a:latin typeface="ProximaNova-Semibold"/>
              </a:rPr>
              <a:t>couvertes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sz="1800" dirty="0" smtClean="0">
                <a:latin typeface="ProximaNova-Semibold"/>
              </a:rPr>
              <a:t>Exigences d'éclairage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000" dirty="0" smtClean="0">
                <a:latin typeface="ProximaNova-Semibold"/>
              </a:rPr>
              <a:t>Comment </a:t>
            </a:r>
            <a:r>
              <a:rPr lang="fr-FR" sz="2000" dirty="0">
                <a:latin typeface="ProximaNova-Semibold"/>
              </a:rPr>
              <a:t>se conformer à GRASSMED ?</a:t>
            </a:r>
            <a:endParaRPr lang="en-BE" sz="2000" dirty="0">
              <a:latin typeface="ProximaNova-Semibold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2EB4B289-5AF4-09E8-282F-085D3D197068}"/>
              </a:ext>
            </a:extLst>
          </p:cNvPr>
          <p:cNvSpPr txBox="1">
            <a:spLocks/>
          </p:cNvSpPr>
          <p:nvPr/>
        </p:nvSpPr>
        <p:spPr>
          <a:xfrm>
            <a:off x="4771326" y="194111"/>
            <a:ext cx="368971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59C6BE99-10EF-8957-688E-FC7888EB8C6C}"/>
              </a:ext>
            </a:extLst>
          </p:cNvPr>
          <p:cNvSpPr txBox="1">
            <a:spLocks/>
          </p:cNvSpPr>
          <p:nvPr/>
        </p:nvSpPr>
        <p:spPr>
          <a:xfrm>
            <a:off x="4771326" y="194111"/>
            <a:ext cx="368971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HIGH EFFICIENCY PARKING LIGHTING – EDE5B</a:t>
            </a:r>
          </a:p>
        </p:txBody>
      </p:sp>
    </p:spTree>
    <p:extLst>
      <p:ext uri="{BB962C8B-B14F-4D97-AF65-F5344CB8AC3E}">
        <p14:creationId xmlns:p14="http://schemas.microsoft.com/office/powerpoint/2010/main" val="285858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24196"/>
            <a:ext cx="8458200" cy="1143000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rgbClr val="053063"/>
                </a:solidFill>
                <a:latin typeface="Proxima Nova Extra Bold"/>
                <a:ea typeface="+mn-ea"/>
              </a:rPr>
              <a:t>Qu’est-ce qu’un ÉCLAIRAGE DE </a:t>
            </a:r>
            <a:r>
              <a:rPr lang="fr-FR" sz="3200" dirty="0" smtClean="0">
                <a:solidFill>
                  <a:srgbClr val="053063"/>
                </a:solidFill>
                <a:latin typeface="Proxima Nova Extra Bold"/>
                <a:ea typeface="+mn-ea"/>
              </a:rPr>
              <a:t>PARKING </a:t>
            </a:r>
            <a:r>
              <a:rPr lang="fr-FR" sz="3200" dirty="0">
                <a:solidFill>
                  <a:srgbClr val="053063"/>
                </a:solidFill>
                <a:latin typeface="Proxima Nova Extra Bold"/>
                <a:ea typeface="+mn-ea"/>
              </a:rPr>
              <a:t>À HAUTE EFFICACITÉ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0365" y="2453734"/>
            <a:ext cx="2434610" cy="84136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1600" dirty="0">
                <a:latin typeface="ProximaNova-Regular"/>
              </a:rPr>
              <a:t>3. Historiquement, les lampes à décharge à haute intensité (DHI) sont les lampes les plus populaires utilisées pour éclairer les parkings, mais les lampes LED sont devenues très populaires récemment car elles sont plus efficaces et durables.</a:t>
            </a:r>
            <a:endParaRPr lang="en-US" sz="1600" dirty="0">
              <a:latin typeface="ProximaNova-Regular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496829-CA16-3727-369B-134771EF38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879" y="2538947"/>
            <a:ext cx="1861714" cy="2705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4358655-AC7E-EFE6-C098-B08BD69064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8537" y="3993388"/>
            <a:ext cx="1830672" cy="1978787"/>
          </a:xfrm>
          <a:prstGeom prst="rect">
            <a:avLst/>
          </a:prstGeom>
        </p:spPr>
      </p:pic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C4D842E-5070-6C02-2654-9A474D9CDFCA}"/>
              </a:ext>
            </a:extLst>
          </p:cNvPr>
          <p:cNvSpPr txBox="1">
            <a:spLocks/>
          </p:cNvSpPr>
          <p:nvPr/>
        </p:nvSpPr>
        <p:spPr>
          <a:xfrm>
            <a:off x="4771326" y="194111"/>
            <a:ext cx="368971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HIGH EFFICIENCY PARKING LIGHTING – EDE5B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9D0AFD-7D6D-512A-6F7E-E8693F8AE805}"/>
              </a:ext>
            </a:extLst>
          </p:cNvPr>
          <p:cNvSpPr txBox="1"/>
          <p:nvPr/>
        </p:nvSpPr>
        <p:spPr>
          <a:xfrm>
            <a:off x="72191" y="1971656"/>
            <a:ext cx="457691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fr-FR" sz="1600" dirty="0">
                <a:solidFill>
                  <a:srgbClr val="08224F"/>
                </a:solidFill>
                <a:latin typeface="ProximaNova-Regular"/>
                <a:cs typeface="Arial"/>
              </a:rPr>
              <a:t>1.Un stationnement bien éclairé est important pour les occupants de tout immeuble. Que le parking soit en sous-sol ou en surface, un éclairage </a:t>
            </a:r>
            <a:r>
              <a:rPr lang="fr-FR" sz="1600" dirty="0" smtClean="0">
                <a:solidFill>
                  <a:srgbClr val="08224F"/>
                </a:solidFill>
                <a:latin typeface="ProximaNova-Regular"/>
                <a:cs typeface="Arial"/>
              </a:rPr>
              <a:t>suffisant </a:t>
            </a:r>
            <a:r>
              <a:rPr lang="fr-FR" sz="1600" dirty="0">
                <a:solidFill>
                  <a:srgbClr val="08224F"/>
                </a:solidFill>
                <a:latin typeface="ProximaNova-Regular"/>
                <a:cs typeface="Arial"/>
              </a:rPr>
              <a:t>et optimisé assure la sécurité, prévient les accidents et dissuade </a:t>
            </a:r>
            <a:r>
              <a:rPr lang="fr-FR" sz="1600" dirty="0" smtClean="0">
                <a:solidFill>
                  <a:srgbClr val="08224F"/>
                </a:solidFill>
                <a:latin typeface="ProximaNova-Regular"/>
                <a:cs typeface="Arial"/>
              </a:rPr>
              <a:t>les voleurs.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8224F"/>
              </a:solidFill>
              <a:effectLst/>
              <a:uLnTx/>
              <a:uFillTx/>
              <a:latin typeface="ProximaNova-Regular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C8C32A-B13C-5A53-CD95-0466BFA5AF1D}"/>
              </a:ext>
            </a:extLst>
          </p:cNvPr>
          <p:cNvSpPr txBox="1"/>
          <p:nvPr/>
        </p:nvSpPr>
        <p:spPr>
          <a:xfrm>
            <a:off x="153729" y="3474332"/>
            <a:ext cx="2604807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fr-FR" sz="1600" dirty="0">
                <a:solidFill>
                  <a:srgbClr val="08224F"/>
                </a:solidFill>
                <a:latin typeface="ProximaNova-Regular"/>
                <a:cs typeface="Arial"/>
              </a:rPr>
              <a:t>2.Cet éclairage reste généralement allumé 24h/24 et 7j/7, il est donc important d'avoir des ampoules longue durée pour éviter les grillages au mauvais moment. De plus, ces luminaires à autonomie 24h/24 et 7j/7 offrent un retour sur investissement rapide sur les mises à niveau LED économes en énergie.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8224F"/>
              </a:solidFill>
              <a:effectLst/>
              <a:uLnTx/>
              <a:uFillTx/>
              <a:latin typeface="ProximaNova-Regular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E6DC34-0427-9688-988B-E5325E0F6A58}"/>
              </a:ext>
            </a:extLst>
          </p:cNvPr>
          <p:cNvSpPr txBox="1"/>
          <p:nvPr/>
        </p:nvSpPr>
        <p:spPr>
          <a:xfrm>
            <a:off x="4683880" y="5659545"/>
            <a:ext cx="42600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fr-FR" sz="1600" dirty="0">
                <a:solidFill>
                  <a:srgbClr val="08224F"/>
                </a:solidFill>
                <a:latin typeface="ProximaNova-Regular"/>
                <a:cs typeface="Arial"/>
              </a:rPr>
              <a:t>4.En bref, l’éclairage des parkings doit assurer la sécurité, améliorer la visibilité des conducteurs et des piétons et être rentable.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8224F"/>
              </a:solidFill>
              <a:effectLst/>
              <a:uLnTx/>
              <a:uFillTx/>
              <a:latin typeface="ProximaNova-Regular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073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F5A9705-DCC1-2797-EB44-0596E6EC199C}"/>
              </a:ext>
            </a:extLst>
          </p:cNvPr>
          <p:cNvSpPr/>
          <p:nvPr/>
        </p:nvSpPr>
        <p:spPr>
          <a:xfrm>
            <a:off x="0" y="2346196"/>
            <a:ext cx="4247535" cy="4511803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189A3A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097F8-E91A-455A-BDBB-E131970F3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5050"/>
            <a:ext cx="8229600" cy="1143000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rgbClr val="053063"/>
                </a:solidFill>
                <a:latin typeface="Proxima Nova Extra Bold"/>
                <a:ea typeface="+mn-ea"/>
              </a:rPr>
              <a:t>Quelles sont les spécifications et exigences relatives à l’ÉCLAIRAGE DE </a:t>
            </a:r>
            <a:r>
              <a:rPr lang="fr-FR" dirty="0" smtClean="0">
                <a:solidFill>
                  <a:srgbClr val="053063"/>
                </a:solidFill>
                <a:latin typeface="Proxima Nova Extra Bold"/>
                <a:ea typeface="+mn-ea"/>
              </a:rPr>
              <a:t>PARKING </a:t>
            </a:r>
            <a:r>
              <a:rPr lang="fr-FR" dirty="0">
                <a:solidFill>
                  <a:srgbClr val="053063"/>
                </a:solidFill>
                <a:latin typeface="Proxima Nova Extra Bold"/>
                <a:ea typeface="+mn-ea"/>
              </a:rPr>
              <a:t>À HAUTE EFFICACITÉ ?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2FDC9B2-71DB-CC88-1E0B-1B29919E6675}"/>
              </a:ext>
            </a:extLst>
          </p:cNvPr>
          <p:cNvSpPr txBox="1">
            <a:spLocks/>
          </p:cNvSpPr>
          <p:nvPr/>
        </p:nvSpPr>
        <p:spPr>
          <a:xfrm>
            <a:off x="4355690" y="2737828"/>
            <a:ext cx="4680155" cy="43046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600" dirty="0">
                <a:latin typeface="ProximaNova-Regular"/>
              </a:rPr>
              <a:t>Exigences générales de conception pour l’éclairage des structures de </a:t>
            </a:r>
            <a:r>
              <a:rPr lang="fr-FR" sz="1600" dirty="0" smtClean="0">
                <a:latin typeface="ProximaNova-Regular"/>
              </a:rPr>
              <a:t>stationnement</a:t>
            </a:r>
          </a:p>
          <a:p>
            <a:pPr algn="just"/>
            <a:r>
              <a:rPr lang="fr-FR" sz="1600" dirty="0" smtClean="0">
                <a:latin typeface="ProximaNova-Regular"/>
              </a:rPr>
              <a:t>Remplacez </a:t>
            </a:r>
            <a:r>
              <a:rPr lang="fr-FR" sz="1600" dirty="0">
                <a:latin typeface="ProximaNova-Regular"/>
              </a:rPr>
              <a:t>les sources d'éclairage traditionnelles à décharge à haute intensité (DHI) par des sources d'éclairage </a:t>
            </a:r>
            <a:r>
              <a:rPr lang="fr-FR" sz="1600" dirty="0" smtClean="0">
                <a:latin typeface="ProximaNova-Regular"/>
              </a:rPr>
              <a:t>fluorescentes et </a:t>
            </a:r>
            <a:r>
              <a:rPr lang="fr-FR" sz="1600" dirty="0">
                <a:latin typeface="ProximaNova-Regular"/>
              </a:rPr>
              <a:t>à diodes électroluminescentes </a:t>
            </a:r>
            <a:r>
              <a:rPr lang="fr-FR" sz="1600" dirty="0" smtClean="0">
                <a:latin typeface="ProximaNova-Regular"/>
              </a:rPr>
              <a:t>(LED).</a:t>
            </a:r>
          </a:p>
          <a:p>
            <a:pPr algn="just"/>
            <a:r>
              <a:rPr lang="fr-FR" sz="1600" dirty="0" smtClean="0">
                <a:latin typeface="ProximaNova-Regular"/>
              </a:rPr>
              <a:t>Atteindre </a:t>
            </a:r>
            <a:r>
              <a:rPr lang="fr-FR" sz="1600" dirty="0">
                <a:latin typeface="ProximaNova-Regular"/>
              </a:rPr>
              <a:t>la valeur minimale de lux horizontal par rapport à l'aire de </a:t>
            </a:r>
            <a:r>
              <a:rPr lang="fr-FR" sz="1600" dirty="0" smtClean="0">
                <a:latin typeface="ProximaNova-Regular"/>
              </a:rPr>
              <a:t>stationnement</a:t>
            </a:r>
          </a:p>
          <a:p>
            <a:pPr algn="just"/>
            <a:r>
              <a:rPr lang="fr-FR" sz="1600" dirty="0" smtClean="0">
                <a:latin typeface="ProximaNova-Regular"/>
              </a:rPr>
              <a:t>Atteindre </a:t>
            </a:r>
            <a:r>
              <a:rPr lang="fr-FR" sz="1600" dirty="0">
                <a:latin typeface="ProximaNova-Regular"/>
              </a:rPr>
              <a:t>une valeur de lux vertical minimale par rapport à l'aire de </a:t>
            </a:r>
            <a:r>
              <a:rPr lang="fr-FR" sz="1600" dirty="0" smtClean="0">
                <a:latin typeface="ProximaNova-Regular"/>
              </a:rPr>
              <a:t>stationnement</a:t>
            </a:r>
          </a:p>
          <a:p>
            <a:pPr algn="just"/>
            <a:r>
              <a:rPr lang="fr-FR" sz="1600" dirty="0" smtClean="0">
                <a:latin typeface="ProximaNova-Regular"/>
              </a:rPr>
              <a:t>Teindre </a:t>
            </a:r>
            <a:r>
              <a:rPr lang="fr-FR" sz="1600" dirty="0">
                <a:latin typeface="ProximaNova-Regular"/>
              </a:rPr>
              <a:t>les plafonds en </a:t>
            </a:r>
            <a:r>
              <a:rPr lang="fr-FR" sz="1600" dirty="0" smtClean="0">
                <a:latin typeface="ProximaNova-Regular"/>
              </a:rPr>
              <a:t>blanc</a:t>
            </a:r>
          </a:p>
          <a:p>
            <a:pPr algn="just"/>
            <a:r>
              <a:rPr lang="fr-FR" sz="1600" dirty="0" smtClean="0">
                <a:latin typeface="ProximaNova-Regular"/>
              </a:rPr>
              <a:t>80 </a:t>
            </a:r>
            <a:r>
              <a:rPr lang="fr-FR" sz="1600" dirty="0">
                <a:latin typeface="ProximaNova-Regular"/>
              </a:rPr>
              <a:t>% du poids du matériau du luminaire doit être recyclable en fin de </a:t>
            </a:r>
            <a:r>
              <a:rPr lang="fr-FR" sz="1600" dirty="0" smtClean="0">
                <a:latin typeface="ProximaNova-Regular"/>
              </a:rPr>
              <a:t>vie</a:t>
            </a:r>
            <a:endParaRPr lang="en-US" sz="1600" dirty="0">
              <a:latin typeface="ProximaNova-Regular"/>
            </a:endParaRPr>
          </a:p>
          <a:p>
            <a:pPr algn="just"/>
            <a:endParaRPr lang="en-US" sz="1600" dirty="0">
              <a:latin typeface="ProximaNova-Regular"/>
            </a:endParaRP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36C539C2-736B-BDFA-0BB9-3A2F379615F1}"/>
              </a:ext>
            </a:extLst>
          </p:cNvPr>
          <p:cNvSpPr txBox="1">
            <a:spLocks/>
          </p:cNvSpPr>
          <p:nvPr/>
        </p:nvSpPr>
        <p:spPr>
          <a:xfrm>
            <a:off x="4771326" y="194111"/>
            <a:ext cx="368971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HIGH EFFICIENCY PARKING LIGHTING – EDE5B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DC8667-89DA-58CF-640C-58B81ABB4C72}"/>
              </a:ext>
            </a:extLst>
          </p:cNvPr>
          <p:cNvSpPr txBox="1"/>
          <p:nvPr/>
        </p:nvSpPr>
        <p:spPr>
          <a:xfrm>
            <a:off x="0" y="2346196"/>
            <a:ext cx="412954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fr-FR" dirty="0">
                <a:solidFill>
                  <a:schemeClr val="bg1"/>
                </a:solidFill>
                <a:latin typeface="ProximaNova-Regular"/>
                <a:cs typeface="Arial"/>
              </a:rPr>
              <a:t>Les spécifications d'une ampoule de </a:t>
            </a:r>
            <a:r>
              <a:rPr lang="fr-FR" dirty="0" smtClean="0">
                <a:solidFill>
                  <a:schemeClr val="bg1"/>
                </a:solidFill>
                <a:latin typeface="ProximaNova-Regular"/>
                <a:cs typeface="Arial"/>
              </a:rPr>
              <a:t>Parking: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fr-FR" dirty="0" smtClean="0">
                <a:solidFill>
                  <a:schemeClr val="bg1"/>
                </a:solidFill>
                <a:latin typeface="ProximaNova-Regular"/>
                <a:cs typeface="Arial"/>
              </a:rPr>
              <a:t>Fournir </a:t>
            </a:r>
            <a:r>
              <a:rPr lang="fr-FR" dirty="0">
                <a:solidFill>
                  <a:schemeClr val="bg1"/>
                </a:solidFill>
                <a:latin typeface="ProximaNova-Regular"/>
                <a:cs typeface="Arial"/>
              </a:rPr>
              <a:t>un éclairage adéquat dans les structures de stationnement (également appelées garages de stationnement</a:t>
            </a:r>
            <a:r>
              <a:rPr lang="fr-FR" dirty="0" smtClean="0">
                <a:solidFill>
                  <a:schemeClr val="bg1"/>
                </a:solidFill>
                <a:latin typeface="ProximaNova-Regular"/>
                <a:cs typeface="Arial"/>
              </a:rPr>
              <a:t>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fr-FR" dirty="0" smtClean="0">
                <a:solidFill>
                  <a:schemeClr val="bg1"/>
                </a:solidFill>
                <a:latin typeface="ProximaNova-Regular"/>
                <a:cs typeface="Arial"/>
              </a:rPr>
              <a:t>Économiser </a:t>
            </a:r>
            <a:r>
              <a:rPr lang="fr-FR" dirty="0">
                <a:solidFill>
                  <a:schemeClr val="bg1"/>
                </a:solidFill>
                <a:latin typeface="ProximaNova-Regular"/>
                <a:cs typeface="Arial"/>
              </a:rPr>
              <a:t>de l'énergie en réduisant la densité de puissance installée des équipements en dessous du code et en utilisant des contrôles pour réduire davantage la consommation d'énergie</a:t>
            </a:r>
            <a:r>
              <a:rPr lang="fr-FR" dirty="0" smtClean="0">
                <a:solidFill>
                  <a:schemeClr val="bg1"/>
                </a:solidFill>
                <a:latin typeface="ProximaNova-Regular"/>
                <a:cs typeface="Arial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fr-FR" dirty="0" smtClean="0">
                <a:solidFill>
                  <a:schemeClr val="bg1"/>
                </a:solidFill>
                <a:latin typeface="ProximaNova-Regular"/>
                <a:cs typeface="Arial"/>
              </a:rPr>
              <a:t>Permettre </a:t>
            </a:r>
            <a:r>
              <a:rPr lang="fr-FR" dirty="0">
                <a:solidFill>
                  <a:schemeClr val="bg1"/>
                </a:solidFill>
                <a:latin typeface="ProximaNova-Regular"/>
                <a:cs typeface="Arial"/>
              </a:rPr>
              <a:t>la circulation sécuritaire des piétons et des </a:t>
            </a:r>
            <a:r>
              <a:rPr lang="fr-FR" dirty="0" smtClean="0">
                <a:solidFill>
                  <a:schemeClr val="bg1"/>
                </a:solidFill>
                <a:latin typeface="ProximaNova-Regular"/>
                <a:cs typeface="Arial"/>
              </a:rPr>
              <a:t>véhicules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fr-FR" dirty="0" smtClean="0">
                <a:solidFill>
                  <a:schemeClr val="bg1"/>
                </a:solidFill>
                <a:latin typeface="ProximaNova-Regular"/>
                <a:cs typeface="Arial"/>
              </a:rPr>
              <a:t>Améliorer </a:t>
            </a:r>
            <a:r>
              <a:rPr lang="fr-FR" dirty="0">
                <a:solidFill>
                  <a:schemeClr val="bg1"/>
                </a:solidFill>
                <a:latin typeface="ProximaNova-Regular"/>
                <a:cs typeface="Arial"/>
              </a:rPr>
              <a:t>la visibilité de la signalisation</a:t>
            </a:r>
            <a:endParaRPr lang="en-US" dirty="0">
              <a:solidFill>
                <a:schemeClr val="bg1"/>
              </a:solidFill>
              <a:latin typeface="ProximaNova-Regular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308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93759AF-33FA-A2A3-5784-809A3110D0E1}"/>
              </a:ext>
            </a:extLst>
          </p:cNvPr>
          <p:cNvSpPr/>
          <p:nvPr/>
        </p:nvSpPr>
        <p:spPr>
          <a:xfrm>
            <a:off x="4889090" y="2644876"/>
            <a:ext cx="4247535" cy="4213123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189A3A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097F8-E91A-455A-BDBB-E131970F3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45737"/>
            <a:ext cx="8229600" cy="1143000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rgbClr val="053063"/>
                </a:solidFill>
                <a:latin typeface="Proxima Nova Extra Bold"/>
                <a:ea typeface="+mn-ea"/>
              </a:rPr>
              <a:t>Quelles sont les spécifications et les exigences relatives à l’ÉCLAIRAGE DE PARKING À HAUTE EFFICACITÉ ?</a:t>
            </a:r>
            <a:endParaRPr lang="en-US" dirty="0">
              <a:solidFill>
                <a:srgbClr val="053063"/>
              </a:solidFill>
              <a:latin typeface="Proxima Nova Extra Bold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DE07B-DEF0-45E1-ADE2-624EF62FA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8916" y="2188737"/>
            <a:ext cx="3347884" cy="1046076"/>
          </a:xfrm>
        </p:spPr>
        <p:txBody>
          <a:bodyPr>
            <a:normAutofit/>
          </a:bodyPr>
          <a:lstStyle/>
          <a:p>
            <a:pPr marL="480060" marR="387350" lvl="1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latin typeface="ProximaNova-Semibold"/>
            </a:endParaRPr>
          </a:p>
          <a:p>
            <a:pPr marL="365760" marR="3873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ProximaNova-Semibold"/>
            </a:endParaRPr>
          </a:p>
          <a:p>
            <a:pPr marL="22860" marR="38735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ProximaNova-Semibold"/>
            </a:endParaRPr>
          </a:p>
          <a:p>
            <a:pPr algn="just"/>
            <a:endParaRPr lang="en-BE" sz="1800" dirty="0">
              <a:latin typeface="ProximaNova-Regular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2FDC9B2-71DB-CC88-1E0B-1B29919E6675}"/>
              </a:ext>
            </a:extLst>
          </p:cNvPr>
          <p:cNvSpPr txBox="1">
            <a:spLocks/>
          </p:cNvSpPr>
          <p:nvPr/>
        </p:nvSpPr>
        <p:spPr>
          <a:xfrm>
            <a:off x="5077633" y="3234813"/>
            <a:ext cx="3871958" cy="2883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800" dirty="0">
                <a:solidFill>
                  <a:schemeClr val="bg1"/>
                </a:solidFill>
                <a:latin typeface="ProximaNova-Regular"/>
              </a:rPr>
              <a:t>Exigences générales concernant les luminaires pour structures de stationnement non </a:t>
            </a:r>
            <a:r>
              <a:rPr lang="fr-FR" sz="1800" dirty="0" smtClean="0">
                <a:solidFill>
                  <a:schemeClr val="bg1"/>
                </a:solidFill>
                <a:latin typeface="ProximaNova-Regular"/>
              </a:rPr>
              <a:t>couvertes</a:t>
            </a:r>
            <a:endParaRPr lang="fr-FR" sz="1800" dirty="0">
              <a:solidFill>
                <a:schemeClr val="bg1"/>
              </a:solidFill>
              <a:latin typeface="ProximaNova-Regular"/>
            </a:endParaRPr>
          </a:p>
          <a:p>
            <a:pPr algn="just"/>
            <a:r>
              <a:rPr lang="fr-FR" sz="1800" dirty="0" smtClean="0">
                <a:solidFill>
                  <a:schemeClr val="bg1"/>
                </a:solidFill>
                <a:latin typeface="ProximaNova-Regular"/>
              </a:rPr>
              <a:t>Les </a:t>
            </a:r>
            <a:r>
              <a:rPr lang="fr-FR" sz="1800" dirty="0">
                <a:solidFill>
                  <a:schemeClr val="bg1"/>
                </a:solidFill>
                <a:latin typeface="ProximaNova-Regular"/>
              </a:rPr>
              <a:t>luminaires utilisés dans la partie découverte (pont supérieur) de la structure de stationnement ne peuvent être que des luminaires à LED</a:t>
            </a:r>
            <a:r>
              <a:rPr lang="fr-FR" sz="1800" dirty="0" smtClean="0">
                <a:solidFill>
                  <a:schemeClr val="bg1"/>
                </a:solidFill>
                <a:latin typeface="ProximaNova-Regular"/>
              </a:rPr>
              <a:t>.</a:t>
            </a:r>
          </a:p>
          <a:p>
            <a:pPr algn="just"/>
            <a:r>
              <a:rPr lang="fr-FR" sz="1800" dirty="0" smtClean="0">
                <a:solidFill>
                  <a:schemeClr val="bg1"/>
                </a:solidFill>
                <a:latin typeface="ProximaNova-Regular"/>
              </a:rPr>
              <a:t>Les luminaires doivent </a:t>
            </a:r>
            <a:r>
              <a:rPr lang="fr-FR" sz="1800" dirty="0">
                <a:solidFill>
                  <a:schemeClr val="bg1"/>
                </a:solidFill>
                <a:latin typeface="ProximaNova-Regular"/>
              </a:rPr>
              <a:t>avoir une efficacité initiale supérieure à 50 lumens par watt (lm/W).</a:t>
            </a:r>
            <a:endParaRPr lang="en-US" sz="1800" dirty="0">
              <a:solidFill>
                <a:schemeClr val="bg1"/>
              </a:solidFill>
              <a:latin typeface="ProximaNova-Regular"/>
            </a:endParaRPr>
          </a:p>
          <a:p>
            <a:pPr algn="just"/>
            <a:endParaRPr lang="en-US" sz="1800" dirty="0">
              <a:solidFill>
                <a:schemeClr val="bg1"/>
              </a:solidFill>
              <a:latin typeface="ProximaNova-Regular"/>
            </a:endParaRPr>
          </a:p>
          <a:p>
            <a:pPr algn="just"/>
            <a:endParaRPr lang="en-US" sz="1800" dirty="0">
              <a:solidFill>
                <a:schemeClr val="bg1"/>
              </a:solidFill>
              <a:latin typeface="ProximaNova-Regular"/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FD594AE5-AB7B-2ED4-D935-891023653012}"/>
              </a:ext>
            </a:extLst>
          </p:cNvPr>
          <p:cNvSpPr txBox="1">
            <a:spLocks/>
          </p:cNvSpPr>
          <p:nvPr/>
        </p:nvSpPr>
        <p:spPr>
          <a:xfrm>
            <a:off x="4771326" y="194111"/>
            <a:ext cx="368971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HIGH EFFICIENCY PARKING LIGHTING – EDE5B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08E996-5F2D-10D7-C41D-9706BDA03B84}"/>
              </a:ext>
            </a:extLst>
          </p:cNvPr>
          <p:cNvSpPr txBox="1"/>
          <p:nvPr/>
        </p:nvSpPr>
        <p:spPr>
          <a:xfrm>
            <a:off x="194409" y="3234813"/>
            <a:ext cx="420060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fr-FR" dirty="0">
                <a:solidFill>
                  <a:schemeClr val="tx2"/>
                </a:solidFill>
                <a:latin typeface="ProximaNova-Regular"/>
                <a:cs typeface="Arial"/>
              </a:rPr>
              <a:t>Exigences générales du luminaire pour structure de stationnement couvert </a:t>
            </a:r>
            <a:r>
              <a:rPr lang="fr-FR" dirty="0" smtClean="0">
                <a:solidFill>
                  <a:schemeClr val="tx2"/>
                </a:solidFill>
                <a:latin typeface="ProximaNova-Regular"/>
                <a:cs typeface="Arial"/>
              </a:rPr>
              <a:t>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fr-FR" dirty="0" smtClean="0">
                <a:solidFill>
                  <a:schemeClr val="tx2"/>
                </a:solidFill>
                <a:latin typeface="ProximaNova-Regular"/>
                <a:cs typeface="Arial"/>
              </a:rPr>
              <a:t>Le </a:t>
            </a:r>
            <a:r>
              <a:rPr lang="fr-FR" dirty="0">
                <a:solidFill>
                  <a:schemeClr val="tx2"/>
                </a:solidFill>
                <a:latin typeface="ProximaNova-Regular"/>
                <a:cs typeface="Arial"/>
              </a:rPr>
              <a:t>luminaire monté doit avoir une efficacité initiale supérieure à 60 lumens par watt (lm/W</a:t>
            </a:r>
            <a:r>
              <a:rPr lang="fr-FR" dirty="0" smtClean="0">
                <a:solidFill>
                  <a:schemeClr val="tx2"/>
                </a:solidFill>
                <a:latin typeface="ProximaNova-Regular"/>
                <a:cs typeface="Arial"/>
              </a:rPr>
              <a:t>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fr-FR" dirty="0" smtClean="0">
                <a:solidFill>
                  <a:schemeClr val="tx2"/>
                </a:solidFill>
                <a:latin typeface="ProximaNova-Regular"/>
                <a:cs typeface="Arial"/>
              </a:rPr>
              <a:t>80 </a:t>
            </a:r>
            <a:r>
              <a:rPr lang="fr-FR" dirty="0">
                <a:solidFill>
                  <a:schemeClr val="tx2"/>
                </a:solidFill>
                <a:latin typeface="ProximaNova-Regular"/>
                <a:cs typeface="Arial"/>
              </a:rPr>
              <a:t>% du poids du matériau du luminaire doit être recyclable en fin de vie</a:t>
            </a:r>
            <a:r>
              <a:rPr lang="fr-FR" dirty="0" smtClean="0">
                <a:solidFill>
                  <a:schemeClr val="tx2"/>
                </a:solidFill>
                <a:latin typeface="ProximaNova-Regular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258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56877D1-48A2-E0A7-4D5A-C08C5BA319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8198" y="5899094"/>
            <a:ext cx="1217526" cy="9160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8097F8-E91A-455A-BDBB-E131970F3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33124"/>
            <a:ext cx="8686800" cy="1143000"/>
          </a:xfrm>
        </p:spPr>
        <p:txBody>
          <a:bodyPr>
            <a:noAutofit/>
          </a:bodyPr>
          <a:lstStyle/>
          <a:p>
            <a:r>
              <a:rPr lang="fr-FR" sz="3500" dirty="0">
                <a:latin typeface="Proxima Nova Extra Bold"/>
              </a:rPr>
              <a:t>Comment se conformer à GRASSMED 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2E70AEE-0D07-A511-B646-631A73B2B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16980"/>
            <a:ext cx="8229600" cy="3863346"/>
          </a:xfrm>
        </p:spPr>
        <p:txBody>
          <a:bodyPr>
            <a:noAutofit/>
          </a:bodyPr>
          <a:lstStyle/>
          <a:p>
            <a:endParaRPr lang="en-US" sz="2000" dirty="0">
              <a:latin typeface="ProximaNova-Semibold"/>
            </a:endParaRPr>
          </a:p>
          <a:p>
            <a:endParaRPr lang="en-US" sz="2000" dirty="0">
              <a:latin typeface="ProximaNova-Semibold"/>
            </a:endParaRPr>
          </a:p>
          <a:p>
            <a:endParaRPr lang="en-US" sz="2000" dirty="0">
              <a:latin typeface="ProximaNova-Semibold"/>
            </a:endParaRPr>
          </a:p>
          <a:p>
            <a:pPr marL="0" indent="0">
              <a:buNone/>
            </a:pP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2000" dirty="0">
              <a:latin typeface="ProximaNova-Semibold"/>
            </a:endParaRPr>
          </a:p>
          <a:p>
            <a:pPr marL="457200" lvl="1" indent="0">
              <a:buNone/>
            </a:pPr>
            <a:endParaRPr lang="en-US" sz="2000" dirty="0">
              <a:latin typeface="ProximaNova-Semibold"/>
            </a:endParaRPr>
          </a:p>
          <a:p>
            <a:endParaRPr lang="en-US" sz="2000" dirty="0">
              <a:latin typeface="ProximaNova-Semibold"/>
            </a:endParaRPr>
          </a:p>
          <a:p>
            <a:endParaRPr lang="en-BE" sz="2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4DD72CB-D90E-FC7E-96A8-9B79439BD276}"/>
              </a:ext>
            </a:extLst>
          </p:cNvPr>
          <p:cNvSpPr txBox="1">
            <a:spLocks/>
          </p:cNvSpPr>
          <p:nvPr/>
        </p:nvSpPr>
        <p:spPr>
          <a:xfrm>
            <a:off x="0" y="1771014"/>
            <a:ext cx="9144000" cy="904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600" dirty="0">
                <a:latin typeface="ProximaNova-Semibold"/>
              </a:rPr>
              <a:t>Les concepteurs du projet doivent calculer leurs propres valeurs d'éclairage et les soumettre à l'évaluateur GRASSMED qui peut recevoir les calculs de conception du système d'éclairage pour comparer les valeurs obtenues en matière de </a:t>
            </a:r>
            <a:r>
              <a:rPr lang="fr-FR" sz="1600" dirty="0" smtClean="0">
                <a:latin typeface="ProximaNova-Semibold"/>
              </a:rPr>
              <a:t>conformité.</a:t>
            </a:r>
            <a:endParaRPr lang="en-US" sz="1800" dirty="0">
              <a:latin typeface="ProximaNova-Semibold"/>
            </a:endParaRPr>
          </a:p>
          <a:p>
            <a:pPr marL="0" indent="0" algn="just">
              <a:buNone/>
            </a:pPr>
            <a:endParaRPr lang="en-US" sz="1800" dirty="0">
              <a:latin typeface="ProximaNova-Semibold"/>
            </a:endParaRPr>
          </a:p>
          <a:p>
            <a:pPr algn="just"/>
            <a:endParaRPr lang="en-BE" sz="18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0219881-C5EF-48C2-F092-719C15393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447403"/>
              </p:ext>
            </p:extLst>
          </p:nvPr>
        </p:nvGraphicFramePr>
        <p:xfrm>
          <a:off x="186813" y="2675374"/>
          <a:ext cx="8711381" cy="404112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764593">
                  <a:extLst>
                    <a:ext uri="{9D8B030D-6E8A-4147-A177-3AD203B41FA5}">
                      <a16:colId xmlns:a16="http://schemas.microsoft.com/office/drawing/2014/main" val="1735422601"/>
                    </a:ext>
                  </a:extLst>
                </a:gridCol>
                <a:gridCol w="1946788">
                  <a:extLst>
                    <a:ext uri="{9D8B030D-6E8A-4147-A177-3AD203B41FA5}">
                      <a16:colId xmlns:a16="http://schemas.microsoft.com/office/drawing/2014/main" val="2410287495"/>
                    </a:ext>
                  </a:extLst>
                </a:gridCol>
              </a:tblGrid>
              <a:tr h="192515">
                <a:tc>
                  <a:txBody>
                    <a:bodyPr/>
                    <a:lstStyle/>
                    <a:p>
                      <a:pPr marL="0" marR="3873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Maximum Scoring for Residential Buildings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73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576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623697"/>
                  </a:ext>
                </a:extLst>
              </a:tr>
              <a:tr h="192515">
                <a:tc>
                  <a:txBody>
                    <a:bodyPr/>
                    <a:lstStyle/>
                    <a:p>
                      <a:pPr marL="0" marR="3873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Maximum Scoring for Commercial Buildings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73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576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725635"/>
                  </a:ext>
                </a:extLst>
              </a:tr>
              <a:tr h="395976">
                <a:tc>
                  <a:txBody>
                    <a:bodyPr/>
                    <a:lstStyle/>
                    <a:p>
                      <a:pPr marL="0" marR="3873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Case 1: all the parking lots are underground or covered.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73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Scoring Points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338521"/>
                  </a:ext>
                </a:extLst>
              </a:tr>
              <a:tr h="208729">
                <a:tc>
                  <a:txBody>
                    <a:bodyPr/>
                    <a:lstStyle/>
                    <a:p>
                      <a:pPr marL="0" marR="3873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LE &gt; 60 </a:t>
                      </a:r>
                      <a:r>
                        <a:rPr lang="en-US" sz="1200" spc="5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lm</a:t>
                      </a: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/W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73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576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804413"/>
                  </a:ext>
                </a:extLst>
              </a:tr>
              <a:tr h="395976">
                <a:tc>
                  <a:txBody>
                    <a:bodyPr/>
                    <a:lstStyle/>
                    <a:p>
                      <a:pPr marL="0" marR="3873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Case 2: all the parking lots are uncovered.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73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Scoring Points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048086"/>
                  </a:ext>
                </a:extLst>
              </a:tr>
              <a:tr h="208729">
                <a:tc>
                  <a:txBody>
                    <a:bodyPr/>
                    <a:lstStyle/>
                    <a:p>
                      <a:pPr marL="0" marR="3873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LE &gt; 50 </a:t>
                      </a:r>
                      <a:r>
                        <a:rPr lang="en-US" sz="1200" spc="5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lm</a:t>
                      </a: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/W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73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576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5787345"/>
                  </a:ext>
                </a:extLst>
              </a:tr>
              <a:tr h="395976">
                <a:tc>
                  <a:txBody>
                    <a:bodyPr/>
                    <a:lstStyle/>
                    <a:p>
                      <a:pPr marL="0" marR="3873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Case 3: parking area is divided into covered and uncovered lots.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3873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73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Scoring Points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027606"/>
                  </a:ext>
                </a:extLst>
              </a:tr>
              <a:tr h="208729">
                <a:tc>
                  <a:txBody>
                    <a:bodyPr/>
                    <a:lstStyle/>
                    <a:p>
                      <a:pPr marL="0" marR="3873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Covered: LE &gt; 60 lm/W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73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576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7257633"/>
                  </a:ext>
                </a:extLst>
              </a:tr>
              <a:tr h="208729">
                <a:tc>
                  <a:txBody>
                    <a:bodyPr/>
                    <a:lstStyle/>
                    <a:p>
                      <a:pPr marL="0" marR="3873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Uncovered: LE &gt; 50 </a:t>
                      </a:r>
                      <a:r>
                        <a:rPr lang="en-US" sz="1200" spc="5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lm</a:t>
                      </a: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/W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73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576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046668"/>
                  </a:ext>
                </a:extLst>
              </a:tr>
              <a:tr h="395976">
                <a:tc>
                  <a:txBody>
                    <a:bodyPr/>
                    <a:lstStyle/>
                    <a:p>
                      <a:pPr marL="0" marR="3873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Parking Structure Luminaire General Secondary Requirements for both covered and uncovered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873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Scoring Points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064754"/>
                  </a:ext>
                </a:extLst>
              </a:tr>
              <a:tr h="395976">
                <a:tc>
                  <a:txBody>
                    <a:bodyPr/>
                    <a:lstStyle/>
                    <a:p>
                      <a:pPr marL="0" marR="3873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Replace traditional high-intensity discharge (HID) lighting sources with </a:t>
                      </a:r>
                      <a:r>
                        <a:rPr lang="en-US" sz="1200" spc="5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fluorescent</a:t>
                      </a:r>
                      <a:r>
                        <a:rPr lang="en-US" sz="1200" spc="5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spc="5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light-emitting diode (LED) lighting sources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73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576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892117"/>
                  </a:ext>
                </a:extLst>
              </a:tr>
              <a:tr h="208729">
                <a:tc>
                  <a:txBody>
                    <a:bodyPr/>
                    <a:lstStyle/>
                    <a:p>
                      <a:pPr marL="0" marR="3873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Achieve Minimum Horizontal lux value </a:t>
                      </a:r>
                      <a:r>
                        <a:rPr lang="en-US" sz="1200" spc="5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parking </a:t>
                      </a: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area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73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576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852332"/>
                  </a:ext>
                </a:extLst>
              </a:tr>
              <a:tr h="208729">
                <a:tc>
                  <a:txBody>
                    <a:bodyPr/>
                    <a:lstStyle/>
                    <a:p>
                      <a:pPr marL="0" marR="3873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Achieve Minimum Vertical lux value </a:t>
                      </a:r>
                      <a:r>
                        <a:rPr lang="en-US" sz="1200" spc="5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parking </a:t>
                      </a: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area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73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576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710874"/>
                  </a:ext>
                </a:extLst>
              </a:tr>
              <a:tr h="208729">
                <a:tc>
                  <a:txBody>
                    <a:bodyPr/>
                    <a:lstStyle/>
                    <a:p>
                      <a:pPr marL="0" marR="3873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Stain the ceilings white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73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576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022980"/>
                  </a:ext>
                </a:extLst>
              </a:tr>
              <a:tr h="208729">
                <a:tc>
                  <a:txBody>
                    <a:bodyPr/>
                    <a:lstStyle/>
                    <a:p>
                      <a:pPr marL="0" marR="3873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80% of the luminaire material by weight should be recyclable at end of life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73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576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7434761"/>
                  </a:ext>
                </a:extLst>
              </a:tr>
            </a:tbl>
          </a:graphicData>
        </a:graphic>
      </p:graphicFrame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A8A2E00-A316-E9BC-4892-E9116053E902}"/>
              </a:ext>
            </a:extLst>
          </p:cNvPr>
          <p:cNvSpPr txBox="1">
            <a:spLocks/>
          </p:cNvSpPr>
          <p:nvPr/>
        </p:nvSpPr>
        <p:spPr>
          <a:xfrm>
            <a:off x="4771326" y="194111"/>
            <a:ext cx="368971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HIGH EFFICIENCY PARKING LIGHTING – EDE5B</a:t>
            </a:r>
          </a:p>
        </p:txBody>
      </p:sp>
    </p:spTree>
    <p:extLst>
      <p:ext uri="{BB962C8B-B14F-4D97-AF65-F5344CB8AC3E}">
        <p14:creationId xmlns:p14="http://schemas.microsoft.com/office/powerpoint/2010/main" val="196358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0B44302A-E88E-91D3-C1EE-CC0399C127E3}"/>
              </a:ext>
            </a:extLst>
          </p:cNvPr>
          <p:cNvSpPr txBox="1">
            <a:spLocks/>
          </p:cNvSpPr>
          <p:nvPr/>
        </p:nvSpPr>
        <p:spPr>
          <a:xfrm>
            <a:off x="4771326" y="194111"/>
            <a:ext cx="368971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HIGH EFFICIENCY PARKING LIGHTING – EDE5B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25770D3-C41B-0151-9568-19FAF909E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663957"/>
            <a:ext cx="8229600" cy="934599"/>
          </a:xfrm>
        </p:spPr>
        <p:txBody>
          <a:bodyPr>
            <a:normAutofit/>
          </a:bodyPr>
          <a:lstStyle/>
          <a:p>
            <a:r>
              <a:rPr lang="fr-FR" sz="4800" spc="300" dirty="0" smtClean="0">
                <a:solidFill>
                  <a:srgbClr val="053062"/>
                </a:solidFill>
                <a:latin typeface="ProximaNova-Extrabld"/>
              </a:rPr>
              <a:t>Nous contacter!</a:t>
            </a:r>
            <a:endParaRPr lang="fr-FR" sz="4800" spc="300" dirty="0">
              <a:solidFill>
                <a:srgbClr val="053062"/>
              </a:solidFill>
              <a:latin typeface="ProximaNova-Extrabld"/>
            </a:endParaRPr>
          </a:p>
        </p:txBody>
      </p:sp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920E9818-3279-9C20-2CE8-5833658DB2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54215" y="5486267"/>
            <a:ext cx="2133600" cy="365125"/>
          </a:xfrm>
        </p:spPr>
        <p:txBody>
          <a:bodyPr/>
          <a:lstStyle/>
          <a:p>
            <a:fld id="{4E6B386F-75EA-2347-AA44-8123F513AD2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2EA3E8-EB15-3124-EB87-07A4A5F48B31}"/>
              </a:ext>
            </a:extLst>
          </p:cNvPr>
          <p:cNvSpPr txBox="1"/>
          <p:nvPr/>
        </p:nvSpPr>
        <p:spPr>
          <a:xfrm>
            <a:off x="2171437" y="4426401"/>
            <a:ext cx="2471841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rgbClr val="053062"/>
                </a:solidFill>
                <a:latin typeface="ProximaNova-Regular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www.meetmed.org</a:t>
            </a:r>
            <a:r>
              <a:rPr lang="fr-BE" dirty="0">
                <a:solidFill>
                  <a:srgbClr val="053062"/>
                </a:solidFill>
                <a:latin typeface="ProximaNova-Regular"/>
              </a:rPr>
              <a:t/>
            </a:r>
            <a:br>
              <a:rPr lang="fr-BE" dirty="0">
                <a:solidFill>
                  <a:srgbClr val="053062"/>
                </a:solidFill>
                <a:latin typeface="ProximaNova-Regular"/>
              </a:rPr>
            </a:br>
            <a:endParaRPr lang="fr-BE" dirty="0">
              <a:solidFill>
                <a:srgbClr val="053062"/>
              </a:solidFill>
              <a:latin typeface="ProximaNova-Regular"/>
            </a:endParaRPr>
          </a:p>
          <a:p>
            <a:r>
              <a:rPr lang="en-HK" dirty="0" err="1">
                <a:solidFill>
                  <a:srgbClr val="053062"/>
                </a:solidFill>
                <a:latin typeface="ProximaNova-Regular"/>
              </a:rPr>
              <a:t>meetMED</a:t>
            </a:r>
            <a:r>
              <a:rPr lang="fr-BE" dirty="0">
                <a:solidFill>
                  <a:srgbClr val="053062"/>
                </a:solidFill>
                <a:latin typeface="ProximaNova-Regular"/>
              </a:rPr>
              <a:t> Project</a:t>
            </a:r>
          </a:p>
          <a:p>
            <a:pPr>
              <a:lnSpc>
                <a:spcPct val="150000"/>
              </a:lnSpc>
            </a:pPr>
            <a:r>
              <a:rPr lang="fr-BE" dirty="0">
                <a:solidFill>
                  <a:srgbClr val="053062"/>
                </a:solidFill>
              </a:rPr>
              <a:t>@meetmed1</a:t>
            </a:r>
          </a:p>
        </p:txBody>
      </p:sp>
      <p:pic>
        <p:nvPicPr>
          <p:cNvPr id="4" name="Picture 2" descr="Risultati immagini per twitter icon">
            <a:extLst>
              <a:ext uri="{FF2B5EF4-FFF2-40B4-BE49-F238E27FC236}">
                <a16:creationId xmlns:a16="http://schemas.microsoft.com/office/drawing/2014/main" id="{1679594D-363A-7DEC-E38C-F85BA2AAB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9480" y="5454599"/>
            <a:ext cx="261092" cy="26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1">
            <a:extLst>
              <a:ext uri="{FF2B5EF4-FFF2-40B4-BE49-F238E27FC236}">
                <a16:creationId xmlns:a16="http://schemas.microsoft.com/office/drawing/2014/main" id="{8AE4E21E-D7B7-6D74-D445-15C12EF03B7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949480" y="5020240"/>
            <a:ext cx="221957" cy="2312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F7F296B-D24F-189D-07AF-3E4FAF4F0F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525" b="93213" l="9211" r="92544">
                        <a14:foregroundMark x1="67982" y1="70136" x2="67982" y2="70136"/>
                      </a14:backgroundRemoval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88563" y="4494713"/>
            <a:ext cx="332603" cy="3223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63F628-B8AC-4329-580A-81F9A6A3DA90}"/>
              </a:ext>
            </a:extLst>
          </p:cNvPr>
          <p:cNvSpPr txBox="1"/>
          <p:nvPr/>
        </p:nvSpPr>
        <p:spPr>
          <a:xfrm>
            <a:off x="2327336" y="3266184"/>
            <a:ext cx="463188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dirty="0">
                <a:solidFill>
                  <a:srgbClr val="053063"/>
                </a:solidFill>
                <a:latin typeface="ProximaNova-Regular"/>
                <a:cs typeface="Arial"/>
              </a:rPr>
              <a:t>Pour toute demande ou commentaire, n'hésitez pas à nous contacter</a:t>
            </a:r>
            <a:endParaRPr lang="en-US" sz="2500" dirty="0">
              <a:solidFill>
                <a:srgbClr val="053063"/>
              </a:solidFill>
              <a:latin typeface="ProximaNova-Regular"/>
              <a:cs typeface="Arial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5D0C9C-640F-7BF9-A2D6-4094CE54B0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5931" y="5736410"/>
            <a:ext cx="3409016" cy="8002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50B53A0-DEFC-3AF2-BED6-2321018C3BB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55384" y="1953102"/>
            <a:ext cx="4631884" cy="109997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AAE3780-5668-05AC-5517-4C91C56CF147}"/>
              </a:ext>
            </a:extLst>
          </p:cNvPr>
          <p:cNvSpPr txBox="1"/>
          <p:nvPr/>
        </p:nvSpPr>
        <p:spPr>
          <a:xfrm>
            <a:off x="5263231" y="4494713"/>
            <a:ext cx="2879283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u="sng" dirty="0" err="1">
                <a:solidFill>
                  <a:srgbClr val="053062"/>
                </a:solidFill>
                <a:latin typeface="ProximaNova-Regular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</a:t>
            </a:r>
            <a:r>
              <a:rPr lang="fr-BE" u="sng" dirty="0" err="1">
                <a:solidFill>
                  <a:srgbClr val="053062"/>
                </a:solidFill>
                <a:latin typeface="ProximaNova-Regular"/>
              </a:rPr>
              <a:t>almeelebanon.com</a:t>
            </a:r>
            <a:r>
              <a:rPr lang="fr-BE" dirty="0">
                <a:solidFill>
                  <a:srgbClr val="053062"/>
                </a:solidFill>
                <a:latin typeface="ProximaNova-Regular"/>
              </a:rPr>
              <a:t/>
            </a:r>
            <a:br>
              <a:rPr lang="fr-BE" dirty="0">
                <a:solidFill>
                  <a:srgbClr val="053062"/>
                </a:solidFill>
                <a:latin typeface="ProximaNova-Regular"/>
              </a:rPr>
            </a:br>
            <a:endParaRPr lang="fr-BE" dirty="0">
              <a:solidFill>
                <a:srgbClr val="053062"/>
              </a:solidFill>
              <a:latin typeface="ProximaNova-Regular"/>
            </a:endParaRPr>
          </a:p>
          <a:p>
            <a:r>
              <a:rPr lang="en-HK" dirty="0" err="1">
                <a:solidFill>
                  <a:srgbClr val="053062"/>
                </a:solidFill>
                <a:latin typeface="ProximaNova-Regular"/>
              </a:rPr>
              <a:t>almeelb</a:t>
            </a:r>
            <a:endParaRPr lang="fr-BE" dirty="0">
              <a:solidFill>
                <a:srgbClr val="053062"/>
              </a:solidFill>
              <a:latin typeface="ProximaNova-Regular"/>
            </a:endParaRPr>
          </a:p>
          <a:p>
            <a:pPr>
              <a:lnSpc>
                <a:spcPct val="150000"/>
              </a:lnSpc>
            </a:pPr>
            <a:r>
              <a:rPr lang="fr-BE" dirty="0" err="1">
                <a:solidFill>
                  <a:srgbClr val="053062"/>
                </a:solidFill>
              </a:rPr>
              <a:t>AlmeeLB</a:t>
            </a:r>
            <a:endParaRPr lang="fr-BE" dirty="0">
              <a:solidFill>
                <a:srgbClr val="053062"/>
              </a:solidFill>
            </a:endParaRPr>
          </a:p>
          <a:p>
            <a:pPr>
              <a:lnSpc>
                <a:spcPct val="150000"/>
              </a:lnSpc>
            </a:pPr>
            <a:r>
              <a:rPr lang="fr-BE" dirty="0" err="1">
                <a:solidFill>
                  <a:srgbClr val="053062"/>
                </a:solidFill>
              </a:rPr>
              <a:t>AlmeeLB</a:t>
            </a:r>
            <a:endParaRPr lang="fr-BE" dirty="0">
              <a:solidFill>
                <a:srgbClr val="053062"/>
              </a:solidFill>
            </a:endParaRPr>
          </a:p>
          <a:p>
            <a:pPr>
              <a:lnSpc>
                <a:spcPct val="150000"/>
              </a:lnSpc>
            </a:pPr>
            <a:r>
              <a:rPr lang="fr-BE" dirty="0" err="1">
                <a:solidFill>
                  <a:srgbClr val="053062"/>
                </a:solidFill>
              </a:rPr>
              <a:t>almeelb</a:t>
            </a:r>
            <a:endParaRPr lang="fr-BE" dirty="0">
              <a:solidFill>
                <a:srgbClr val="053062"/>
              </a:solidFill>
            </a:endParaRPr>
          </a:p>
        </p:txBody>
      </p:sp>
      <p:pic>
        <p:nvPicPr>
          <p:cNvPr id="13" name="Picture 2" descr="Risultati immagini per twitter icon">
            <a:extLst>
              <a:ext uri="{FF2B5EF4-FFF2-40B4-BE49-F238E27FC236}">
                <a16:creationId xmlns:a16="http://schemas.microsoft.com/office/drawing/2014/main" id="{5AE96D58-BC16-6038-00E8-7922568A1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1274" y="5522911"/>
            <a:ext cx="261092" cy="26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magine 1">
            <a:extLst>
              <a:ext uri="{FF2B5EF4-FFF2-40B4-BE49-F238E27FC236}">
                <a16:creationId xmlns:a16="http://schemas.microsoft.com/office/drawing/2014/main" id="{B2D862CD-5B35-38E5-6C34-19B36FD7B9C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041274" y="5088552"/>
            <a:ext cx="221957" cy="2312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DABD850-95B0-F005-3802-A4BC66ACBE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525" b="93213" l="9211" r="92544">
                        <a14:foregroundMark x1="67982" y1="70136" x2="67982" y2="70136"/>
                      </a14:backgroundRemoval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80357" y="4563025"/>
            <a:ext cx="332603" cy="32239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DF67CBD-87A7-8D57-9112-9196BE659B2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58669" y="5903538"/>
            <a:ext cx="242182" cy="24218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06A18C5-4B62-C97C-84CF-9356C83CDF5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69678" y="6342011"/>
            <a:ext cx="220165" cy="22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89212"/>
      </p:ext>
    </p:extLst>
  </p:cSld>
  <p:clrMapOvr>
    <a:masterClrMapping/>
  </p:clrMapOvr>
</p:sld>
</file>

<file path=ppt/theme/theme1.xml><?xml version="1.0" encoding="utf-8"?>
<a:theme xmlns:a="http://schemas.openxmlformats.org/drawingml/2006/main" name="meetMED_Theme_2">
  <a:themeElements>
    <a:clrScheme name="meetMED color theme">
      <a:dk1>
        <a:sysClr val="windowText" lastClr="000000"/>
      </a:dk1>
      <a:lt1>
        <a:sysClr val="window" lastClr="FFFFFF"/>
      </a:lt1>
      <a:dk2>
        <a:srgbClr val="08224F"/>
      </a:dk2>
      <a:lt2>
        <a:srgbClr val="E0E0E0"/>
      </a:lt2>
      <a:accent1>
        <a:srgbClr val="189A3A"/>
      </a:accent1>
      <a:accent2>
        <a:srgbClr val="08224F"/>
      </a:accent2>
      <a:accent3>
        <a:srgbClr val="FECD09"/>
      </a:accent3>
      <a:accent4>
        <a:srgbClr val="0C6374"/>
      </a:accent4>
      <a:accent5>
        <a:srgbClr val="F06E2E"/>
      </a:accent5>
      <a:accent6>
        <a:srgbClr val="8DCB8C"/>
      </a:accent6>
      <a:hlink>
        <a:srgbClr val="0C6374"/>
      </a:hlink>
      <a:folHlink>
        <a:srgbClr val="F06E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meetMED color theme">
      <a:dk1>
        <a:sysClr val="windowText" lastClr="000000"/>
      </a:dk1>
      <a:lt1>
        <a:sysClr val="window" lastClr="FFFFFF"/>
      </a:lt1>
      <a:dk2>
        <a:srgbClr val="08224F"/>
      </a:dk2>
      <a:lt2>
        <a:srgbClr val="E0E0E0"/>
      </a:lt2>
      <a:accent1>
        <a:srgbClr val="189A3A"/>
      </a:accent1>
      <a:accent2>
        <a:srgbClr val="08224F"/>
      </a:accent2>
      <a:accent3>
        <a:srgbClr val="FECD09"/>
      </a:accent3>
      <a:accent4>
        <a:srgbClr val="0C6374"/>
      </a:accent4>
      <a:accent5>
        <a:srgbClr val="F06E2E"/>
      </a:accent5>
      <a:accent6>
        <a:srgbClr val="8DCB8C"/>
      </a:accent6>
      <a:hlink>
        <a:srgbClr val="0C6374"/>
      </a:hlink>
      <a:folHlink>
        <a:srgbClr val="F06E2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meetMED_Theme_2.thmx</Template>
  <TotalTime>1017</TotalTime>
  <Words>692</Words>
  <Application>Microsoft Office PowerPoint</Application>
  <PresentationFormat>On-screen Show (4:3)</PresentationFormat>
  <Paragraphs>96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Cambria Math</vt:lpstr>
      <vt:lpstr>Proxima Nova Extra Bold</vt:lpstr>
      <vt:lpstr>ProximaNova-Extrabld</vt:lpstr>
      <vt:lpstr>ProximaNova-Regular</vt:lpstr>
      <vt:lpstr>ProximaNova-Semibold</vt:lpstr>
      <vt:lpstr>Tahoma</vt:lpstr>
      <vt:lpstr>Wingdings</vt:lpstr>
      <vt:lpstr>meetMED_Theme_2</vt:lpstr>
      <vt:lpstr>Custom Design</vt:lpstr>
      <vt:lpstr>ÉCLAIRAGE DE STATIONNEMENT À HAUTE EFFICACITÉ-EDE5B</vt:lpstr>
      <vt:lpstr>Grandes Lignes</vt:lpstr>
      <vt:lpstr>Qu’est-ce qu’un ÉCLAIRAGE DE PARKING À HAUTE EFFICACITÉ ?</vt:lpstr>
      <vt:lpstr>Quelles sont les spécifications et exigences relatives à l’ÉCLAIRAGE DE PARKING À HAUTE EFFICACITÉ ?</vt:lpstr>
      <vt:lpstr>Quelles sont les spécifications et les exigences relatives à l’ÉCLAIRAGE DE PARKING À HAUTE EFFICACITÉ ?</vt:lpstr>
      <vt:lpstr>Comment se conformer à GRASSMED ?</vt:lpstr>
      <vt:lpstr>Nous contacter!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Filipa</dc:creator>
  <cp:lastModifiedBy>adnan</cp:lastModifiedBy>
  <cp:revision>124</cp:revision>
  <dcterms:created xsi:type="dcterms:W3CDTF">2018-09-19T13:21:33Z</dcterms:created>
  <dcterms:modified xsi:type="dcterms:W3CDTF">2024-02-06T05:42:37Z</dcterms:modified>
</cp:coreProperties>
</file>