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12"/>
  </p:notesMasterIdLst>
  <p:handoutMasterIdLst>
    <p:handoutMasterId r:id="rId13"/>
  </p:handoutMasterIdLst>
  <p:sldIdLst>
    <p:sldId id="260" r:id="rId3"/>
    <p:sldId id="266" r:id="rId4"/>
    <p:sldId id="261" r:id="rId5"/>
    <p:sldId id="265" r:id="rId6"/>
    <p:sldId id="272" r:id="rId7"/>
    <p:sldId id="283" r:id="rId8"/>
    <p:sldId id="280" r:id="rId9"/>
    <p:sldId id="285" r:id="rId10"/>
    <p:sldId id="271"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Giallombardo" initials="AG" lastIdx="3" clrIdx="0">
    <p:extLst>
      <p:ext uri="{19B8F6BF-5375-455C-9EA6-DF929625EA0E}">
        <p15:presenceInfo xmlns:p15="http://schemas.microsoft.com/office/powerpoint/2012/main" userId="8eaf304e2ee27c72" providerId="Windows Live"/>
      </p:ext>
    </p:extLst>
  </p:cmAuthor>
  <p:cmAuthor id="2" name="yasmeen.oraby@rcreee.org" initials="y" lastIdx="1" clrIdx="1">
    <p:extLst>
      <p:ext uri="{19B8F6BF-5375-455C-9EA6-DF929625EA0E}">
        <p15:presenceInfo xmlns:p15="http://schemas.microsoft.com/office/powerpoint/2012/main" userId="yasmeen.oraby@rcreee.o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A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52" autoAdjust="0"/>
  </p:normalViewPr>
  <p:slideViewPr>
    <p:cSldViewPr snapToGrid="0" snapToObjects="1">
      <p:cViewPr varScale="1">
        <p:scale>
          <a:sx n="82" d="100"/>
          <a:sy n="82" d="100"/>
        </p:scale>
        <p:origin x="147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D75A83-B0A0-F941-9E84-37C674E8AF5E}" type="datetimeFigureOut">
              <a:rPr lang="en-US" smtClean="0"/>
              <a:t>03-Feb-24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2C75D0-4E5A-B147-9DD3-9A65C28A77A4}" type="slidenum">
              <a:rPr lang="en-US" smtClean="0"/>
              <a:t>‹#›</a:t>
            </a:fld>
            <a:endParaRPr lang="en-US"/>
          </a:p>
        </p:txBody>
      </p:sp>
    </p:spTree>
    <p:extLst>
      <p:ext uri="{BB962C8B-B14F-4D97-AF65-F5344CB8AC3E}">
        <p14:creationId xmlns:p14="http://schemas.microsoft.com/office/powerpoint/2010/main" val="11959964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51F39B-BE8A-F84A-9EC6-B803D69CDF81}" type="datetimeFigureOut">
              <a:rPr lang="en-US" smtClean="0"/>
              <a:t>03-Feb-24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E55C-1D1D-4F47-9F17-CF18EB29C25F}" type="slidenum">
              <a:rPr lang="en-US" smtClean="0"/>
              <a:t>‹#›</a:t>
            </a:fld>
            <a:endParaRPr lang="en-US"/>
          </a:p>
        </p:txBody>
      </p:sp>
    </p:spTree>
    <p:extLst>
      <p:ext uri="{BB962C8B-B14F-4D97-AF65-F5344CB8AC3E}">
        <p14:creationId xmlns:p14="http://schemas.microsoft.com/office/powerpoint/2010/main" val="9882654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E00E55C-1D1D-4F47-9F17-CF18EB29C25F}" type="slidenum">
              <a:rPr lang="en-US" smtClean="0"/>
              <a:t>1</a:t>
            </a:fld>
            <a:endParaRPr lang="en-US"/>
          </a:p>
        </p:txBody>
      </p:sp>
    </p:spTree>
    <p:extLst>
      <p:ext uri="{BB962C8B-B14F-4D97-AF65-F5344CB8AC3E}">
        <p14:creationId xmlns:p14="http://schemas.microsoft.com/office/powerpoint/2010/main" val="42635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0E55C-1D1D-4F47-9F17-CF18EB29C25F}" type="slidenum">
              <a:rPr lang="en-US" smtClean="0"/>
              <a:t>7</a:t>
            </a:fld>
            <a:endParaRPr lang="en-US"/>
          </a:p>
        </p:txBody>
      </p:sp>
    </p:spTree>
    <p:extLst>
      <p:ext uri="{BB962C8B-B14F-4D97-AF65-F5344CB8AC3E}">
        <p14:creationId xmlns:p14="http://schemas.microsoft.com/office/powerpoint/2010/main" val="914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0E55C-1D1D-4F47-9F17-CF18EB29C25F}" type="slidenum">
              <a:rPr lang="en-US" smtClean="0"/>
              <a:t>8</a:t>
            </a:fld>
            <a:endParaRPr lang="en-US"/>
          </a:p>
        </p:txBody>
      </p:sp>
    </p:spTree>
    <p:extLst>
      <p:ext uri="{BB962C8B-B14F-4D97-AF65-F5344CB8AC3E}">
        <p14:creationId xmlns:p14="http://schemas.microsoft.com/office/powerpoint/2010/main" val="403291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958394"/>
            <a:ext cx="7772400" cy="1470025"/>
          </a:xfrm>
        </p:spPr>
        <p:txBody>
          <a:bodyPr>
            <a:normAutofit/>
          </a:bodyPr>
          <a:lstStyle>
            <a:lvl1pPr>
              <a:defRPr sz="3000" b="1">
                <a:solidFill>
                  <a:schemeClr val="tx2"/>
                </a:solidFill>
              </a:defRPr>
            </a:lvl1pPr>
          </a:lstStyle>
          <a:p>
            <a:r>
              <a:rPr lang="nl-BE" dirty="0"/>
              <a:t>CLICK TO EDIT MASTER TITLE STYLE</a:t>
            </a:r>
            <a:endParaRPr lang="en-US" dirty="0"/>
          </a:p>
        </p:txBody>
      </p:sp>
      <p:sp>
        <p:nvSpPr>
          <p:cNvPr id="3" name="Subtitle 2"/>
          <p:cNvSpPr>
            <a:spLocks noGrp="1"/>
          </p:cNvSpPr>
          <p:nvPr>
            <p:ph type="subTitle" idx="1"/>
          </p:nvPr>
        </p:nvSpPr>
        <p:spPr>
          <a:xfrm>
            <a:off x="1371600" y="4516811"/>
            <a:ext cx="6400800" cy="1535990"/>
          </a:xfrm>
        </p:spPr>
        <p:txBody>
          <a:bodyPr/>
          <a:lstStyle>
            <a:lvl1pPr marL="0" indent="0" algn="ctr">
              <a:buNone/>
              <a:defRPr>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to edit Master subtitle style</a:t>
            </a:r>
            <a:endParaRPr lang="en-US" dirty="0"/>
          </a:p>
        </p:txBody>
      </p:sp>
      <p:sp>
        <p:nvSpPr>
          <p:cNvPr id="20"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a:t>
            </a:fld>
            <a:endParaRPr lang="en-US" dirty="0"/>
          </a:p>
        </p:txBody>
      </p:sp>
    </p:spTree>
    <p:extLst>
      <p:ext uri="{BB962C8B-B14F-4D97-AF65-F5344CB8AC3E}">
        <p14:creationId xmlns:p14="http://schemas.microsoft.com/office/powerpoint/2010/main" val="418728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60358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48847"/>
            <a:ext cx="2057400" cy="5277316"/>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457200" y="848847"/>
            <a:ext cx="6019800" cy="5277316"/>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163037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06725"/>
            <a:ext cx="7772400" cy="1470025"/>
          </a:xfrm>
          <a:prstGeom prst="rect">
            <a:avLst/>
          </a:prstGeom>
        </p:spPr>
        <p:txBody>
          <a:bodyPr/>
          <a:lstStyle/>
          <a:p>
            <a:r>
              <a:rPr lang="nl-BE" dirty="0"/>
              <a:t>CLICK TO EDIT MASTER TITLE STYLE</a:t>
            </a:r>
            <a:endParaRPr lang="en-US" dirty="0"/>
          </a:p>
        </p:txBody>
      </p:sp>
      <p:sp>
        <p:nvSpPr>
          <p:cNvPr id="3" name="Subtitle 2"/>
          <p:cNvSpPr>
            <a:spLocks noGrp="1"/>
          </p:cNvSpPr>
          <p:nvPr>
            <p:ph type="subTitle" idx="1"/>
          </p:nvPr>
        </p:nvSpPr>
        <p:spPr>
          <a:xfrm>
            <a:off x="1371600" y="4619946"/>
            <a:ext cx="6400800" cy="1360859"/>
          </a:xfrm>
          <a:prstGeom prst="rect">
            <a:avLst/>
          </a:prstGeo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to edit Master subtitle style</a:t>
            </a:r>
            <a:endParaRPr lang="en-US" dirty="0"/>
          </a:p>
        </p:txBody>
      </p:sp>
      <p:pic>
        <p:nvPicPr>
          <p:cNvPr id="7" name="Picture 6" descr="meetMED-fullcolor-WE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8322" y="1013141"/>
            <a:ext cx="5863464" cy="2290108"/>
          </a:xfrm>
          <a:prstGeom prst="rect">
            <a:avLst/>
          </a:prstGeom>
        </p:spPr>
      </p:pic>
      <p:sp>
        <p:nvSpPr>
          <p:cNvPr id="8" name="TextBox 7"/>
          <p:cNvSpPr txBox="1"/>
          <p:nvPr userDrawn="1"/>
        </p:nvSpPr>
        <p:spPr>
          <a:xfrm>
            <a:off x="1942214" y="2603435"/>
            <a:ext cx="5830186" cy="307777"/>
          </a:xfrm>
          <a:prstGeom prst="rect">
            <a:avLst/>
          </a:prstGeom>
          <a:noFill/>
        </p:spPr>
        <p:txBody>
          <a:bodyPr wrap="none" rtlCol="0">
            <a:spAutoFit/>
          </a:bodyPr>
          <a:lstStyle/>
          <a:p>
            <a:r>
              <a:rPr lang="en-US" sz="1400" b="1" dirty="0">
                <a:solidFill>
                  <a:srgbClr val="189A3A"/>
                </a:solidFill>
                <a:latin typeface="Arial"/>
                <a:cs typeface="Arial"/>
              </a:rPr>
              <a:t>Mitigation Enabling Energy Transition in the </a:t>
            </a:r>
            <a:r>
              <a:rPr lang="en-US" sz="1400" b="1" dirty="0" err="1">
                <a:solidFill>
                  <a:srgbClr val="189A3A"/>
                </a:solidFill>
                <a:latin typeface="Arial"/>
                <a:cs typeface="Arial"/>
              </a:rPr>
              <a:t>MEDiterranean</a:t>
            </a:r>
            <a:r>
              <a:rPr lang="en-US" sz="1400" b="1" dirty="0">
                <a:solidFill>
                  <a:srgbClr val="189A3A"/>
                </a:solidFill>
                <a:latin typeface="Arial"/>
                <a:cs typeface="Arial"/>
              </a:rPr>
              <a:t> region</a:t>
            </a:r>
            <a:endParaRPr lang="en-US" sz="1400" b="1" dirty="0">
              <a:solidFill>
                <a:srgbClr val="189A3A"/>
              </a:solidFill>
              <a:effectLst/>
              <a:latin typeface="Arial"/>
              <a:cs typeface="Arial"/>
            </a:endParaRPr>
          </a:p>
        </p:txBody>
      </p:sp>
      <p:pic>
        <p:nvPicPr>
          <p:cNvPr id="6" name="Picture 5" descr="meetMED_EU_fund_150dpi_3.png">
            <a:extLst>
              <a:ext uri="{FF2B5EF4-FFF2-40B4-BE49-F238E27FC236}">
                <a16:creationId xmlns:a16="http://schemas.microsoft.com/office/drawing/2014/main" id="{07DBBFB2-BF99-4E46-8DB4-5B2E8E5E4E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877" y="92645"/>
            <a:ext cx="877824" cy="920496"/>
          </a:xfrm>
          <a:prstGeom prst="rect">
            <a:avLst/>
          </a:prstGeom>
        </p:spPr>
      </p:pic>
    </p:spTree>
    <p:extLst>
      <p:ext uri="{BB962C8B-B14F-4D97-AF65-F5344CB8AC3E}">
        <p14:creationId xmlns:p14="http://schemas.microsoft.com/office/powerpoint/2010/main" val="79161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BE" dirty="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1"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334504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Click to edit Master text styles</a:t>
            </a:r>
          </a:p>
        </p:txBody>
      </p:sp>
      <p:sp>
        <p:nvSpPr>
          <p:cNvPr id="8"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3380941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457200" y="2118877"/>
            <a:ext cx="4038600" cy="40072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4" name="Content Placeholder 3"/>
          <p:cNvSpPr>
            <a:spLocks noGrp="1"/>
          </p:cNvSpPr>
          <p:nvPr>
            <p:ph sz="half" idx="2"/>
          </p:nvPr>
        </p:nvSpPr>
        <p:spPr>
          <a:xfrm>
            <a:off x="4648200" y="2118877"/>
            <a:ext cx="4038600" cy="40072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9"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119766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10" name="Slide Number Placeholder 4"/>
          <p:cNvSpPr>
            <a:spLocks noGrp="1"/>
          </p:cNvSpPr>
          <p:nvPr>
            <p:ph type="sldNum" sz="quarter" idx="10"/>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a:t>
            </a:fld>
            <a:endParaRPr lang="en-US" dirty="0"/>
          </a:p>
        </p:txBody>
      </p:sp>
      <p:sp>
        <p:nvSpPr>
          <p:cNvPr id="11"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24492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Click to edit Master title style</a:t>
            </a:r>
            <a:endParaRPr lang="en-US" dirty="0"/>
          </a:p>
        </p:txBody>
      </p:sp>
      <p:sp>
        <p:nvSpPr>
          <p:cNvPr id="6" name="Slide Number Placeholder 4"/>
          <p:cNvSpPr>
            <a:spLocks noGrp="1"/>
          </p:cNvSpPr>
          <p:nvPr>
            <p:ph type="sldNum" sz="quarter" idx="4"/>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a:t>
            </a:fld>
            <a:endParaRPr lang="en-US" dirty="0"/>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211073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a:t>
            </a:fld>
            <a:endParaRPr lang="en-US" dirty="0"/>
          </a:p>
        </p:txBody>
      </p:sp>
      <p:sp>
        <p:nvSpPr>
          <p:cNvPr id="6"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98184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2"/>
            <a:ext cx="3008313" cy="1162050"/>
          </a:xfrm>
        </p:spPr>
        <p:txBody>
          <a:bodyPr anchor="b"/>
          <a:lstStyle>
            <a:lvl1pPr algn="l">
              <a:defRPr sz="2000" b="1">
                <a:latin typeface="Arial"/>
                <a:cs typeface="Arial"/>
              </a:defRPr>
            </a:lvl1pPr>
          </a:lstStyle>
          <a:p>
            <a:r>
              <a:rPr lang="nl-BE"/>
              <a:t>Click to edit Master title style</a:t>
            </a:r>
            <a:endParaRPr lang="en-US"/>
          </a:p>
        </p:txBody>
      </p:sp>
      <p:sp>
        <p:nvSpPr>
          <p:cNvPr id="3" name="Content Placeholder 2"/>
          <p:cNvSpPr>
            <a:spLocks noGrp="1"/>
          </p:cNvSpPr>
          <p:nvPr>
            <p:ph idx="1"/>
          </p:nvPr>
        </p:nvSpPr>
        <p:spPr>
          <a:xfrm>
            <a:off x="3575050" y="868363"/>
            <a:ext cx="5111750" cy="50282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4" name="Text Placeholder 3"/>
          <p:cNvSpPr>
            <a:spLocks noGrp="1"/>
          </p:cNvSpPr>
          <p:nvPr>
            <p:ph type="body" sz="half" idx="2"/>
          </p:nvPr>
        </p:nvSpPr>
        <p:spPr>
          <a:xfrm>
            <a:off x="457200" y="2030412"/>
            <a:ext cx="3008313" cy="38661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a:t>Click to edit Master text styles</a:t>
            </a:r>
          </a:p>
        </p:txBody>
      </p:sp>
      <p:sp>
        <p:nvSpPr>
          <p:cNvPr id="9"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a:t>
            </a:fld>
            <a:endParaRPr lang="en-US" dirty="0"/>
          </a:p>
        </p:txBody>
      </p:sp>
    </p:spTree>
    <p:extLst>
      <p:ext uri="{BB962C8B-B14F-4D97-AF65-F5344CB8AC3E}">
        <p14:creationId xmlns:p14="http://schemas.microsoft.com/office/powerpoint/2010/main" val="81373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dirty="0"/>
              <a:t>Click to edit Master title style</a:t>
            </a:r>
            <a:endParaRPr lang="en-US" dirty="0"/>
          </a:p>
        </p:txBody>
      </p:sp>
      <p:sp>
        <p:nvSpPr>
          <p:cNvPr id="3" name="Picture Placeholder 2"/>
          <p:cNvSpPr>
            <a:spLocks noGrp="1"/>
          </p:cNvSpPr>
          <p:nvPr>
            <p:ph type="pic" idx="1"/>
          </p:nvPr>
        </p:nvSpPr>
        <p:spPr>
          <a:xfrm>
            <a:off x="1792288" y="1120995"/>
            <a:ext cx="5486400" cy="36065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a:t>Click to edit Master text styles</a:t>
            </a:r>
          </a:p>
        </p:txBody>
      </p:sp>
      <p:sp>
        <p:nvSpPr>
          <p:cNvPr id="9"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44463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6479" y="614"/>
            <a:ext cx="9150479" cy="643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13"/>
          <a:srcRect/>
          <a:stretch/>
        </p:blipFill>
        <p:spPr>
          <a:xfrm>
            <a:off x="229611" y="-65513"/>
            <a:ext cx="1816728" cy="709564"/>
          </a:xfrm>
          <a:prstGeom prst="rect">
            <a:avLst/>
          </a:prstGeom>
        </p:spPr>
      </p:pic>
      <p:sp>
        <p:nvSpPr>
          <p:cNvPr id="2" name="Title Placeholder 1"/>
          <p:cNvSpPr>
            <a:spLocks noGrp="1"/>
          </p:cNvSpPr>
          <p:nvPr>
            <p:ph type="title"/>
          </p:nvPr>
        </p:nvSpPr>
        <p:spPr>
          <a:xfrm>
            <a:off x="457200" y="863174"/>
            <a:ext cx="8229600" cy="1143000"/>
          </a:xfrm>
          <a:prstGeom prst="rect">
            <a:avLst/>
          </a:prstGeom>
        </p:spPr>
        <p:txBody>
          <a:bodyPr vert="horz" lIns="91440" tIns="45720" rIns="91440" bIns="45720" rtlCol="0" anchor="ctr">
            <a:normAutofit/>
          </a:bodyPr>
          <a:lstStyle/>
          <a:p>
            <a:r>
              <a:rPr lang="nl-BE" dirty="0"/>
              <a:t>CLICK TO EDIT MASTER TITLE STYLE</a:t>
            </a:r>
            <a:endParaRPr lang="en-US" dirty="0"/>
          </a:p>
        </p:txBody>
      </p:sp>
      <p:sp>
        <p:nvSpPr>
          <p:cNvPr id="3" name="Text Placeholder 2"/>
          <p:cNvSpPr>
            <a:spLocks noGrp="1"/>
          </p:cNvSpPr>
          <p:nvPr>
            <p:ph type="body" idx="1"/>
          </p:nvPr>
        </p:nvSpPr>
        <p:spPr>
          <a:xfrm>
            <a:off x="457200" y="2188737"/>
            <a:ext cx="8229600" cy="3863346"/>
          </a:xfrm>
          <a:prstGeom prst="rect">
            <a:avLst/>
          </a:prstGeom>
        </p:spPr>
        <p:txBody>
          <a:bodyPr vert="horz" lIns="91440" tIns="45720" rIns="91440" bIns="45720" rtlCol="0">
            <a:normAutofit/>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0"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a:t>
            </a:fld>
            <a:endParaRPr lang="en-US" dirty="0"/>
          </a:p>
        </p:txBody>
      </p:sp>
      <p:sp>
        <p:nvSpPr>
          <p:cNvPr id="4" name="TextBox 3">
            <a:extLst>
              <a:ext uri="{FF2B5EF4-FFF2-40B4-BE49-F238E27FC236}">
                <a16:creationId xmlns:a16="http://schemas.microsoft.com/office/drawing/2014/main" id="{7DB7AF10-288E-486E-A9D8-2C6FCAA60A34}"/>
              </a:ext>
            </a:extLst>
          </p:cNvPr>
          <p:cNvSpPr txBox="1"/>
          <p:nvPr userDrawn="1"/>
        </p:nvSpPr>
        <p:spPr>
          <a:xfrm>
            <a:off x="545504" y="376673"/>
            <a:ext cx="837089" cy="276999"/>
          </a:xfrm>
          <a:prstGeom prst="rect">
            <a:avLst/>
          </a:prstGeom>
          <a:noFill/>
        </p:spPr>
        <p:txBody>
          <a:bodyPr wrap="none" rtlCol="0">
            <a:spAutoFit/>
          </a:bodyPr>
          <a:lstStyle/>
          <a:p>
            <a:r>
              <a:rPr lang="en-US" sz="1200" b="1" dirty="0">
                <a:solidFill>
                  <a:schemeClr val="bg1"/>
                </a:solidFill>
                <a:latin typeface="Proxima Nova Extra Bold"/>
              </a:rPr>
              <a:t>Phase II</a:t>
            </a:r>
          </a:p>
        </p:txBody>
      </p:sp>
    </p:spTree>
    <p:extLst>
      <p:ext uri="{BB962C8B-B14F-4D97-AF65-F5344CB8AC3E}">
        <p14:creationId xmlns:p14="http://schemas.microsoft.com/office/powerpoint/2010/main" val="2994733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0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08224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8224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8224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8224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8224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dirty="0"/>
              <a:t>CLICK TO EDIT MASTER TITLE STYLE</a:t>
            </a:r>
            <a:endParaRPr lang="en-US" dirty="0"/>
          </a:p>
        </p:txBody>
      </p:sp>
      <p:sp>
        <p:nvSpPr>
          <p:cNvPr id="14"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5" name="Rectangle 14"/>
          <p:cNvSpPr/>
          <p:nvPr userDrawn="1"/>
        </p:nvSpPr>
        <p:spPr>
          <a:xfrm>
            <a:off x="0" y="6220589"/>
            <a:ext cx="9150479" cy="643437"/>
          </a:xfrm>
          <a:prstGeom prst="rect">
            <a:avLst/>
          </a:prstGeom>
          <a:solidFill>
            <a:srgbClr val="189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meetMED-white-WE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26761" y="6118656"/>
            <a:ext cx="1816729" cy="709564"/>
          </a:xfrm>
          <a:prstGeom prst="rect">
            <a:avLst/>
          </a:prstGeom>
        </p:spPr>
      </p:pic>
      <p:sp>
        <p:nvSpPr>
          <p:cNvPr id="17" name="TextBox 16"/>
          <p:cNvSpPr txBox="1"/>
          <p:nvPr userDrawn="1"/>
        </p:nvSpPr>
        <p:spPr>
          <a:xfrm>
            <a:off x="245876" y="6388418"/>
            <a:ext cx="1671363" cy="307777"/>
          </a:xfrm>
          <a:prstGeom prst="rect">
            <a:avLst/>
          </a:prstGeom>
          <a:noFill/>
        </p:spPr>
        <p:txBody>
          <a:bodyPr wrap="none" rtlCol="0">
            <a:spAutoFit/>
          </a:bodyPr>
          <a:lstStyle/>
          <a:p>
            <a:r>
              <a:rPr lang="en-US" sz="1400" dirty="0" err="1">
                <a:solidFill>
                  <a:schemeClr val="bg1"/>
                </a:solidFill>
                <a:latin typeface="Arial"/>
                <a:cs typeface="Arial"/>
              </a:rPr>
              <a:t>www.meetmed.org</a:t>
            </a:r>
            <a:endParaRPr lang="en-US" sz="1400" dirty="0">
              <a:solidFill>
                <a:schemeClr val="bg1"/>
              </a:solidFill>
              <a:latin typeface="Arial"/>
              <a:cs typeface="Arial"/>
            </a:endParaRPr>
          </a:p>
        </p:txBody>
      </p:sp>
      <p:sp>
        <p:nvSpPr>
          <p:cNvPr id="18" name="Slide Number Placeholder 4"/>
          <p:cNvSpPr>
            <a:spLocks noGrp="1"/>
          </p:cNvSpPr>
          <p:nvPr>
            <p:ph type="sldNum" sz="quarter" idx="4"/>
          </p:nvPr>
        </p:nvSpPr>
        <p:spPr>
          <a:xfrm>
            <a:off x="3505200" y="6369310"/>
            <a:ext cx="2133600" cy="365125"/>
          </a:xfrm>
          <a:prstGeom prst="rect">
            <a:avLst/>
          </a:prstGeom>
        </p:spPr>
        <p:txBody>
          <a:bodyPr/>
          <a:lstStyle>
            <a:lvl1pPr algn="ctr">
              <a:defRPr sz="1000">
                <a:solidFill>
                  <a:schemeClr val="bg1"/>
                </a:solidFill>
              </a:defRPr>
            </a:lvl1pPr>
          </a:lstStyle>
          <a:p>
            <a:fld id="{4E6B386F-75EA-2347-AA44-8123F513AD26}" type="slidenum">
              <a:rPr lang="en-US" smtClean="0"/>
              <a:pPr/>
              <a:t>‹#›</a:t>
            </a:fld>
            <a:endParaRPr lang="en-US" dirty="0"/>
          </a:p>
        </p:txBody>
      </p:sp>
      <p:sp>
        <p:nvSpPr>
          <p:cNvPr id="8" name="TextBox 7">
            <a:extLst>
              <a:ext uri="{FF2B5EF4-FFF2-40B4-BE49-F238E27FC236}">
                <a16:creationId xmlns:a16="http://schemas.microsoft.com/office/drawing/2014/main" id="{148206EC-A050-4025-83C0-1E8A304A09B2}"/>
              </a:ext>
            </a:extLst>
          </p:cNvPr>
          <p:cNvSpPr txBox="1"/>
          <p:nvPr userDrawn="1"/>
        </p:nvSpPr>
        <p:spPr>
          <a:xfrm>
            <a:off x="7716580" y="6603630"/>
            <a:ext cx="837089" cy="276999"/>
          </a:xfrm>
          <a:prstGeom prst="rect">
            <a:avLst/>
          </a:prstGeom>
          <a:noFill/>
        </p:spPr>
        <p:txBody>
          <a:bodyPr wrap="none" rtlCol="0">
            <a:spAutoFit/>
          </a:bodyPr>
          <a:lstStyle/>
          <a:p>
            <a:r>
              <a:rPr lang="en-US" sz="1200" b="1" dirty="0">
                <a:solidFill>
                  <a:schemeClr val="bg1"/>
                </a:solidFill>
                <a:latin typeface="Proxima Nova Extra Bold"/>
              </a:rPr>
              <a:t>Phase II</a:t>
            </a:r>
          </a:p>
        </p:txBody>
      </p:sp>
    </p:spTree>
    <p:extLst>
      <p:ext uri="{BB962C8B-B14F-4D97-AF65-F5344CB8AC3E}">
        <p14:creationId xmlns:p14="http://schemas.microsoft.com/office/powerpoint/2010/main" val="1160144832"/>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457200" rtl="0" eaLnBrk="1" latinLnBrk="0" hangingPunct="1">
        <a:spcBef>
          <a:spcPct val="0"/>
        </a:spcBef>
        <a:buNone/>
        <a:defRPr sz="3000" b="1" kern="1200">
          <a:solidFill>
            <a:schemeClr val="accent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accent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accent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accent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accent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fif"/><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hyperlink" Target="http://www.meetmed.org/" TargetMode="Externa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jp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21663"/>
            <a:ext cx="7772400" cy="1470025"/>
          </a:xfrm>
        </p:spPr>
        <p:txBody>
          <a:bodyPr>
            <a:normAutofit/>
          </a:bodyPr>
          <a:lstStyle/>
          <a:p>
            <a:r>
              <a:rPr lang="en-US" sz="2800" dirty="0">
                <a:solidFill>
                  <a:srgbClr val="053063"/>
                </a:solidFill>
                <a:latin typeface="ProximaNova-Extrabld"/>
                <a:ea typeface="+mn-ea"/>
              </a:rPr>
              <a:t>ÉLECTRICITÉ DE </a:t>
            </a:r>
            <a:r>
              <a:rPr lang="en-US" sz="2800" dirty="0" smtClean="0">
                <a:solidFill>
                  <a:srgbClr val="053063"/>
                </a:solidFill>
                <a:latin typeface="ProximaNova-Extrabld"/>
                <a:ea typeface="+mn-ea"/>
              </a:rPr>
              <a:t>SECOURS – </a:t>
            </a:r>
            <a:r>
              <a:rPr lang="en-US" sz="2800" dirty="0">
                <a:solidFill>
                  <a:srgbClr val="053063"/>
                </a:solidFill>
                <a:latin typeface="ProximaNova-Extrabld"/>
                <a:ea typeface="+mn-ea"/>
              </a:rPr>
              <a:t>EDE7</a:t>
            </a:r>
          </a:p>
        </p:txBody>
      </p:sp>
      <p:pic>
        <p:nvPicPr>
          <p:cNvPr id="9" name="Picture 8">
            <a:extLst>
              <a:ext uri="{FF2B5EF4-FFF2-40B4-BE49-F238E27FC236}">
                <a16:creationId xmlns:a16="http://schemas.microsoft.com/office/drawing/2014/main" id="{0D27A6D3-BE3C-120D-DE7B-37D2441C4984}"/>
              </a:ext>
            </a:extLst>
          </p:cNvPr>
          <p:cNvPicPr>
            <a:picLocks noChangeAspect="1"/>
          </p:cNvPicPr>
          <p:nvPr/>
        </p:nvPicPr>
        <p:blipFill rotWithShape="1">
          <a:blip r:embed="rId3"/>
          <a:srcRect l="9364" t="25600" r="10100" b="33196"/>
          <a:stretch/>
        </p:blipFill>
        <p:spPr>
          <a:xfrm>
            <a:off x="6398836" y="215725"/>
            <a:ext cx="960241" cy="491286"/>
          </a:xfrm>
          <a:prstGeom prst="rect">
            <a:avLst/>
          </a:prstGeom>
        </p:spPr>
      </p:pic>
      <p:pic>
        <p:nvPicPr>
          <p:cNvPr id="11" name="Picture 10">
            <a:extLst>
              <a:ext uri="{FF2B5EF4-FFF2-40B4-BE49-F238E27FC236}">
                <a16:creationId xmlns:a16="http://schemas.microsoft.com/office/drawing/2014/main" id="{67A5110C-28DC-E4A8-D47A-E1274A43A4DE}"/>
              </a:ext>
            </a:extLst>
          </p:cNvPr>
          <p:cNvPicPr>
            <a:picLocks noChangeAspect="1"/>
          </p:cNvPicPr>
          <p:nvPr/>
        </p:nvPicPr>
        <p:blipFill>
          <a:blip r:embed="rId4"/>
          <a:stretch>
            <a:fillRect/>
          </a:stretch>
        </p:blipFill>
        <p:spPr>
          <a:xfrm>
            <a:off x="7455675" y="149737"/>
            <a:ext cx="545421" cy="642116"/>
          </a:xfrm>
          <a:prstGeom prst="rect">
            <a:avLst/>
          </a:prstGeom>
        </p:spPr>
      </p:pic>
      <p:pic>
        <p:nvPicPr>
          <p:cNvPr id="13" name="Picture 12">
            <a:extLst>
              <a:ext uri="{FF2B5EF4-FFF2-40B4-BE49-F238E27FC236}">
                <a16:creationId xmlns:a16="http://schemas.microsoft.com/office/drawing/2014/main" id="{620A085C-AED8-3351-7C04-AC1F44F8CB52}"/>
              </a:ext>
            </a:extLst>
          </p:cNvPr>
          <p:cNvPicPr>
            <a:picLocks noChangeAspect="1"/>
          </p:cNvPicPr>
          <p:nvPr/>
        </p:nvPicPr>
        <p:blipFill>
          <a:blip r:embed="rId5"/>
          <a:stretch>
            <a:fillRect/>
          </a:stretch>
        </p:blipFill>
        <p:spPr>
          <a:xfrm>
            <a:off x="8135788" y="149737"/>
            <a:ext cx="817614" cy="642116"/>
          </a:xfrm>
          <a:prstGeom prst="rect">
            <a:avLst/>
          </a:prstGeom>
        </p:spPr>
      </p:pic>
      <p:sp>
        <p:nvSpPr>
          <p:cNvPr id="10" name="Title 1">
            <a:extLst>
              <a:ext uri="{FF2B5EF4-FFF2-40B4-BE49-F238E27FC236}">
                <a16:creationId xmlns:a16="http://schemas.microsoft.com/office/drawing/2014/main" id="{A9AF8292-9B2C-4C91-AFF2-354A0B2D51C4}"/>
              </a:ext>
            </a:extLst>
          </p:cNvPr>
          <p:cNvSpPr txBox="1">
            <a:spLocks/>
          </p:cNvSpPr>
          <p:nvPr/>
        </p:nvSpPr>
        <p:spPr>
          <a:xfrm>
            <a:off x="1185856" y="4755371"/>
            <a:ext cx="6815240" cy="1057572"/>
          </a:xfrm>
          <a:prstGeom prst="rect">
            <a:avLst/>
          </a:prstGeom>
        </p:spPr>
        <p:txBody>
          <a:bodyPr vert="horz" lIns="91440" tIns="45720" rIns="91440" bIns="45720" rtlCol="0" anchor="ctr">
            <a:normAutofit fontScale="40000" lnSpcReduction="20000"/>
          </a:bodyPr>
          <a:lstStyle>
            <a:lvl1pPr algn="ctr" defTabSz="457200" rtl="0" eaLnBrk="1" latinLnBrk="0" hangingPunct="1">
              <a:spcBef>
                <a:spcPct val="0"/>
              </a:spcBef>
              <a:buNone/>
              <a:defRPr sz="3000" b="1" kern="1200">
                <a:solidFill>
                  <a:schemeClr val="accent2"/>
                </a:solidFill>
                <a:latin typeface="Arial"/>
                <a:ea typeface="+mj-ea"/>
                <a:cs typeface="Arial"/>
              </a:defRPr>
            </a:lvl1pPr>
          </a:lstStyle>
          <a:p>
            <a:r>
              <a:rPr lang="en-GB" sz="6000" dirty="0" smtClean="0">
                <a:solidFill>
                  <a:srgbClr val="053063"/>
                </a:solidFill>
                <a:latin typeface="ProximaNova-Extrabld"/>
                <a:ea typeface="+mn-ea"/>
              </a:rPr>
              <a:t>Formation sur GRASSMED </a:t>
            </a:r>
            <a:r>
              <a:rPr lang="en-GB" sz="6000" dirty="0">
                <a:solidFill>
                  <a:srgbClr val="053063"/>
                </a:solidFill>
                <a:latin typeface="ProximaNova-Extrabld"/>
                <a:ea typeface="+mn-ea"/>
              </a:rPr>
              <a:t>– </a:t>
            </a:r>
            <a:r>
              <a:rPr lang="en-GB" sz="6000" dirty="0" smtClean="0">
                <a:solidFill>
                  <a:srgbClr val="053063"/>
                </a:solidFill>
                <a:latin typeface="ProximaNova-Extrabld"/>
                <a:ea typeface="+mn-ea"/>
              </a:rPr>
              <a:t>MEETMED </a:t>
            </a:r>
            <a:r>
              <a:rPr lang="en-GB" sz="6000" dirty="0">
                <a:solidFill>
                  <a:srgbClr val="053063"/>
                </a:solidFill>
                <a:latin typeface="ProximaNova-Extrabld"/>
                <a:ea typeface="+mn-ea"/>
              </a:rPr>
              <a:t>II </a:t>
            </a:r>
          </a:p>
          <a:p>
            <a:r>
              <a:rPr lang="en-GB" sz="4200" dirty="0">
                <a:solidFill>
                  <a:srgbClr val="053063"/>
                </a:solidFill>
                <a:latin typeface="ProximaNova-Regular"/>
                <a:ea typeface="+mn-ea"/>
              </a:rPr>
              <a:t>WP3_A3.1.6</a:t>
            </a:r>
          </a:p>
          <a:p>
            <a:r>
              <a:rPr lang="en-GB" sz="4200" dirty="0" smtClean="0">
                <a:solidFill>
                  <a:srgbClr val="053063"/>
                </a:solidFill>
                <a:latin typeface="ProximaNova-Regular"/>
                <a:ea typeface="+mn-ea"/>
              </a:rPr>
              <a:t>Marrakech 6 </a:t>
            </a:r>
            <a:r>
              <a:rPr lang="fr-FR" sz="4200" dirty="0" smtClean="0">
                <a:solidFill>
                  <a:srgbClr val="053063"/>
                </a:solidFill>
                <a:latin typeface="ProximaNova-Regular"/>
                <a:ea typeface="+mn-ea"/>
              </a:rPr>
              <a:t>février</a:t>
            </a:r>
            <a:r>
              <a:rPr lang="en-GB" sz="4200" dirty="0" smtClean="0">
                <a:solidFill>
                  <a:srgbClr val="053063"/>
                </a:solidFill>
                <a:latin typeface="ProximaNova-Regular"/>
                <a:ea typeface="+mn-ea"/>
              </a:rPr>
              <a:t> 2024</a:t>
            </a:r>
            <a:endParaRPr lang="en-GB" sz="4200" dirty="0">
              <a:solidFill>
                <a:srgbClr val="053063"/>
              </a:solidFill>
              <a:latin typeface="ProximaNova-Regular"/>
              <a:ea typeface="+mn-ea"/>
            </a:endParaRPr>
          </a:p>
          <a:p>
            <a:endParaRPr lang="en-US" sz="4300" dirty="0">
              <a:solidFill>
                <a:srgbClr val="053063"/>
              </a:solidFill>
              <a:latin typeface="ProximaNova-Regular"/>
              <a:ea typeface="+mn-ea"/>
            </a:endParaRPr>
          </a:p>
        </p:txBody>
      </p:sp>
      <p:pic>
        <p:nvPicPr>
          <p:cNvPr id="12" name="Picture 11"/>
          <p:cNvPicPr>
            <a:picLocks noChangeAspect="1"/>
          </p:cNvPicPr>
          <p:nvPr/>
        </p:nvPicPr>
        <p:blipFill>
          <a:blip r:embed="rId6"/>
          <a:stretch>
            <a:fillRect/>
          </a:stretch>
        </p:blipFill>
        <p:spPr>
          <a:xfrm>
            <a:off x="899548" y="3996263"/>
            <a:ext cx="7645047" cy="743776"/>
          </a:xfrm>
          <a:prstGeom prst="rect">
            <a:avLst/>
          </a:prstGeom>
        </p:spPr>
      </p:pic>
    </p:spTree>
    <p:extLst>
      <p:ext uri="{BB962C8B-B14F-4D97-AF65-F5344CB8AC3E}">
        <p14:creationId xmlns:p14="http://schemas.microsoft.com/office/powerpoint/2010/main" val="3537039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771D-C610-4AAA-8060-B70B036518D9}"/>
              </a:ext>
            </a:extLst>
          </p:cNvPr>
          <p:cNvSpPr>
            <a:spLocks noGrp="1"/>
          </p:cNvSpPr>
          <p:nvPr>
            <p:ph type="title"/>
          </p:nvPr>
        </p:nvSpPr>
        <p:spPr>
          <a:xfrm>
            <a:off x="457200" y="1051682"/>
            <a:ext cx="8229600" cy="1143000"/>
          </a:xfrm>
        </p:spPr>
        <p:txBody>
          <a:bodyPr>
            <a:noAutofit/>
          </a:bodyPr>
          <a:lstStyle/>
          <a:p>
            <a:r>
              <a:rPr lang="fr-FR" sz="3500" dirty="0" smtClean="0">
                <a:solidFill>
                  <a:srgbClr val="053063"/>
                </a:solidFill>
                <a:latin typeface="Proxima Nova Extra Bold"/>
                <a:ea typeface="+mn-ea"/>
              </a:rPr>
              <a:t/>
            </a:r>
            <a:br>
              <a:rPr lang="fr-FR" sz="3500" dirty="0" smtClean="0">
                <a:solidFill>
                  <a:srgbClr val="053063"/>
                </a:solidFill>
                <a:latin typeface="Proxima Nova Extra Bold"/>
                <a:ea typeface="+mn-ea"/>
              </a:rPr>
            </a:br>
            <a:r>
              <a:rPr lang="fr-FR" sz="3500" dirty="0" smtClean="0">
                <a:solidFill>
                  <a:srgbClr val="053063"/>
                </a:solidFill>
                <a:latin typeface="Proxima Nova Extra Bold"/>
                <a:ea typeface="+mn-ea"/>
              </a:rPr>
              <a:t>Grandes Lignes</a:t>
            </a:r>
            <a:endParaRPr lang="fr-FR" sz="3500" dirty="0">
              <a:solidFill>
                <a:srgbClr val="053063"/>
              </a:solidFill>
              <a:latin typeface="Proxima Nova Extra Bold"/>
              <a:ea typeface="+mn-ea"/>
            </a:endParaRPr>
          </a:p>
        </p:txBody>
      </p:sp>
      <p:sp>
        <p:nvSpPr>
          <p:cNvPr id="3" name="Content Placeholder 2">
            <a:extLst>
              <a:ext uri="{FF2B5EF4-FFF2-40B4-BE49-F238E27FC236}">
                <a16:creationId xmlns:a16="http://schemas.microsoft.com/office/drawing/2014/main" id="{D887251B-6B8D-4C41-859F-99DEAB2D35D3}"/>
              </a:ext>
            </a:extLst>
          </p:cNvPr>
          <p:cNvSpPr>
            <a:spLocks noGrp="1"/>
          </p:cNvSpPr>
          <p:nvPr>
            <p:ph idx="1"/>
          </p:nvPr>
        </p:nvSpPr>
        <p:spPr>
          <a:xfrm>
            <a:off x="535858" y="2333166"/>
            <a:ext cx="8229600" cy="3863346"/>
          </a:xfrm>
        </p:spPr>
        <p:txBody>
          <a:bodyPr>
            <a:noAutofit/>
          </a:bodyPr>
          <a:lstStyle/>
          <a:p>
            <a:pPr algn="just">
              <a:buFont typeface="Wingdings" panose="05000000000000000000" pitchFamily="2" charset="2"/>
              <a:buChar char="ü"/>
            </a:pPr>
            <a:r>
              <a:rPr lang="fr-FR" sz="2800" dirty="0">
                <a:latin typeface="ProximaNova-Semibold"/>
              </a:rPr>
              <a:t>Qu’est-ce que l’ÉLECTRICITÉ DE SECOURS </a:t>
            </a:r>
            <a:r>
              <a:rPr lang="fr-FR" sz="2800" dirty="0" smtClean="0">
                <a:latin typeface="ProximaNova-Semibold"/>
              </a:rPr>
              <a:t>?</a:t>
            </a:r>
          </a:p>
          <a:p>
            <a:pPr algn="just">
              <a:buFont typeface="Wingdings" panose="05000000000000000000" pitchFamily="2" charset="2"/>
              <a:buChar char="ü"/>
            </a:pPr>
            <a:r>
              <a:rPr lang="fr-FR" sz="2800" dirty="0" smtClean="0">
                <a:latin typeface="ProximaNova-Semibold"/>
              </a:rPr>
              <a:t>Quel </a:t>
            </a:r>
            <a:r>
              <a:rPr lang="fr-FR" sz="2800" dirty="0">
                <a:latin typeface="ProximaNova-Semibold"/>
              </a:rPr>
              <a:t>est le type d’ÉLECTRICITÉ DE SECOURS le plus courant </a:t>
            </a:r>
            <a:r>
              <a:rPr lang="fr-FR" sz="2800" dirty="0" smtClean="0">
                <a:latin typeface="ProximaNova-Semibold"/>
              </a:rPr>
              <a:t>?</a:t>
            </a:r>
          </a:p>
          <a:p>
            <a:pPr algn="just">
              <a:buFont typeface="Wingdings" panose="05000000000000000000" pitchFamily="2" charset="2"/>
              <a:buChar char="ü"/>
            </a:pPr>
            <a:r>
              <a:rPr lang="fr-FR" sz="2800" dirty="0" smtClean="0">
                <a:latin typeface="ProximaNova-Semibold"/>
              </a:rPr>
              <a:t>Comment </a:t>
            </a:r>
            <a:r>
              <a:rPr lang="fr-FR" sz="2800" dirty="0">
                <a:latin typeface="ProximaNova-Semibold"/>
              </a:rPr>
              <a:t>l’ÉLECTRICITÉ DE SECOURS peut-elle être intégrée pour réduire les impacts environnementaux </a:t>
            </a:r>
            <a:r>
              <a:rPr lang="fr-FR" sz="2800" dirty="0" smtClean="0">
                <a:latin typeface="ProximaNova-Semibold"/>
              </a:rPr>
              <a:t>?</a:t>
            </a:r>
          </a:p>
          <a:p>
            <a:pPr algn="just">
              <a:buFont typeface="Wingdings" panose="05000000000000000000" pitchFamily="2" charset="2"/>
              <a:buChar char="ü"/>
            </a:pPr>
            <a:r>
              <a:rPr lang="fr-FR" sz="2800" dirty="0" smtClean="0">
                <a:latin typeface="ProximaNova-Semibold"/>
              </a:rPr>
              <a:t>Comment </a:t>
            </a:r>
            <a:r>
              <a:rPr lang="fr-FR" sz="2800" dirty="0">
                <a:latin typeface="ProximaNova-Semibold"/>
              </a:rPr>
              <a:t>se conformer à GRASSMED ?</a:t>
            </a:r>
            <a:endParaRPr lang="en-BE" sz="2800" dirty="0">
              <a:latin typeface="ProximaNova-Semibold"/>
            </a:endParaRPr>
          </a:p>
        </p:txBody>
      </p:sp>
      <p:sp>
        <p:nvSpPr>
          <p:cNvPr id="6" name="Slide Number Placeholder 4">
            <a:extLst>
              <a:ext uri="{FF2B5EF4-FFF2-40B4-BE49-F238E27FC236}">
                <a16:creationId xmlns:a16="http://schemas.microsoft.com/office/drawing/2014/main" id="{2EB4B289-5AF4-09E8-282F-085D3D197068}"/>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 name="Slide Number Placeholder 4">
            <a:extLst>
              <a:ext uri="{FF2B5EF4-FFF2-40B4-BE49-F238E27FC236}">
                <a16:creationId xmlns:a16="http://schemas.microsoft.com/office/drawing/2014/main" id="{59C6BE99-10EF-8957-688E-FC7888EB8C6C}"/>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BACKUP ELECTRICITY – EDE7</a:t>
            </a:r>
          </a:p>
        </p:txBody>
      </p:sp>
    </p:spTree>
    <p:extLst>
      <p:ext uri="{BB962C8B-B14F-4D97-AF65-F5344CB8AC3E}">
        <p14:creationId xmlns:p14="http://schemas.microsoft.com/office/powerpoint/2010/main" val="285858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3004BB9-D8B7-A1B6-F7C4-3A0E0B97D189}"/>
              </a:ext>
            </a:extLst>
          </p:cNvPr>
          <p:cNvSpPr/>
          <p:nvPr/>
        </p:nvSpPr>
        <p:spPr>
          <a:xfrm>
            <a:off x="4612864" y="2221413"/>
            <a:ext cx="4390683" cy="1306384"/>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71449" y="932693"/>
            <a:ext cx="8734307" cy="1143000"/>
          </a:xfrm>
        </p:spPr>
        <p:txBody>
          <a:bodyPr>
            <a:normAutofit/>
          </a:bodyPr>
          <a:lstStyle/>
          <a:p>
            <a:r>
              <a:rPr lang="fr-FR" sz="2800" dirty="0">
                <a:solidFill>
                  <a:srgbClr val="053063"/>
                </a:solidFill>
                <a:latin typeface="Proxima Nova Extra Bold"/>
                <a:ea typeface="+mn-ea"/>
              </a:rPr>
              <a:t>Qu’est-ce que l’ÉLECTRICITÉ DE SECOURS ?</a:t>
            </a:r>
          </a:p>
        </p:txBody>
      </p:sp>
      <p:sp>
        <p:nvSpPr>
          <p:cNvPr id="3" name="Content Placeholder 2"/>
          <p:cNvSpPr>
            <a:spLocks noGrp="1"/>
          </p:cNvSpPr>
          <p:nvPr>
            <p:ph idx="1"/>
          </p:nvPr>
        </p:nvSpPr>
        <p:spPr>
          <a:xfrm>
            <a:off x="513735" y="5049965"/>
            <a:ext cx="5304503" cy="1306385"/>
          </a:xfrm>
        </p:spPr>
        <p:txBody>
          <a:bodyPr>
            <a:normAutofit fontScale="85000" lnSpcReduction="10000"/>
          </a:bodyPr>
          <a:lstStyle/>
          <a:p>
            <a:pPr marL="0" indent="0" algn="just">
              <a:buNone/>
            </a:pPr>
            <a:r>
              <a:rPr lang="fr-FR" sz="2000" dirty="0">
                <a:solidFill>
                  <a:srgbClr val="08224F"/>
                </a:solidFill>
                <a:latin typeface="ProximaNova-Regular"/>
              </a:rPr>
              <a:t>Les systèmes de secours actuels comprennent des batteries et des générateurs qui fonctionnent au diesel, au propane ou à l’essence. Les systèmes avancés peuvent même produire leur propre énergie en utilisant l’énergie éolienne ou solaire.</a:t>
            </a:r>
            <a:endParaRPr lang="en-US" sz="2000" dirty="0">
              <a:latin typeface="ProximaNova-Regular"/>
            </a:endParaRPr>
          </a:p>
          <a:p>
            <a:pPr algn="just"/>
            <a:endParaRPr lang="en-US" sz="2000" dirty="0">
              <a:latin typeface="ProximaNova-Regular"/>
            </a:endParaRPr>
          </a:p>
          <a:p>
            <a:pPr algn="just"/>
            <a:endParaRPr lang="en-US" sz="2000" dirty="0">
              <a:latin typeface="ProximaNova-Regular"/>
            </a:endParaRPr>
          </a:p>
        </p:txBody>
      </p:sp>
      <p:sp>
        <p:nvSpPr>
          <p:cNvPr id="4" name="Slide Number Placeholder 3"/>
          <p:cNvSpPr>
            <a:spLocks noGrp="1"/>
          </p:cNvSpPr>
          <p:nvPr>
            <p:ph type="sldNum" sz="quarter" idx="4294967295"/>
          </p:nvPr>
        </p:nvSpPr>
        <p:spPr>
          <a:xfrm>
            <a:off x="3505200" y="6356350"/>
            <a:ext cx="2133600" cy="365125"/>
          </a:xfrm>
        </p:spPr>
        <p:txBody>
          <a:bodyPr/>
          <a:lstStyle/>
          <a:p>
            <a:fld id="{4E6B386F-75EA-2347-AA44-8123F513AD26}" type="slidenum">
              <a:rPr lang="en-US" smtClean="0"/>
              <a:pPr/>
              <a:t>3</a:t>
            </a:fld>
            <a:endParaRPr lang="en-US" dirty="0"/>
          </a:p>
        </p:txBody>
      </p:sp>
      <p:pic>
        <p:nvPicPr>
          <p:cNvPr id="5" name="Picture 4" descr="Backup Power - This Old House">
            <a:extLst>
              <a:ext uri="{FF2B5EF4-FFF2-40B4-BE49-F238E27FC236}">
                <a16:creationId xmlns:a16="http://schemas.microsoft.com/office/drawing/2014/main" id="{05012F63-7A2F-7E48-E510-1898EBAF443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7677" y="3726926"/>
            <a:ext cx="3131074" cy="3131074"/>
          </a:xfrm>
          <a:prstGeom prst="rect">
            <a:avLst/>
          </a:prstGeom>
          <a:noFill/>
          <a:ln>
            <a:noFill/>
          </a:ln>
        </p:spPr>
      </p:pic>
      <p:sp>
        <p:nvSpPr>
          <p:cNvPr id="6" name="Slide Number Placeholder 4">
            <a:extLst>
              <a:ext uri="{FF2B5EF4-FFF2-40B4-BE49-F238E27FC236}">
                <a16:creationId xmlns:a16="http://schemas.microsoft.com/office/drawing/2014/main" id="{5FB5DE05-B90D-D3DA-7B46-32C8292F55DE}"/>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BACKUP ELECTRICITY – EDE7</a:t>
            </a:r>
          </a:p>
        </p:txBody>
      </p:sp>
      <p:sp>
        <p:nvSpPr>
          <p:cNvPr id="8" name="TextBox 7">
            <a:extLst>
              <a:ext uri="{FF2B5EF4-FFF2-40B4-BE49-F238E27FC236}">
                <a16:creationId xmlns:a16="http://schemas.microsoft.com/office/drawing/2014/main" id="{1E87D5B2-A1E8-4E93-18A2-7973F66BA25A}"/>
              </a:ext>
            </a:extLst>
          </p:cNvPr>
          <p:cNvSpPr txBox="1"/>
          <p:nvPr/>
        </p:nvSpPr>
        <p:spPr>
          <a:xfrm>
            <a:off x="489212" y="2119663"/>
            <a:ext cx="3827150" cy="2308324"/>
          </a:xfrm>
          <a:prstGeom prst="rect">
            <a:avLst/>
          </a:prstGeom>
          <a:noFill/>
        </p:spPr>
        <p:txBody>
          <a:bodyPr wrap="square">
            <a:spAutoFit/>
          </a:bodyPr>
          <a:lstStyle/>
          <a:p>
            <a:pPr lvl="0" algn="just">
              <a:spcBef>
                <a:spcPct val="20000"/>
              </a:spcBef>
              <a:defRPr/>
            </a:pPr>
            <a:r>
              <a:rPr lang="fr-FR" dirty="0">
                <a:solidFill>
                  <a:srgbClr val="08224F"/>
                </a:solidFill>
                <a:latin typeface="ProximaNova-Regular"/>
                <a:cs typeface="Arial"/>
              </a:rPr>
              <a:t>Si vous êtes comme la plupart des personnes vivant dans une maison ou un appartement traditionnel, vous </a:t>
            </a:r>
            <a:r>
              <a:rPr lang="fr-FR" dirty="0" smtClean="0">
                <a:solidFill>
                  <a:srgbClr val="08224F"/>
                </a:solidFill>
                <a:latin typeface="ProximaNova-Regular"/>
                <a:cs typeface="Arial"/>
              </a:rPr>
              <a:t>tirez </a:t>
            </a:r>
            <a:r>
              <a:rPr lang="fr-FR" dirty="0">
                <a:solidFill>
                  <a:srgbClr val="08224F"/>
                </a:solidFill>
                <a:latin typeface="ProximaNova-Regular"/>
                <a:cs typeface="Arial"/>
              </a:rPr>
              <a:t>votre électricité du réseau électrique entretenu et exploité par votre compagnie d’électricité locale. C'est votre principale source d'énergie.</a:t>
            </a:r>
            <a:endParaRPr kumimoji="0" lang="en-US" b="0" i="0" u="none" strike="noStrike" kern="1200" cap="none" spc="0" normalizeH="0" baseline="0" noProof="0" dirty="0">
              <a:ln>
                <a:noFill/>
              </a:ln>
              <a:solidFill>
                <a:srgbClr val="08224F"/>
              </a:solidFill>
              <a:effectLst/>
              <a:uLnTx/>
              <a:uFillTx/>
              <a:latin typeface="ProximaNova-Regular"/>
              <a:cs typeface="Arial"/>
            </a:endParaRPr>
          </a:p>
        </p:txBody>
      </p:sp>
      <p:sp>
        <p:nvSpPr>
          <p:cNvPr id="10" name="TextBox 9">
            <a:extLst>
              <a:ext uri="{FF2B5EF4-FFF2-40B4-BE49-F238E27FC236}">
                <a16:creationId xmlns:a16="http://schemas.microsoft.com/office/drawing/2014/main" id="{ECE2DABB-E579-F4A5-84BB-94A4A633E606}"/>
              </a:ext>
            </a:extLst>
          </p:cNvPr>
          <p:cNvSpPr txBox="1"/>
          <p:nvPr/>
        </p:nvSpPr>
        <p:spPr>
          <a:xfrm>
            <a:off x="4680157" y="2304783"/>
            <a:ext cx="4225600" cy="1200329"/>
          </a:xfrm>
          <a:prstGeom prst="rect">
            <a:avLst/>
          </a:prstGeom>
          <a:noFill/>
        </p:spPr>
        <p:txBody>
          <a:bodyPr wrap="square">
            <a:spAutoFit/>
          </a:bodyPr>
          <a:lstStyle/>
          <a:p>
            <a:pPr lvl="0" algn="just">
              <a:spcBef>
                <a:spcPct val="20000"/>
              </a:spcBef>
              <a:defRPr/>
            </a:pPr>
            <a:r>
              <a:rPr lang="fr-FR" dirty="0">
                <a:solidFill>
                  <a:srgbClr val="08224F"/>
                </a:solidFill>
                <a:latin typeface="ProximaNova-Regular"/>
                <a:cs typeface="Arial"/>
              </a:rPr>
              <a:t>Mais que se passe-t-il lorsque les systèmes électriques ne fonctionnent pas </a:t>
            </a:r>
            <a:r>
              <a:rPr lang="fr-FR" dirty="0" smtClean="0">
                <a:solidFill>
                  <a:srgbClr val="08224F"/>
                </a:solidFill>
                <a:latin typeface="ProximaNova-Regular"/>
                <a:cs typeface="Arial"/>
              </a:rPr>
              <a:t>? C’est </a:t>
            </a:r>
            <a:r>
              <a:rPr lang="fr-FR" dirty="0">
                <a:solidFill>
                  <a:srgbClr val="08224F"/>
                </a:solidFill>
                <a:latin typeface="ProximaNova-Regular"/>
                <a:cs typeface="Arial"/>
              </a:rPr>
              <a:t>là qu’intervient l’alimentation de secours.</a:t>
            </a:r>
            <a:endParaRPr lang="en-US" dirty="0">
              <a:solidFill>
                <a:srgbClr val="08224F"/>
              </a:solidFill>
              <a:latin typeface="ProximaNova-Regular"/>
              <a:cs typeface="Arial"/>
            </a:endParaRPr>
          </a:p>
        </p:txBody>
      </p:sp>
    </p:spTree>
    <p:extLst>
      <p:ext uri="{BB962C8B-B14F-4D97-AF65-F5344CB8AC3E}">
        <p14:creationId xmlns:p14="http://schemas.microsoft.com/office/powerpoint/2010/main" val="58073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4)">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10" presetClass="entr" presetSubtype="0" fill="hold" nodeType="withEffect">
                                  <p:stCondLst>
                                    <p:cond delay="5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390525" y="615888"/>
            <a:ext cx="8229600" cy="1143000"/>
          </a:xfrm>
        </p:spPr>
        <p:txBody>
          <a:bodyPr>
            <a:normAutofit fontScale="90000"/>
          </a:bodyPr>
          <a:lstStyle/>
          <a:p>
            <a:r>
              <a:rPr lang="fr-FR" sz="3500" dirty="0">
                <a:solidFill>
                  <a:srgbClr val="053063"/>
                </a:solidFill>
                <a:latin typeface="Proxima Nova Extra Bold"/>
                <a:ea typeface="+mn-ea"/>
              </a:rPr>
              <a:t>Quel est le type d’ÉLECTRICITÉ DE SECOURS le plus courant ?</a:t>
            </a:r>
          </a:p>
        </p:txBody>
      </p:sp>
      <p:sp>
        <p:nvSpPr>
          <p:cNvPr id="3" name="Content Placeholder 2">
            <a:extLst>
              <a:ext uri="{FF2B5EF4-FFF2-40B4-BE49-F238E27FC236}">
                <a16:creationId xmlns:a16="http://schemas.microsoft.com/office/drawing/2014/main" id="{B3ADE07B-DEF0-45E1-ADE2-624EF62FA0DE}"/>
              </a:ext>
            </a:extLst>
          </p:cNvPr>
          <p:cNvSpPr>
            <a:spLocks noGrp="1"/>
          </p:cNvSpPr>
          <p:nvPr>
            <p:ph idx="1"/>
          </p:nvPr>
        </p:nvSpPr>
        <p:spPr>
          <a:xfrm>
            <a:off x="5317176" y="3418905"/>
            <a:ext cx="3689714" cy="1577018"/>
          </a:xfrm>
        </p:spPr>
        <p:txBody>
          <a:bodyPr>
            <a:noAutofit/>
          </a:bodyPr>
          <a:lstStyle/>
          <a:p>
            <a:pPr marL="22860" marR="387350" indent="0" algn="just">
              <a:lnSpc>
                <a:spcPct val="107000"/>
              </a:lnSpc>
              <a:spcBef>
                <a:spcPts val="0"/>
              </a:spcBef>
              <a:spcAft>
                <a:spcPts val="0"/>
              </a:spcAft>
              <a:buNone/>
            </a:pPr>
            <a:r>
              <a:rPr lang="fr-FR" sz="1600" dirty="0" smtClean="0">
                <a:latin typeface="ProximaNova-Semibold"/>
              </a:rPr>
              <a:t>La solution </a:t>
            </a:r>
            <a:r>
              <a:rPr lang="fr-FR" sz="1600" dirty="0">
                <a:latin typeface="ProximaNova-Semibold"/>
              </a:rPr>
              <a:t>résidentielle </a:t>
            </a:r>
            <a:r>
              <a:rPr lang="fr-FR" sz="1600" dirty="0" smtClean="0">
                <a:latin typeface="ProximaNova-Semibold"/>
              </a:rPr>
              <a:t>ou </a:t>
            </a:r>
            <a:r>
              <a:rPr lang="fr-FR" sz="1600" dirty="0">
                <a:latin typeface="ProximaNova-Semibold"/>
              </a:rPr>
              <a:t>commerciale la plus courante est le </a:t>
            </a:r>
            <a:r>
              <a:rPr lang="fr-FR" sz="1600" dirty="0" smtClean="0">
                <a:latin typeface="ProximaNova-Semibold"/>
              </a:rPr>
              <a:t>groupe électrogène </a:t>
            </a:r>
            <a:r>
              <a:rPr lang="fr-FR" sz="1600" dirty="0">
                <a:latin typeface="ProximaNova-Semibold"/>
              </a:rPr>
              <a:t>diesel en plus du gaz, du propane et du gaz naturel. Les groupes électrogènes </a:t>
            </a:r>
            <a:r>
              <a:rPr lang="fr-FR" sz="1600" dirty="0" smtClean="0">
                <a:latin typeface="ProximaNova-Semibold"/>
              </a:rPr>
              <a:t>diesels sont en général plus chers mais aussi plus </a:t>
            </a:r>
            <a:r>
              <a:rPr lang="fr-FR" sz="1600" dirty="0">
                <a:latin typeface="ProximaNova-Semibold"/>
              </a:rPr>
              <a:t>efficaces. </a:t>
            </a:r>
            <a:endParaRPr lang="en-BE" sz="1600" dirty="0">
              <a:latin typeface="ProximaNova-Regular"/>
            </a:endParaRPr>
          </a:p>
        </p:txBody>
      </p:sp>
      <p:pic>
        <p:nvPicPr>
          <p:cNvPr id="4" name="Picture 3" descr="How To Pick The Right Commercial Generator For Your Business">
            <a:extLst>
              <a:ext uri="{FF2B5EF4-FFF2-40B4-BE49-F238E27FC236}">
                <a16:creationId xmlns:a16="http://schemas.microsoft.com/office/drawing/2014/main" id="{16D90F4D-01C9-4CC6-3DBF-13644948F6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1703" y="1958553"/>
            <a:ext cx="2399430" cy="1460352"/>
          </a:xfrm>
          <a:prstGeom prst="rect">
            <a:avLst/>
          </a:prstGeom>
          <a:noFill/>
          <a:ln>
            <a:noFill/>
          </a:ln>
        </p:spPr>
      </p:pic>
      <p:sp>
        <p:nvSpPr>
          <p:cNvPr id="6" name="Slide Number Placeholder 4">
            <a:extLst>
              <a:ext uri="{FF2B5EF4-FFF2-40B4-BE49-F238E27FC236}">
                <a16:creationId xmlns:a16="http://schemas.microsoft.com/office/drawing/2014/main" id="{C460FA59-9ADC-0582-3C97-888760747DC0}"/>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BACKUP ELECTRICITY – EDE7</a:t>
            </a:r>
          </a:p>
        </p:txBody>
      </p:sp>
      <p:sp>
        <p:nvSpPr>
          <p:cNvPr id="7" name="TextBox 6">
            <a:extLst>
              <a:ext uri="{FF2B5EF4-FFF2-40B4-BE49-F238E27FC236}">
                <a16:creationId xmlns:a16="http://schemas.microsoft.com/office/drawing/2014/main" id="{1F3B3D45-0177-ED4A-8C9F-77789F2B393B}"/>
              </a:ext>
            </a:extLst>
          </p:cNvPr>
          <p:cNvSpPr txBox="1"/>
          <p:nvPr/>
        </p:nvSpPr>
        <p:spPr>
          <a:xfrm>
            <a:off x="590159" y="1660186"/>
            <a:ext cx="4181167" cy="3517438"/>
          </a:xfrm>
          <a:prstGeom prst="rect">
            <a:avLst/>
          </a:prstGeom>
          <a:noFill/>
        </p:spPr>
        <p:txBody>
          <a:bodyPr wrap="square">
            <a:spAutoFit/>
          </a:bodyPr>
          <a:lstStyle/>
          <a:p>
            <a:pPr marL="22860" marR="387350" lvl="0" algn="just">
              <a:lnSpc>
                <a:spcPct val="107000"/>
              </a:lnSpc>
              <a:defRPr/>
            </a:pPr>
            <a:r>
              <a:rPr lang="fr-FR" sz="1600" dirty="0">
                <a:solidFill>
                  <a:srgbClr val="08224F"/>
                </a:solidFill>
                <a:latin typeface="ProximaNova-Semibold"/>
                <a:cs typeface="Arial"/>
              </a:rPr>
              <a:t>Les entreprises qui ne peuvent tout simplement pas se passer d'électricité, même brièvement, </a:t>
            </a:r>
            <a:r>
              <a:rPr lang="fr-FR" sz="1600" dirty="0" smtClean="0">
                <a:solidFill>
                  <a:srgbClr val="08224F"/>
                </a:solidFill>
                <a:latin typeface="ProximaNova-Semibold"/>
                <a:cs typeface="Arial"/>
              </a:rPr>
              <a:t>incluant </a:t>
            </a:r>
            <a:r>
              <a:rPr lang="fr-FR" sz="1600" dirty="0">
                <a:solidFill>
                  <a:srgbClr val="08224F"/>
                </a:solidFill>
                <a:latin typeface="ProximaNova-Semibold"/>
                <a:cs typeface="Arial"/>
              </a:rPr>
              <a:t>les fournisseurs de services de télécommunications, les hôpitaux et les sous-stations ou usines électriques, où une </a:t>
            </a:r>
            <a:r>
              <a:rPr lang="fr-FR" sz="1600" dirty="0" smtClean="0">
                <a:solidFill>
                  <a:srgbClr val="08224F"/>
                </a:solidFill>
                <a:latin typeface="ProximaNova-Semibold"/>
                <a:cs typeface="Arial"/>
              </a:rPr>
              <a:t>coupure pourrait </a:t>
            </a:r>
            <a:r>
              <a:rPr lang="fr-FR" sz="1600" dirty="0">
                <a:solidFill>
                  <a:srgbClr val="08224F"/>
                </a:solidFill>
                <a:latin typeface="ProximaNova-Semibold"/>
                <a:cs typeface="Arial"/>
              </a:rPr>
              <a:t>avoir de graves conséquences sur les vies humaines, sur la production ou endommager des machines coûteuses. Il existe également une énorme demande d’énergie de secours à usage résidentiel.</a:t>
            </a:r>
            <a:endParaRPr kumimoji="0" lang="en-US" sz="1600" b="0" i="0" u="none" strike="noStrike" kern="1200" cap="none" spc="0" normalizeH="0" baseline="0" noProof="0" dirty="0">
              <a:ln>
                <a:noFill/>
              </a:ln>
              <a:solidFill>
                <a:srgbClr val="08224F"/>
              </a:solidFill>
              <a:effectLst/>
              <a:uLnTx/>
              <a:uFillTx/>
              <a:latin typeface="ProximaNova-Semibold"/>
              <a:cs typeface="Arial"/>
            </a:endParaRPr>
          </a:p>
        </p:txBody>
      </p:sp>
      <p:pic>
        <p:nvPicPr>
          <p:cNvPr id="1026" name="Picture 2" descr="Image result for diesel generator">
            <a:extLst>
              <a:ext uri="{FF2B5EF4-FFF2-40B4-BE49-F238E27FC236}">
                <a16:creationId xmlns:a16="http://schemas.microsoft.com/office/drawing/2014/main" id="{1601BD5B-45A5-D051-3C40-50DB5E876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131" y="4843407"/>
            <a:ext cx="2322256" cy="1884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08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1B94EF-EAA7-4818-1B60-42395BE8DCE5}"/>
              </a:ext>
            </a:extLst>
          </p:cNvPr>
          <p:cNvSpPr/>
          <p:nvPr/>
        </p:nvSpPr>
        <p:spPr>
          <a:xfrm>
            <a:off x="137652" y="3184330"/>
            <a:ext cx="2035278" cy="3287949"/>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457200" y="856461"/>
            <a:ext cx="8229600" cy="1143000"/>
          </a:xfrm>
        </p:spPr>
        <p:txBody>
          <a:bodyPr>
            <a:noAutofit/>
          </a:bodyPr>
          <a:lstStyle/>
          <a:p>
            <a:r>
              <a:rPr lang="en-US" sz="3200" dirty="0">
                <a:solidFill>
                  <a:srgbClr val="053063"/>
                </a:solidFill>
                <a:latin typeface="Proxima Nova Extra Bold"/>
                <a:ea typeface="+mn-ea"/>
              </a:rPr>
              <a:t/>
            </a:r>
            <a:br>
              <a:rPr lang="en-US" sz="3200" dirty="0">
                <a:solidFill>
                  <a:srgbClr val="053063"/>
                </a:solidFill>
                <a:latin typeface="Proxima Nova Extra Bold"/>
                <a:ea typeface="+mn-ea"/>
              </a:rPr>
            </a:br>
            <a:r>
              <a:rPr lang="fr-FR" sz="3200" dirty="0">
                <a:solidFill>
                  <a:srgbClr val="053063"/>
                </a:solidFill>
                <a:latin typeface="Proxima Nova Extra Bold"/>
                <a:ea typeface="+mn-ea"/>
              </a:rPr>
              <a:t>Comment l’ÉLECTRICITÉ DE SECOURS peut-elle être intégrée pour réduire les impacts environnementaux ?</a:t>
            </a:r>
            <a:br>
              <a:rPr lang="fr-FR" sz="3200" dirty="0">
                <a:solidFill>
                  <a:srgbClr val="053063"/>
                </a:solidFill>
                <a:latin typeface="Proxima Nova Extra Bold"/>
                <a:ea typeface="+mn-ea"/>
              </a:rPr>
            </a:br>
            <a:endParaRPr lang="en-BE" sz="3200" dirty="0">
              <a:solidFill>
                <a:srgbClr val="053063"/>
              </a:solidFill>
              <a:latin typeface="Proxima Nova Extra Bold"/>
              <a:ea typeface="+mn-ea"/>
            </a:endParaRPr>
          </a:p>
        </p:txBody>
      </p:sp>
      <p:sp>
        <p:nvSpPr>
          <p:cNvPr id="3" name="Content Placeholder 2">
            <a:extLst>
              <a:ext uri="{FF2B5EF4-FFF2-40B4-BE49-F238E27FC236}">
                <a16:creationId xmlns:a16="http://schemas.microsoft.com/office/drawing/2014/main" id="{B3ADE07B-DEF0-45E1-ADE2-624EF62FA0DE}"/>
              </a:ext>
            </a:extLst>
          </p:cNvPr>
          <p:cNvSpPr>
            <a:spLocks noGrp="1"/>
          </p:cNvSpPr>
          <p:nvPr>
            <p:ph idx="1"/>
          </p:nvPr>
        </p:nvSpPr>
        <p:spPr>
          <a:xfrm>
            <a:off x="111688" y="2141272"/>
            <a:ext cx="8920624" cy="682282"/>
          </a:xfrm>
        </p:spPr>
        <p:txBody>
          <a:bodyPr>
            <a:noAutofit/>
          </a:bodyPr>
          <a:lstStyle/>
          <a:p>
            <a:pPr marL="0" indent="0" algn="just">
              <a:buNone/>
            </a:pPr>
            <a:r>
              <a:rPr lang="fr-FR" sz="1600" dirty="0">
                <a:latin typeface="ProximaNova-Regular"/>
              </a:rPr>
              <a:t>Le principal impact environnemental des groupes électrogènes </a:t>
            </a:r>
            <a:r>
              <a:rPr lang="fr-FR" sz="1600" dirty="0" smtClean="0">
                <a:latin typeface="ProximaNova-Regular"/>
              </a:rPr>
              <a:t>diesels </a:t>
            </a:r>
            <a:r>
              <a:rPr lang="fr-FR" sz="1600" dirty="0">
                <a:latin typeface="ProximaNova-Regular"/>
              </a:rPr>
              <a:t>réside dans les émissions constantes de </a:t>
            </a:r>
            <a:r>
              <a:rPr lang="en-US" sz="1600" dirty="0" smtClean="0">
                <a:latin typeface="ProximaNova-Regular"/>
              </a:rPr>
              <a:t>CO2.</a:t>
            </a:r>
            <a:r>
              <a:rPr lang="en-US" sz="1600" dirty="0">
                <a:latin typeface="ProximaNova-Regular"/>
              </a:rPr>
              <a:t>										</a:t>
            </a:r>
            <a:endParaRPr lang="en-BE" sz="1600" dirty="0">
              <a:latin typeface="ProximaNova-Regular"/>
            </a:endParaRPr>
          </a:p>
        </p:txBody>
      </p:sp>
      <p:sp>
        <p:nvSpPr>
          <p:cNvPr id="4" name="Slide Number Placeholder 4">
            <a:extLst>
              <a:ext uri="{FF2B5EF4-FFF2-40B4-BE49-F238E27FC236}">
                <a16:creationId xmlns:a16="http://schemas.microsoft.com/office/drawing/2014/main" id="{A38FDA5F-5C87-D3F3-F592-8F714792A595}"/>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BACKUP ELECTRICITY – EDE7</a:t>
            </a:r>
          </a:p>
        </p:txBody>
      </p:sp>
      <p:sp>
        <p:nvSpPr>
          <p:cNvPr id="6" name="TextBox 5">
            <a:extLst>
              <a:ext uri="{FF2B5EF4-FFF2-40B4-BE49-F238E27FC236}">
                <a16:creationId xmlns:a16="http://schemas.microsoft.com/office/drawing/2014/main" id="{62F5E6D7-702C-85C8-76AD-D3D7A2057034}"/>
              </a:ext>
            </a:extLst>
          </p:cNvPr>
          <p:cNvSpPr txBox="1"/>
          <p:nvPr/>
        </p:nvSpPr>
        <p:spPr>
          <a:xfrm>
            <a:off x="152991" y="3164116"/>
            <a:ext cx="2019939" cy="3293209"/>
          </a:xfrm>
          <a:prstGeom prst="rect">
            <a:avLst/>
          </a:prstGeom>
          <a:noFill/>
        </p:spPr>
        <p:txBody>
          <a:bodyPr wrap="square">
            <a:spAutoFit/>
          </a:bodyPr>
          <a:lstStyle/>
          <a:p>
            <a:pPr lvl="0" algn="just">
              <a:spcBef>
                <a:spcPct val="20000"/>
              </a:spcBef>
              <a:defRPr/>
            </a:pPr>
            <a:r>
              <a:rPr lang="fr-FR" sz="1600" dirty="0">
                <a:solidFill>
                  <a:srgbClr val="08224F"/>
                </a:solidFill>
                <a:latin typeface="ProximaNova-Regular"/>
                <a:cs typeface="Arial"/>
              </a:rPr>
              <a:t>Réduire les impacts environnementaux des générateurs diesel installés dans les bâtiments comme source d'électricité de secours pendant les pannes de courant est nécessaire pour mériter des points selon les critères GRASSMED.</a:t>
            </a:r>
            <a:endParaRPr kumimoji="0" lang="en-US" sz="1600" b="0" i="0" u="none" strike="noStrike" kern="1200" cap="none" spc="0" normalizeH="0" baseline="0" noProof="0" dirty="0">
              <a:ln>
                <a:noFill/>
              </a:ln>
              <a:solidFill>
                <a:srgbClr val="08224F"/>
              </a:solidFill>
              <a:effectLst/>
              <a:uLnTx/>
              <a:uFillTx/>
              <a:latin typeface="ProximaNova-Regular"/>
              <a:cs typeface="Arial"/>
            </a:endParaRPr>
          </a:p>
        </p:txBody>
      </p:sp>
      <p:sp>
        <p:nvSpPr>
          <p:cNvPr id="8" name="TextBox 7">
            <a:extLst>
              <a:ext uri="{FF2B5EF4-FFF2-40B4-BE49-F238E27FC236}">
                <a16:creationId xmlns:a16="http://schemas.microsoft.com/office/drawing/2014/main" id="{5D533B9F-3FB8-7576-E309-578546239B76}"/>
              </a:ext>
            </a:extLst>
          </p:cNvPr>
          <p:cNvSpPr txBox="1"/>
          <p:nvPr/>
        </p:nvSpPr>
        <p:spPr>
          <a:xfrm>
            <a:off x="2172931" y="2748314"/>
            <a:ext cx="6723420" cy="3884140"/>
          </a:xfrm>
          <a:prstGeom prst="rect">
            <a:avLst/>
          </a:prstGeom>
          <a:noFill/>
        </p:spPr>
        <p:txBody>
          <a:bodyPr wrap="square">
            <a:spAutoFit/>
          </a:bodyPr>
          <a:lstStyle/>
          <a:p>
            <a:pPr lvl="0" algn="just">
              <a:spcBef>
                <a:spcPct val="20000"/>
              </a:spcBef>
              <a:defRPr/>
            </a:pPr>
            <a:r>
              <a:rPr lang="fr-FR" sz="1600" dirty="0">
                <a:solidFill>
                  <a:srgbClr val="08224F"/>
                </a:solidFill>
                <a:latin typeface="ProximaNova-Regular"/>
                <a:cs typeface="Arial"/>
              </a:rPr>
              <a:t>Les exigences suivantes doivent être mises en œuvre pour atteindre notre objectif </a:t>
            </a:r>
            <a:r>
              <a:rPr lang="fr-FR" sz="1600" dirty="0" smtClean="0">
                <a:solidFill>
                  <a:srgbClr val="08224F"/>
                </a:solidFill>
                <a:latin typeface="ProximaNova-Regular"/>
                <a:cs typeface="Arial"/>
              </a:rPr>
              <a:t>:</a:t>
            </a:r>
          </a:p>
          <a:p>
            <a:pPr marL="285750" lvl="0" indent="-285750" algn="just">
              <a:spcBef>
                <a:spcPct val="20000"/>
              </a:spcBef>
              <a:buFont typeface="Arial" panose="020B0604020202020204" pitchFamily="34" charset="0"/>
              <a:buChar char="•"/>
              <a:defRPr/>
            </a:pPr>
            <a:r>
              <a:rPr lang="fr-FR" sz="1600" dirty="0" smtClean="0">
                <a:solidFill>
                  <a:srgbClr val="08224F"/>
                </a:solidFill>
                <a:latin typeface="ProximaNova-Regular"/>
                <a:cs typeface="Arial"/>
              </a:rPr>
              <a:t>Installer </a:t>
            </a:r>
            <a:r>
              <a:rPr lang="fr-FR" sz="1600" dirty="0">
                <a:solidFill>
                  <a:srgbClr val="08224F"/>
                </a:solidFill>
                <a:latin typeface="ProximaNova-Regular"/>
                <a:cs typeface="Arial"/>
              </a:rPr>
              <a:t>des atténuateurs de bruit et des amortisseurs de </a:t>
            </a:r>
            <a:r>
              <a:rPr lang="fr-FR" sz="1600" dirty="0" smtClean="0">
                <a:solidFill>
                  <a:srgbClr val="08224F"/>
                </a:solidFill>
                <a:latin typeface="ProximaNova-Regular"/>
                <a:cs typeface="Arial"/>
              </a:rPr>
              <a:t>vibrations</a:t>
            </a:r>
          </a:p>
          <a:p>
            <a:pPr marL="285750" lvl="0" indent="-285750" algn="just">
              <a:spcBef>
                <a:spcPct val="20000"/>
              </a:spcBef>
              <a:buFont typeface="Arial" panose="020B0604020202020204" pitchFamily="34" charset="0"/>
              <a:buChar char="•"/>
              <a:defRPr/>
            </a:pPr>
            <a:r>
              <a:rPr lang="fr-FR" sz="1600" dirty="0" smtClean="0">
                <a:solidFill>
                  <a:srgbClr val="08224F"/>
                </a:solidFill>
                <a:latin typeface="ProximaNova-Regular"/>
                <a:cs typeface="Arial"/>
              </a:rPr>
              <a:t>Installer </a:t>
            </a:r>
            <a:r>
              <a:rPr lang="fr-FR" sz="1600" dirty="0">
                <a:solidFill>
                  <a:srgbClr val="08224F"/>
                </a:solidFill>
                <a:latin typeface="ProximaNova-Regular"/>
                <a:cs typeface="Arial"/>
              </a:rPr>
              <a:t>des catalyseurs pour la filtration de l'air (réduire les émissions de </a:t>
            </a:r>
            <a:r>
              <a:rPr lang="fr-FR" sz="1600" dirty="0" err="1">
                <a:solidFill>
                  <a:srgbClr val="08224F"/>
                </a:solidFill>
                <a:latin typeface="ProximaNova-Regular"/>
                <a:cs typeface="Arial"/>
              </a:rPr>
              <a:t>NOx</a:t>
            </a:r>
            <a:r>
              <a:rPr lang="fr-FR" sz="1600" dirty="0">
                <a:solidFill>
                  <a:srgbClr val="08224F"/>
                </a:solidFill>
                <a:latin typeface="ProximaNova-Regular"/>
                <a:cs typeface="Arial"/>
              </a:rPr>
              <a:t> et de CO &amp; CO₂</a:t>
            </a:r>
            <a:r>
              <a:rPr lang="fr-FR" sz="1600" dirty="0" smtClean="0">
                <a:solidFill>
                  <a:srgbClr val="08224F"/>
                </a:solidFill>
                <a:latin typeface="ProximaNova-Regular"/>
                <a:cs typeface="Arial"/>
              </a:rPr>
              <a:t>)</a:t>
            </a:r>
          </a:p>
          <a:p>
            <a:pPr marL="285750" lvl="0" indent="-285750" algn="just">
              <a:spcBef>
                <a:spcPct val="20000"/>
              </a:spcBef>
              <a:buFont typeface="Arial" panose="020B0604020202020204" pitchFamily="34" charset="0"/>
              <a:buChar char="•"/>
              <a:defRPr/>
            </a:pPr>
            <a:r>
              <a:rPr lang="fr-FR" sz="1600" dirty="0" smtClean="0">
                <a:solidFill>
                  <a:srgbClr val="08224F"/>
                </a:solidFill>
                <a:latin typeface="ProximaNova-Regular"/>
                <a:cs typeface="Arial"/>
              </a:rPr>
              <a:t>Fournir </a:t>
            </a:r>
            <a:r>
              <a:rPr lang="fr-FR" sz="1600" dirty="0">
                <a:solidFill>
                  <a:srgbClr val="08224F"/>
                </a:solidFill>
                <a:latin typeface="ProximaNova-Regular"/>
                <a:cs typeface="Arial"/>
              </a:rPr>
              <a:t>aux générateurs diesel des cheminées d’échappement optimales et </a:t>
            </a:r>
            <a:r>
              <a:rPr lang="fr-FR" sz="1600" dirty="0" smtClean="0">
                <a:solidFill>
                  <a:srgbClr val="08224F"/>
                </a:solidFill>
                <a:latin typeface="ProximaNova-Regular"/>
                <a:cs typeface="Arial"/>
              </a:rPr>
              <a:t>efficaces. </a:t>
            </a:r>
          </a:p>
          <a:p>
            <a:pPr marL="285750" lvl="0" indent="-285750" algn="just">
              <a:spcBef>
                <a:spcPct val="20000"/>
              </a:spcBef>
              <a:buFont typeface="Arial" panose="020B0604020202020204" pitchFamily="34" charset="0"/>
              <a:buChar char="•"/>
              <a:defRPr/>
            </a:pPr>
            <a:r>
              <a:rPr lang="fr-FR" sz="1600" dirty="0" smtClean="0">
                <a:solidFill>
                  <a:srgbClr val="08224F"/>
                </a:solidFill>
                <a:latin typeface="ProximaNova-Regular"/>
                <a:cs typeface="Arial"/>
              </a:rPr>
              <a:t>Installer </a:t>
            </a:r>
            <a:r>
              <a:rPr lang="fr-FR" sz="1600" dirty="0">
                <a:solidFill>
                  <a:srgbClr val="08224F"/>
                </a:solidFill>
                <a:latin typeface="ProximaNova-Regular"/>
                <a:cs typeface="Arial"/>
              </a:rPr>
              <a:t>les cheminées d'échappement loin des entrées d'air des autres bâtiments</a:t>
            </a:r>
            <a:r>
              <a:rPr lang="fr-FR" sz="1600" dirty="0" smtClean="0">
                <a:solidFill>
                  <a:srgbClr val="08224F"/>
                </a:solidFill>
                <a:latin typeface="ProximaNova-Regular"/>
                <a:cs typeface="Arial"/>
              </a:rPr>
              <a:t>.</a:t>
            </a:r>
          </a:p>
          <a:p>
            <a:pPr marL="285750" lvl="0" indent="-285750" algn="just">
              <a:spcBef>
                <a:spcPct val="20000"/>
              </a:spcBef>
              <a:buFont typeface="Arial" panose="020B0604020202020204" pitchFamily="34" charset="0"/>
              <a:buChar char="•"/>
              <a:defRPr/>
            </a:pPr>
            <a:r>
              <a:rPr lang="fr-FR" sz="1600" dirty="0" smtClean="0">
                <a:solidFill>
                  <a:srgbClr val="08224F"/>
                </a:solidFill>
                <a:latin typeface="ProximaNova-Regular"/>
                <a:cs typeface="Arial"/>
              </a:rPr>
              <a:t>Installer un ventilateur </a:t>
            </a:r>
            <a:r>
              <a:rPr lang="fr-FR" sz="1600" dirty="0">
                <a:solidFill>
                  <a:srgbClr val="08224F"/>
                </a:solidFill>
                <a:latin typeface="ProximaNova-Regular"/>
                <a:cs typeface="Arial"/>
              </a:rPr>
              <a:t>à l'extrémité de la cheminée pour diluer les gaz d'échappement avec de l'air frais</a:t>
            </a:r>
            <a:r>
              <a:rPr lang="fr-FR" sz="1600" dirty="0" smtClean="0">
                <a:solidFill>
                  <a:srgbClr val="08224F"/>
                </a:solidFill>
                <a:latin typeface="ProximaNova-Regular"/>
                <a:cs typeface="Arial"/>
              </a:rPr>
              <a:t>.</a:t>
            </a:r>
          </a:p>
          <a:p>
            <a:pPr marL="285750" lvl="0" indent="-285750" algn="just">
              <a:spcBef>
                <a:spcPct val="20000"/>
              </a:spcBef>
              <a:buFont typeface="Arial" panose="020B0604020202020204" pitchFamily="34" charset="0"/>
              <a:buChar char="•"/>
              <a:defRPr/>
            </a:pPr>
            <a:r>
              <a:rPr lang="fr-FR" sz="1600" dirty="0" smtClean="0">
                <a:solidFill>
                  <a:srgbClr val="08224F"/>
                </a:solidFill>
                <a:latin typeface="ProximaNova-Regular"/>
                <a:cs typeface="Arial"/>
              </a:rPr>
              <a:t>Installer </a:t>
            </a:r>
            <a:r>
              <a:rPr lang="fr-FR" sz="1600" dirty="0">
                <a:solidFill>
                  <a:srgbClr val="08224F"/>
                </a:solidFill>
                <a:latin typeface="ProximaNova-Regular"/>
                <a:cs typeface="Arial"/>
              </a:rPr>
              <a:t>une unité de récupération de chaleur </a:t>
            </a:r>
            <a:endParaRPr lang="fr-FR" sz="1600" dirty="0" smtClean="0">
              <a:solidFill>
                <a:srgbClr val="08224F"/>
              </a:solidFill>
              <a:latin typeface="ProximaNova-Regular"/>
              <a:cs typeface="Arial"/>
            </a:endParaRPr>
          </a:p>
          <a:p>
            <a:pPr marL="285750" lvl="0" indent="-285750" algn="just">
              <a:spcBef>
                <a:spcPct val="20000"/>
              </a:spcBef>
              <a:buFont typeface="Arial" panose="020B0604020202020204" pitchFamily="34" charset="0"/>
              <a:buChar char="•"/>
              <a:defRPr/>
            </a:pPr>
            <a:r>
              <a:rPr lang="fr-FR" sz="1600" dirty="0" smtClean="0">
                <a:solidFill>
                  <a:srgbClr val="08224F"/>
                </a:solidFill>
                <a:latin typeface="ProximaNova-Regular"/>
                <a:cs typeface="Arial"/>
              </a:rPr>
              <a:t>Utiliser du </a:t>
            </a:r>
            <a:r>
              <a:rPr lang="fr-FR" sz="1600" dirty="0">
                <a:solidFill>
                  <a:srgbClr val="08224F"/>
                </a:solidFill>
                <a:latin typeface="ProximaNova-Regular"/>
                <a:cs typeface="Arial"/>
              </a:rPr>
              <a:t>biocarburant comme source d'énergie pour un générateur </a:t>
            </a:r>
            <a:r>
              <a:rPr lang="fr-FR" sz="1600" dirty="0" smtClean="0">
                <a:solidFill>
                  <a:srgbClr val="08224F"/>
                </a:solidFill>
                <a:latin typeface="ProximaNova-Regular"/>
                <a:cs typeface="Arial"/>
              </a:rPr>
              <a:t>diesel.</a:t>
            </a:r>
            <a:endParaRPr kumimoji="0" lang="en-US" sz="1600" b="0" i="0" u="none" strike="noStrike" kern="1200" cap="none" spc="0" normalizeH="0" baseline="0" noProof="0" dirty="0">
              <a:ln>
                <a:noFill/>
              </a:ln>
              <a:solidFill>
                <a:srgbClr val="08224F"/>
              </a:solidFill>
              <a:effectLst/>
              <a:uLnTx/>
              <a:uFillTx/>
              <a:latin typeface="ProximaNova-Regular"/>
              <a:cs typeface="Arial"/>
            </a:endParaRPr>
          </a:p>
        </p:txBody>
      </p:sp>
    </p:spTree>
    <p:extLst>
      <p:ext uri="{BB962C8B-B14F-4D97-AF65-F5344CB8AC3E}">
        <p14:creationId xmlns:p14="http://schemas.microsoft.com/office/powerpoint/2010/main" val="191975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randombar(horizontal)">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randombar(horizontal)">
                                      <p:cBhvr>
                                        <p:cTn id="37" dur="500"/>
                                        <p:tgtEl>
                                          <p:spTgt spid="8">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randombar(horizontal)">
                                      <p:cBhvr>
                                        <p:cTn id="42" dur="500"/>
                                        <p:tgtEl>
                                          <p:spTgt spid="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Effect transition="in" filter="randombar(horizontal)">
                                      <p:cBhvr>
                                        <p:cTn id="47" dur="500"/>
                                        <p:tgtEl>
                                          <p:spTgt spid="8">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8">
                                            <p:txEl>
                                              <p:pRg st="7" end="7"/>
                                            </p:txEl>
                                          </p:spTgt>
                                        </p:tgtEl>
                                        <p:attrNameLst>
                                          <p:attrName>style.visibility</p:attrName>
                                        </p:attrNameLst>
                                      </p:cBhvr>
                                      <p:to>
                                        <p:strVal val="visible"/>
                                      </p:to>
                                    </p:set>
                                    <p:animEffect transition="in" filter="randombar(horizontal)">
                                      <p:cBhvr>
                                        <p:cTn id="5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219075" y="680611"/>
            <a:ext cx="8467725" cy="1143000"/>
          </a:xfrm>
        </p:spPr>
        <p:txBody>
          <a:bodyPr>
            <a:noAutofit/>
          </a:bodyPr>
          <a:lstStyle/>
          <a:p>
            <a:r>
              <a:rPr lang="en-US" sz="2800" dirty="0">
                <a:solidFill>
                  <a:srgbClr val="053063"/>
                </a:solidFill>
                <a:latin typeface="Proxima Nova Extra Bold"/>
                <a:ea typeface="+mn-ea"/>
              </a:rPr>
              <a:t/>
            </a:r>
            <a:br>
              <a:rPr lang="en-US" sz="2800" dirty="0">
                <a:solidFill>
                  <a:srgbClr val="053063"/>
                </a:solidFill>
                <a:latin typeface="Proxima Nova Extra Bold"/>
                <a:ea typeface="+mn-ea"/>
              </a:rPr>
            </a:br>
            <a:r>
              <a:rPr lang="fr-FR" sz="2800" dirty="0">
                <a:solidFill>
                  <a:srgbClr val="053063"/>
                </a:solidFill>
                <a:latin typeface="Proxima Nova Extra Bold"/>
                <a:ea typeface="+mn-ea"/>
              </a:rPr>
              <a:t>Comment l’ÉLECTRICITÉ DE SECOURS peut-elle être intégrée pour réduire les impacts environnementaux ?</a:t>
            </a:r>
            <a:endParaRPr lang="en-BE" sz="2800" dirty="0">
              <a:solidFill>
                <a:srgbClr val="053063"/>
              </a:solidFill>
              <a:latin typeface="Proxima Nova Extra Bold"/>
              <a:ea typeface="+mn-ea"/>
            </a:endParaRPr>
          </a:p>
        </p:txBody>
      </p:sp>
      <p:sp>
        <p:nvSpPr>
          <p:cNvPr id="3" name="Content Placeholder 2">
            <a:extLst>
              <a:ext uri="{FF2B5EF4-FFF2-40B4-BE49-F238E27FC236}">
                <a16:creationId xmlns:a16="http://schemas.microsoft.com/office/drawing/2014/main" id="{B3ADE07B-DEF0-45E1-ADE2-624EF62FA0DE}"/>
              </a:ext>
            </a:extLst>
          </p:cNvPr>
          <p:cNvSpPr>
            <a:spLocks noGrp="1"/>
          </p:cNvSpPr>
          <p:nvPr>
            <p:ph idx="1"/>
          </p:nvPr>
        </p:nvSpPr>
        <p:spPr/>
        <p:txBody>
          <a:bodyPr>
            <a:noAutofit/>
          </a:bodyPr>
          <a:lstStyle/>
          <a:p>
            <a:pPr marL="0" indent="0" algn="just">
              <a:buNone/>
            </a:pPr>
            <a:r>
              <a:rPr lang="en-US" sz="1500" dirty="0">
                <a:latin typeface="ProximaNova-Regular"/>
              </a:rPr>
              <a:t>											</a:t>
            </a:r>
            <a:endParaRPr lang="en-BE" sz="1200" dirty="0">
              <a:latin typeface="ProximaNova-Regular"/>
            </a:endParaRPr>
          </a:p>
        </p:txBody>
      </p:sp>
      <p:pic>
        <p:nvPicPr>
          <p:cNvPr id="4" name="Picture 3" descr="SOUND ATTENUATORS || ACOUSTIC LOUVERS">
            <a:extLst>
              <a:ext uri="{FF2B5EF4-FFF2-40B4-BE49-F238E27FC236}">
                <a16:creationId xmlns:a16="http://schemas.microsoft.com/office/drawing/2014/main" id="{33DB1813-CD62-AD64-FABB-898459EBF5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884" y="2310112"/>
            <a:ext cx="1735861" cy="1735861"/>
          </a:xfrm>
          <a:prstGeom prst="rect">
            <a:avLst/>
          </a:prstGeom>
          <a:noFill/>
          <a:ln>
            <a:noFill/>
          </a:ln>
        </p:spPr>
      </p:pic>
      <p:sp>
        <p:nvSpPr>
          <p:cNvPr id="7" name="TextBox 6">
            <a:extLst>
              <a:ext uri="{FF2B5EF4-FFF2-40B4-BE49-F238E27FC236}">
                <a16:creationId xmlns:a16="http://schemas.microsoft.com/office/drawing/2014/main" id="{D5A90A7A-1866-1F81-D403-7E9FE9AACE2F}"/>
              </a:ext>
            </a:extLst>
          </p:cNvPr>
          <p:cNvSpPr txBox="1"/>
          <p:nvPr/>
        </p:nvSpPr>
        <p:spPr>
          <a:xfrm>
            <a:off x="963365" y="4045973"/>
            <a:ext cx="1025474" cy="369332"/>
          </a:xfrm>
          <a:prstGeom prst="rect">
            <a:avLst/>
          </a:prstGeom>
          <a:noFill/>
        </p:spPr>
        <p:txBody>
          <a:bodyPr wrap="none" rtlCol="0">
            <a:spAutoFit/>
          </a:bodyPr>
          <a:lstStyle/>
          <a:p>
            <a:r>
              <a:rPr lang="en-US" dirty="0">
                <a:solidFill>
                  <a:schemeClr val="tx2"/>
                </a:solidFill>
                <a:latin typeface="ProximaNova-Semibold"/>
                <a:cs typeface="Arial"/>
              </a:rPr>
              <a:t>Dampers</a:t>
            </a:r>
          </a:p>
        </p:txBody>
      </p:sp>
      <p:pic>
        <p:nvPicPr>
          <p:cNvPr id="9" name="Picture 8" descr="Global Industrial Catalytic Converter Market 2017 - Bosal,">
            <a:extLst>
              <a:ext uri="{FF2B5EF4-FFF2-40B4-BE49-F238E27FC236}">
                <a16:creationId xmlns:a16="http://schemas.microsoft.com/office/drawing/2014/main" id="{95EA8E04-72DB-BEEF-46F0-4EBA10F88C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9024" y="2310112"/>
            <a:ext cx="1756637" cy="1735861"/>
          </a:xfrm>
          <a:prstGeom prst="rect">
            <a:avLst/>
          </a:prstGeom>
          <a:noFill/>
          <a:ln>
            <a:noFill/>
          </a:ln>
        </p:spPr>
      </p:pic>
      <p:sp>
        <p:nvSpPr>
          <p:cNvPr id="10" name="TextBox 9">
            <a:extLst>
              <a:ext uri="{FF2B5EF4-FFF2-40B4-BE49-F238E27FC236}">
                <a16:creationId xmlns:a16="http://schemas.microsoft.com/office/drawing/2014/main" id="{21B6013B-7C9D-1794-0770-7BF1E358612C}"/>
              </a:ext>
            </a:extLst>
          </p:cNvPr>
          <p:cNvSpPr txBox="1"/>
          <p:nvPr/>
        </p:nvSpPr>
        <p:spPr>
          <a:xfrm>
            <a:off x="2925329" y="4032704"/>
            <a:ext cx="1124026" cy="369332"/>
          </a:xfrm>
          <a:prstGeom prst="rect">
            <a:avLst/>
          </a:prstGeom>
          <a:noFill/>
        </p:spPr>
        <p:txBody>
          <a:bodyPr wrap="none" rtlCol="0">
            <a:spAutoFit/>
          </a:bodyPr>
          <a:lstStyle/>
          <a:p>
            <a:r>
              <a:rPr lang="en-US" dirty="0">
                <a:solidFill>
                  <a:schemeClr val="tx2"/>
                </a:solidFill>
                <a:latin typeface="ProximaNova-Semibold"/>
                <a:cs typeface="Arial"/>
              </a:rPr>
              <a:t>Catalyzers</a:t>
            </a:r>
          </a:p>
        </p:txBody>
      </p:sp>
      <p:pic>
        <p:nvPicPr>
          <p:cNvPr id="11" name="Picture 10" descr="Mild Steel Generator Exhaust Pipe, For Industrial, Rs 120/meter | ID:  21118555755">
            <a:extLst>
              <a:ext uri="{FF2B5EF4-FFF2-40B4-BE49-F238E27FC236}">
                <a16:creationId xmlns:a16="http://schemas.microsoft.com/office/drawing/2014/main" id="{D7985470-BA3D-D19D-5CC7-FBB3003F739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04849" y="2310112"/>
            <a:ext cx="1647635" cy="2200055"/>
          </a:xfrm>
          <a:prstGeom prst="rect">
            <a:avLst/>
          </a:prstGeom>
          <a:noFill/>
          <a:ln>
            <a:noFill/>
          </a:ln>
        </p:spPr>
      </p:pic>
      <p:pic>
        <p:nvPicPr>
          <p:cNvPr id="12" name="Picture 11" descr="Fume Exhaust Systems | Strobic Air Technologies">
            <a:extLst>
              <a:ext uri="{FF2B5EF4-FFF2-40B4-BE49-F238E27FC236}">
                <a16:creationId xmlns:a16="http://schemas.microsoft.com/office/drawing/2014/main" id="{CA5CE112-7E56-DE4E-B1C6-407496295E1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05405" y="2310112"/>
            <a:ext cx="2317210" cy="1735860"/>
          </a:xfrm>
          <a:prstGeom prst="rect">
            <a:avLst/>
          </a:prstGeom>
          <a:noFill/>
          <a:ln>
            <a:noFill/>
          </a:ln>
        </p:spPr>
      </p:pic>
      <p:sp>
        <p:nvSpPr>
          <p:cNvPr id="13" name="TextBox 12">
            <a:extLst>
              <a:ext uri="{FF2B5EF4-FFF2-40B4-BE49-F238E27FC236}">
                <a16:creationId xmlns:a16="http://schemas.microsoft.com/office/drawing/2014/main" id="{266A2619-F275-4B36-5900-0FCDDD8C8A36}"/>
              </a:ext>
            </a:extLst>
          </p:cNvPr>
          <p:cNvSpPr txBox="1"/>
          <p:nvPr/>
        </p:nvSpPr>
        <p:spPr>
          <a:xfrm>
            <a:off x="5238449" y="4032704"/>
            <a:ext cx="1051122" cy="369332"/>
          </a:xfrm>
          <a:prstGeom prst="rect">
            <a:avLst/>
          </a:prstGeom>
          <a:noFill/>
        </p:spPr>
        <p:txBody>
          <a:bodyPr wrap="none" rtlCol="0">
            <a:spAutoFit/>
          </a:bodyPr>
          <a:lstStyle/>
          <a:p>
            <a:r>
              <a:rPr lang="en-US" dirty="0">
                <a:solidFill>
                  <a:schemeClr val="tx2"/>
                </a:solidFill>
                <a:latin typeface="ProximaNova-Semibold"/>
                <a:cs typeface="Arial"/>
              </a:rPr>
              <a:t>Impellers</a:t>
            </a:r>
          </a:p>
        </p:txBody>
      </p:sp>
      <p:sp>
        <p:nvSpPr>
          <p:cNvPr id="14" name="TextBox 13">
            <a:extLst>
              <a:ext uri="{FF2B5EF4-FFF2-40B4-BE49-F238E27FC236}">
                <a16:creationId xmlns:a16="http://schemas.microsoft.com/office/drawing/2014/main" id="{2B86264F-C209-E636-C108-5D482CA7EA35}"/>
              </a:ext>
            </a:extLst>
          </p:cNvPr>
          <p:cNvSpPr txBox="1"/>
          <p:nvPr/>
        </p:nvSpPr>
        <p:spPr>
          <a:xfrm>
            <a:off x="7274975" y="4510167"/>
            <a:ext cx="1582036" cy="369332"/>
          </a:xfrm>
          <a:prstGeom prst="rect">
            <a:avLst/>
          </a:prstGeom>
          <a:noFill/>
        </p:spPr>
        <p:txBody>
          <a:bodyPr wrap="none" rtlCol="0">
            <a:spAutoFit/>
          </a:bodyPr>
          <a:lstStyle/>
          <a:p>
            <a:r>
              <a:rPr lang="en-US" dirty="0">
                <a:solidFill>
                  <a:schemeClr val="tx2"/>
                </a:solidFill>
                <a:latin typeface="ProximaNova-Semibold"/>
                <a:cs typeface="Arial"/>
              </a:rPr>
              <a:t>Exhaust stacks </a:t>
            </a:r>
          </a:p>
        </p:txBody>
      </p:sp>
      <p:pic>
        <p:nvPicPr>
          <p:cNvPr id="16" name="Picture 15" descr="Waste Heat Recovery System (WHRS)">
            <a:extLst>
              <a:ext uri="{FF2B5EF4-FFF2-40B4-BE49-F238E27FC236}">
                <a16:creationId xmlns:a16="http://schemas.microsoft.com/office/drawing/2014/main" id="{69AFDE08-920A-474D-F091-69409603345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9235" y="4402035"/>
            <a:ext cx="1799690" cy="2340111"/>
          </a:xfrm>
          <a:prstGeom prst="rect">
            <a:avLst/>
          </a:prstGeom>
          <a:noFill/>
          <a:ln>
            <a:noFill/>
          </a:ln>
        </p:spPr>
      </p:pic>
      <p:sp>
        <p:nvSpPr>
          <p:cNvPr id="20" name="TextBox 19">
            <a:extLst>
              <a:ext uri="{FF2B5EF4-FFF2-40B4-BE49-F238E27FC236}">
                <a16:creationId xmlns:a16="http://schemas.microsoft.com/office/drawing/2014/main" id="{5E73E26D-24A5-FB58-1321-1765364D6CC9}"/>
              </a:ext>
            </a:extLst>
          </p:cNvPr>
          <p:cNvSpPr txBox="1"/>
          <p:nvPr/>
        </p:nvSpPr>
        <p:spPr>
          <a:xfrm>
            <a:off x="2118475" y="5413996"/>
            <a:ext cx="1545551" cy="646331"/>
          </a:xfrm>
          <a:prstGeom prst="rect">
            <a:avLst/>
          </a:prstGeom>
          <a:noFill/>
        </p:spPr>
        <p:txBody>
          <a:bodyPr wrap="none" rtlCol="0">
            <a:spAutoFit/>
          </a:bodyPr>
          <a:lstStyle>
            <a:defPPr>
              <a:defRPr lang="en-US"/>
            </a:defPPr>
            <a:lvl1pPr>
              <a:defRPr>
                <a:solidFill>
                  <a:schemeClr val="tx2"/>
                </a:solidFill>
                <a:latin typeface="ProximaNova-Semibold"/>
                <a:cs typeface="Arial"/>
              </a:defRPr>
            </a:lvl1pPr>
          </a:lstStyle>
          <a:p>
            <a:r>
              <a:rPr lang="en-US" dirty="0"/>
              <a:t>Waste Heat</a:t>
            </a:r>
          </a:p>
          <a:p>
            <a:r>
              <a:rPr lang="en-US" dirty="0"/>
              <a:t>Recovery Unit</a:t>
            </a:r>
          </a:p>
        </p:txBody>
      </p:sp>
      <p:pic>
        <p:nvPicPr>
          <p:cNvPr id="21" name="Picture 20" descr="Biofuels - Renewable Resources | Green Power Solutions">
            <a:extLst>
              <a:ext uri="{FF2B5EF4-FFF2-40B4-BE49-F238E27FC236}">
                <a16:creationId xmlns:a16="http://schemas.microsoft.com/office/drawing/2014/main" id="{DE38CEA5-3F8D-3284-BFB4-CF2905DCD60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10484" y="4662641"/>
            <a:ext cx="2873139" cy="2073454"/>
          </a:xfrm>
          <a:prstGeom prst="rect">
            <a:avLst/>
          </a:prstGeom>
          <a:noFill/>
          <a:ln>
            <a:noFill/>
          </a:ln>
        </p:spPr>
      </p:pic>
      <p:sp>
        <p:nvSpPr>
          <p:cNvPr id="25" name="TextBox 24">
            <a:extLst>
              <a:ext uri="{FF2B5EF4-FFF2-40B4-BE49-F238E27FC236}">
                <a16:creationId xmlns:a16="http://schemas.microsoft.com/office/drawing/2014/main" id="{6322BA8E-0AE5-62F5-B5BF-387318264A86}"/>
              </a:ext>
            </a:extLst>
          </p:cNvPr>
          <p:cNvSpPr txBox="1"/>
          <p:nvPr/>
        </p:nvSpPr>
        <p:spPr>
          <a:xfrm>
            <a:off x="7309317" y="5572090"/>
            <a:ext cx="1151723" cy="369332"/>
          </a:xfrm>
          <a:prstGeom prst="rect">
            <a:avLst/>
          </a:prstGeom>
          <a:noFill/>
        </p:spPr>
        <p:txBody>
          <a:bodyPr wrap="square">
            <a:spAutoFit/>
          </a:bodyPr>
          <a:lstStyle/>
          <a:p>
            <a:r>
              <a:rPr lang="en-US" dirty="0">
                <a:solidFill>
                  <a:schemeClr val="tx2"/>
                </a:solidFill>
                <a:latin typeface="ProximaNova-Semibold"/>
                <a:cs typeface="Arial"/>
              </a:rPr>
              <a:t>Bio-fuel</a:t>
            </a:r>
            <a:r>
              <a:rPr lang="en-US" dirty="0"/>
              <a:t> </a:t>
            </a:r>
          </a:p>
        </p:txBody>
      </p:sp>
      <p:sp>
        <p:nvSpPr>
          <p:cNvPr id="5" name="Slide Number Placeholder 4">
            <a:extLst>
              <a:ext uri="{FF2B5EF4-FFF2-40B4-BE49-F238E27FC236}">
                <a16:creationId xmlns:a16="http://schemas.microsoft.com/office/drawing/2014/main" id="{54DBC836-C003-00BD-4ED4-5E4440018474}"/>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BACKUP ELECTRICITY – EDE7</a:t>
            </a:r>
          </a:p>
        </p:txBody>
      </p:sp>
    </p:spTree>
    <p:extLst>
      <p:ext uri="{BB962C8B-B14F-4D97-AF65-F5344CB8AC3E}">
        <p14:creationId xmlns:p14="http://schemas.microsoft.com/office/powerpoint/2010/main" val="249444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p:cTn id="60" dur="500" fill="hold"/>
                                        <p:tgtEl>
                                          <p:spTgt spid="20"/>
                                        </p:tgtEl>
                                        <p:attrNameLst>
                                          <p:attrName>ppt_w</p:attrName>
                                        </p:attrNameLst>
                                      </p:cBhvr>
                                      <p:tavLst>
                                        <p:tav tm="0">
                                          <p:val>
                                            <p:fltVal val="0"/>
                                          </p:val>
                                        </p:tav>
                                        <p:tav tm="100000">
                                          <p:val>
                                            <p:strVal val="#ppt_w"/>
                                          </p:val>
                                        </p:tav>
                                      </p:tavLst>
                                    </p:anim>
                                    <p:anim calcmode="lin" valueType="num">
                                      <p:cBhvr>
                                        <p:cTn id="61" dur="500" fill="hold"/>
                                        <p:tgtEl>
                                          <p:spTgt spid="20"/>
                                        </p:tgtEl>
                                        <p:attrNameLst>
                                          <p:attrName>ppt_h</p:attrName>
                                        </p:attrNameLst>
                                      </p:cBhvr>
                                      <p:tavLst>
                                        <p:tav tm="0">
                                          <p:val>
                                            <p:fltVal val="0"/>
                                          </p:val>
                                        </p:tav>
                                        <p:tav tm="100000">
                                          <p:val>
                                            <p:strVal val="#ppt_h"/>
                                          </p:val>
                                        </p:tav>
                                      </p:tavLst>
                                    </p:anim>
                                    <p:animEffect transition="in" filter="fade">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4" grpId="0"/>
      <p:bldP spid="20"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5FF29F-31DE-9243-87E2-FEB6E6F28BCF}"/>
              </a:ext>
            </a:extLst>
          </p:cNvPr>
          <p:cNvSpPr/>
          <p:nvPr/>
        </p:nvSpPr>
        <p:spPr>
          <a:xfrm>
            <a:off x="4843920" y="3640783"/>
            <a:ext cx="3810000" cy="142427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B557220-E981-607E-BAA4-14543263DA54}"/>
              </a:ext>
            </a:extLst>
          </p:cNvPr>
          <p:cNvSpPr/>
          <p:nvPr/>
        </p:nvSpPr>
        <p:spPr>
          <a:xfrm>
            <a:off x="800861" y="3578115"/>
            <a:ext cx="3810000" cy="1723975"/>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0" y="869098"/>
            <a:ext cx="8686800" cy="1143000"/>
          </a:xfrm>
        </p:spPr>
        <p:txBody>
          <a:bodyPr>
            <a:noAutofit/>
          </a:bodyPr>
          <a:lstStyle/>
          <a:p>
            <a:r>
              <a:rPr lang="fr-FR" sz="3500" dirty="0">
                <a:latin typeface="Proxima Nova Extra Bold"/>
              </a:rPr>
              <a:t>Comment se conformer à GRASSMED ?</a:t>
            </a:r>
            <a:endParaRPr lang="en-BE" sz="3500" dirty="0">
              <a:solidFill>
                <a:srgbClr val="053063"/>
              </a:solidFill>
              <a:latin typeface="ProximaNova-Semibold"/>
              <a:ea typeface="+mn-ea"/>
            </a:endParaRPr>
          </a:p>
        </p:txBody>
      </p:sp>
      <p:sp>
        <p:nvSpPr>
          <p:cNvPr id="4" name="Content Placeholder 2">
            <a:extLst>
              <a:ext uri="{FF2B5EF4-FFF2-40B4-BE49-F238E27FC236}">
                <a16:creationId xmlns:a16="http://schemas.microsoft.com/office/drawing/2014/main" id="{14DD72CB-D90E-FC7E-96A8-9B79439BD276}"/>
              </a:ext>
            </a:extLst>
          </p:cNvPr>
          <p:cNvSpPr txBox="1">
            <a:spLocks/>
          </p:cNvSpPr>
          <p:nvPr/>
        </p:nvSpPr>
        <p:spPr>
          <a:xfrm>
            <a:off x="535858" y="2154140"/>
            <a:ext cx="8229600" cy="97358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r-FR" sz="1800" dirty="0">
                <a:latin typeface="ProximaNova-Semibold"/>
              </a:rPr>
              <a:t>L’objectif n’est pas d’empêcher l’utilisation des groupes électrogènes, mais de limiter leurs impacts négatifs sur l’environnement. Des points seront attribués à condition que le bâtiment résidentiel ou commercial remplisse les conditions préalables suivantes.</a:t>
            </a:r>
            <a:endParaRPr lang="en-US" sz="1800" dirty="0">
              <a:latin typeface="ProximaNova-Semibold"/>
            </a:endParaRPr>
          </a:p>
        </p:txBody>
      </p:sp>
      <p:sp>
        <p:nvSpPr>
          <p:cNvPr id="6" name="Slide Number Placeholder 4">
            <a:extLst>
              <a:ext uri="{FF2B5EF4-FFF2-40B4-BE49-F238E27FC236}">
                <a16:creationId xmlns:a16="http://schemas.microsoft.com/office/drawing/2014/main" id="{B9D9EE4A-3238-C3CF-805A-7A54827D604B}"/>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BACKUP ELECTRICITY – EDE7</a:t>
            </a:r>
          </a:p>
        </p:txBody>
      </p:sp>
      <p:sp>
        <p:nvSpPr>
          <p:cNvPr id="9" name="TextBox 8">
            <a:extLst>
              <a:ext uri="{FF2B5EF4-FFF2-40B4-BE49-F238E27FC236}">
                <a16:creationId xmlns:a16="http://schemas.microsoft.com/office/drawing/2014/main" id="{49183B59-BD29-F4A3-AE7B-3BB0599CD3AB}"/>
              </a:ext>
            </a:extLst>
          </p:cNvPr>
          <p:cNvSpPr txBox="1"/>
          <p:nvPr/>
        </p:nvSpPr>
        <p:spPr>
          <a:xfrm>
            <a:off x="1695250" y="5454102"/>
            <a:ext cx="5910816" cy="923330"/>
          </a:xfrm>
          <a:prstGeom prst="rect">
            <a:avLst/>
          </a:prstGeom>
          <a:noFill/>
        </p:spPr>
        <p:txBody>
          <a:bodyPr wrap="square">
            <a:spAutoFit/>
          </a:bodyPr>
          <a:lstStyle/>
          <a:p>
            <a:pPr lvl="0" algn="just">
              <a:defRPr/>
            </a:pPr>
            <a:r>
              <a:rPr lang="fr-FR" dirty="0">
                <a:solidFill>
                  <a:schemeClr val="tx2"/>
                </a:solidFill>
                <a:latin typeface="ProximaNova-Semibold"/>
                <a:cs typeface="Arial"/>
              </a:rPr>
              <a:t>Les critères de notation pour les bâtiments résidentiels et commerciaux une fois les exigences obligatoires remplies se trouvent dans le tableau ci-dessous.</a:t>
            </a:r>
            <a:endParaRPr lang="en-US" dirty="0">
              <a:solidFill>
                <a:schemeClr val="tx2"/>
              </a:solidFill>
              <a:latin typeface="ProximaNova-Semibold"/>
              <a:cs typeface="Arial"/>
            </a:endParaRPr>
          </a:p>
        </p:txBody>
      </p:sp>
      <p:sp>
        <p:nvSpPr>
          <p:cNvPr id="11" name="TextBox 10">
            <a:extLst>
              <a:ext uri="{FF2B5EF4-FFF2-40B4-BE49-F238E27FC236}">
                <a16:creationId xmlns:a16="http://schemas.microsoft.com/office/drawing/2014/main" id="{1B81579D-CF23-D462-76C2-ECE8B2C8A248}"/>
              </a:ext>
            </a:extLst>
          </p:cNvPr>
          <p:cNvSpPr txBox="1"/>
          <p:nvPr/>
        </p:nvSpPr>
        <p:spPr>
          <a:xfrm>
            <a:off x="366240" y="3516774"/>
            <a:ext cx="4011561" cy="1846659"/>
          </a:xfrm>
          <a:prstGeom prst="rect">
            <a:avLst/>
          </a:prstGeom>
          <a:noFill/>
        </p:spPr>
        <p:txBody>
          <a:bodyPr wrap="square">
            <a:spAutoFit/>
          </a:bodyPr>
          <a:lstStyle/>
          <a:p>
            <a:pPr lvl="1" algn="just">
              <a:defRPr/>
            </a:pPr>
            <a:r>
              <a:rPr lang="fr-FR" b="1" dirty="0">
                <a:solidFill>
                  <a:schemeClr val="tx2"/>
                </a:solidFill>
                <a:latin typeface="ProximaNova-Semibold"/>
                <a:cs typeface="Arial"/>
              </a:rPr>
              <a:t>Condition préalable 1 : </a:t>
            </a:r>
            <a:r>
              <a:rPr lang="fr-FR" sz="1600" dirty="0">
                <a:solidFill>
                  <a:schemeClr val="tx2"/>
                </a:solidFill>
                <a:latin typeface="ProximaNova-Semibold"/>
                <a:cs typeface="Arial"/>
              </a:rPr>
              <a:t>Installer des atténuateurs de bruit et des amortisseurs de vibrations sur les générateurs diesel. Cela permet d’éradiquer les nuisances sonores et perturbatrices à l’intérieur du bâtiment.</a:t>
            </a:r>
            <a:endParaRPr lang="en-US" sz="1600" dirty="0">
              <a:solidFill>
                <a:schemeClr val="tx2"/>
              </a:solidFill>
              <a:latin typeface="ProximaNova-Semibold"/>
              <a:cs typeface="Arial"/>
            </a:endParaRPr>
          </a:p>
        </p:txBody>
      </p:sp>
      <p:sp>
        <p:nvSpPr>
          <p:cNvPr id="13" name="TextBox 12">
            <a:extLst>
              <a:ext uri="{FF2B5EF4-FFF2-40B4-BE49-F238E27FC236}">
                <a16:creationId xmlns:a16="http://schemas.microsoft.com/office/drawing/2014/main" id="{6E80BB38-D263-7F59-89CB-E28F355543B3}"/>
              </a:ext>
            </a:extLst>
          </p:cNvPr>
          <p:cNvSpPr txBox="1"/>
          <p:nvPr/>
        </p:nvSpPr>
        <p:spPr>
          <a:xfrm>
            <a:off x="4411299" y="3730127"/>
            <a:ext cx="4109884" cy="1200329"/>
          </a:xfrm>
          <a:prstGeom prst="rect">
            <a:avLst/>
          </a:prstGeom>
          <a:noFill/>
        </p:spPr>
        <p:txBody>
          <a:bodyPr wrap="square">
            <a:spAutoFit/>
          </a:bodyPr>
          <a:lstStyle/>
          <a:p>
            <a:pPr lvl="1" algn="just">
              <a:defRPr/>
            </a:pPr>
            <a:r>
              <a:rPr lang="fr-FR" b="1" dirty="0">
                <a:solidFill>
                  <a:srgbClr val="08224F"/>
                </a:solidFill>
                <a:latin typeface="ProximaNova-Semibold"/>
                <a:cs typeface="Arial"/>
              </a:rPr>
              <a:t>Prérequis 2 :</a:t>
            </a:r>
            <a:r>
              <a:rPr lang="fr-FR" dirty="0">
                <a:solidFill>
                  <a:srgbClr val="08224F"/>
                </a:solidFill>
                <a:latin typeface="ProximaNova-Semibold"/>
                <a:cs typeface="Arial"/>
              </a:rPr>
              <a:t> </a:t>
            </a:r>
            <a:r>
              <a:rPr lang="fr-FR" dirty="0" smtClean="0">
                <a:solidFill>
                  <a:srgbClr val="08224F"/>
                </a:solidFill>
                <a:latin typeface="ProximaNova-Semibold"/>
                <a:cs typeface="Arial"/>
              </a:rPr>
              <a:t>Placer les groupes électrogènes </a:t>
            </a:r>
            <a:r>
              <a:rPr lang="fr-FR" dirty="0">
                <a:solidFill>
                  <a:srgbClr val="08224F"/>
                </a:solidFill>
                <a:latin typeface="ProximaNova-Semibold"/>
                <a:cs typeface="Arial"/>
              </a:rPr>
              <a:t>à distance des prises d'air du bâtiment </a:t>
            </a:r>
            <a:r>
              <a:rPr lang="fr-FR" dirty="0" smtClean="0">
                <a:solidFill>
                  <a:srgbClr val="08224F"/>
                </a:solidFill>
                <a:latin typeface="ProximaNova-Semibold"/>
                <a:cs typeface="Arial"/>
              </a:rPr>
              <a:t>ainsi </a:t>
            </a:r>
            <a:r>
              <a:rPr lang="fr-FR" dirty="0">
                <a:solidFill>
                  <a:srgbClr val="08224F"/>
                </a:solidFill>
                <a:latin typeface="ProximaNova-Semibold"/>
                <a:cs typeface="Arial"/>
              </a:rPr>
              <a:t>que des bâtiments voisins.</a:t>
            </a:r>
            <a:endParaRPr kumimoji="0" lang="en-US" sz="1800" i="0" u="none" strike="noStrike" kern="1200" cap="none" spc="0" normalizeH="0" baseline="0" noProof="0" dirty="0">
              <a:ln>
                <a:noFill/>
              </a:ln>
              <a:solidFill>
                <a:srgbClr val="08224F"/>
              </a:solidFill>
              <a:effectLst/>
              <a:uLnTx/>
              <a:uFillTx/>
              <a:latin typeface="ProximaNova-Semibold"/>
              <a:cs typeface="Arial"/>
            </a:endParaRPr>
          </a:p>
        </p:txBody>
      </p:sp>
    </p:spTree>
    <p:extLst>
      <p:ext uri="{BB962C8B-B14F-4D97-AF65-F5344CB8AC3E}">
        <p14:creationId xmlns:p14="http://schemas.microsoft.com/office/powerpoint/2010/main" val="196358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heel(8)">
                                      <p:cBhvr>
                                        <p:cTn id="14" dur="1000"/>
                                        <p:tgtEl>
                                          <p:spTgt spid="1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8)">
                                      <p:cBhvr>
                                        <p:cTn id="25" dur="1000"/>
                                        <p:tgtEl>
                                          <p:spTgt spid="16"/>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4" grpId="0"/>
      <p:bldP spid="9"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B836EB-FF73-D9E2-352D-B40B26E777AB}"/>
              </a:ext>
            </a:extLst>
          </p:cNvPr>
          <p:cNvPicPr>
            <a:picLocks noChangeAspect="1"/>
          </p:cNvPicPr>
          <p:nvPr/>
        </p:nvPicPr>
        <p:blipFill>
          <a:blip r:embed="rId3"/>
          <a:stretch>
            <a:fillRect/>
          </a:stretch>
        </p:blipFill>
        <p:spPr>
          <a:xfrm>
            <a:off x="7938198" y="5899094"/>
            <a:ext cx="1217526" cy="916043"/>
          </a:xfrm>
          <a:prstGeom prst="rect">
            <a:avLst/>
          </a:prstGeom>
        </p:spPr>
      </p:pic>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0" y="869098"/>
            <a:ext cx="8686800" cy="1143000"/>
          </a:xfrm>
        </p:spPr>
        <p:txBody>
          <a:bodyPr>
            <a:noAutofit/>
          </a:bodyPr>
          <a:lstStyle/>
          <a:p>
            <a:r>
              <a:rPr lang="fr-FR" sz="3500" dirty="0">
                <a:latin typeface="Proxima Nova Extra Bold"/>
              </a:rPr>
              <a:t>Comment se conformer à GRASSMED ?</a:t>
            </a:r>
            <a:endParaRPr lang="en-BE" sz="3500" dirty="0">
              <a:solidFill>
                <a:srgbClr val="053063"/>
              </a:solidFill>
              <a:latin typeface="ProximaNova-Semibold"/>
              <a:ea typeface="+mn-ea"/>
            </a:endParaRPr>
          </a:p>
        </p:txBody>
      </p:sp>
      <p:sp>
        <p:nvSpPr>
          <p:cNvPr id="5" name="Content Placeholder 2">
            <a:extLst>
              <a:ext uri="{FF2B5EF4-FFF2-40B4-BE49-F238E27FC236}">
                <a16:creationId xmlns:a16="http://schemas.microsoft.com/office/drawing/2014/main" id="{12E70AEE-0D07-A511-B646-631A73B2B10C}"/>
              </a:ext>
            </a:extLst>
          </p:cNvPr>
          <p:cNvSpPr>
            <a:spLocks noGrp="1"/>
          </p:cNvSpPr>
          <p:nvPr>
            <p:ph idx="1"/>
          </p:nvPr>
        </p:nvSpPr>
        <p:spPr>
          <a:xfrm>
            <a:off x="457200" y="2216980"/>
            <a:ext cx="8229600" cy="3863346"/>
          </a:xfrm>
        </p:spPr>
        <p:txBody>
          <a:bodyPr>
            <a:noAutofit/>
          </a:bodyPr>
          <a:lstStyle/>
          <a:p>
            <a:endParaRPr lang="en-US" sz="2000" dirty="0">
              <a:latin typeface="ProximaNova-Semibold"/>
            </a:endParaRPr>
          </a:p>
          <a:p>
            <a:endParaRPr lang="en-US" sz="2000" dirty="0">
              <a:latin typeface="ProximaNova-Semibold"/>
            </a:endParaRPr>
          </a:p>
          <a:p>
            <a:endParaRPr lang="en-US" sz="2000" dirty="0">
              <a:latin typeface="ProximaNova-Semibold"/>
            </a:endParaRPr>
          </a:p>
          <a:p>
            <a:pPr marL="0" indent="0">
              <a:buNone/>
            </a:pPr>
            <a:endParaRPr lang="en-US" sz="2000" dirty="0">
              <a:latin typeface="Cambria Math" panose="02040503050406030204" pitchFamily="18" charset="0"/>
              <a:ea typeface="Cambria Math" panose="02040503050406030204" pitchFamily="18" charset="0"/>
            </a:endParaRPr>
          </a:p>
          <a:p>
            <a:pPr marL="0" indent="0">
              <a:buNone/>
            </a:pPr>
            <a:endParaRPr lang="en-US" sz="2000" dirty="0">
              <a:latin typeface="ProximaNova-Semibold"/>
            </a:endParaRPr>
          </a:p>
          <a:p>
            <a:pPr marL="457200" lvl="1" indent="0">
              <a:buNone/>
            </a:pPr>
            <a:endParaRPr lang="en-US" sz="2000" dirty="0">
              <a:latin typeface="ProximaNova-Semibold"/>
            </a:endParaRPr>
          </a:p>
          <a:p>
            <a:endParaRPr lang="en-US" sz="2000" dirty="0">
              <a:latin typeface="ProximaNova-Semibold"/>
            </a:endParaRPr>
          </a:p>
          <a:p>
            <a:endParaRPr lang="en-BE" sz="2000" dirty="0"/>
          </a:p>
        </p:txBody>
      </p:sp>
      <p:graphicFrame>
        <p:nvGraphicFramePr>
          <p:cNvPr id="7" name="Table 6">
            <a:extLst>
              <a:ext uri="{FF2B5EF4-FFF2-40B4-BE49-F238E27FC236}">
                <a16:creationId xmlns:a16="http://schemas.microsoft.com/office/drawing/2014/main" id="{4E1D5A9F-0362-25E2-E30C-193B7BC90911}"/>
              </a:ext>
            </a:extLst>
          </p:cNvPr>
          <p:cNvGraphicFramePr>
            <a:graphicFrameLocks noGrp="1"/>
          </p:cNvGraphicFramePr>
          <p:nvPr>
            <p:extLst>
              <p:ext uri="{D42A27DB-BD31-4B8C-83A1-F6EECF244321}">
                <p14:modId xmlns:p14="http://schemas.microsoft.com/office/powerpoint/2010/main" val="4256682528"/>
              </p:ext>
            </p:extLst>
          </p:nvPr>
        </p:nvGraphicFramePr>
        <p:xfrm>
          <a:off x="786581" y="2012097"/>
          <a:ext cx="7674459" cy="4757780"/>
        </p:xfrm>
        <a:graphic>
          <a:graphicData uri="http://schemas.openxmlformats.org/drawingml/2006/table">
            <a:tbl>
              <a:tblPr/>
              <a:tblGrid>
                <a:gridCol w="4535243">
                  <a:extLst>
                    <a:ext uri="{9D8B030D-6E8A-4147-A177-3AD203B41FA5}">
                      <a16:colId xmlns:a16="http://schemas.microsoft.com/office/drawing/2014/main" val="3144268100"/>
                    </a:ext>
                  </a:extLst>
                </a:gridCol>
                <a:gridCol w="3139216">
                  <a:extLst>
                    <a:ext uri="{9D8B030D-6E8A-4147-A177-3AD203B41FA5}">
                      <a16:colId xmlns:a16="http://schemas.microsoft.com/office/drawing/2014/main" val="2437033954"/>
                    </a:ext>
                  </a:extLst>
                </a:gridCol>
              </a:tblGrid>
              <a:tr h="229629">
                <a:tc>
                  <a:txBody>
                    <a:bodyPr/>
                    <a:lstStyle/>
                    <a:p>
                      <a:pPr marL="365760" marR="387350" algn="just">
                        <a:lnSpc>
                          <a:spcPct val="107000"/>
                        </a:lnSpc>
                        <a:spcBef>
                          <a:spcPts val="0"/>
                        </a:spcBef>
                        <a:spcAft>
                          <a:spcPts val="0"/>
                        </a:spcAft>
                      </a:pPr>
                      <a:r>
                        <a:rPr lang="en-US" sz="1400" b="1">
                          <a:solidFill>
                            <a:schemeClr val="bg1"/>
                          </a:solidFill>
                          <a:effectLst/>
                          <a:latin typeface="Tahoma" panose="020B0604030504040204" pitchFamily="34" charset="0"/>
                          <a:ea typeface="Calibri" panose="020F0502020204030204" pitchFamily="34" charset="0"/>
                          <a:cs typeface="Arial" panose="020B0604020202020204" pitchFamily="34" charset="0"/>
                        </a:rPr>
                        <a:t>Requirement Applied</a:t>
                      </a:r>
                      <a:endParaRPr lang="en-US" sz="14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189A3A"/>
                    </a:solidFill>
                  </a:tcPr>
                </a:tc>
                <a:tc>
                  <a:txBody>
                    <a:bodyPr/>
                    <a:lstStyle/>
                    <a:p>
                      <a:pPr marL="365760" marR="387350" algn="ctr">
                        <a:lnSpc>
                          <a:spcPct val="107000"/>
                        </a:lnSpc>
                        <a:spcBef>
                          <a:spcPts val="0"/>
                        </a:spcBef>
                        <a:spcAft>
                          <a:spcPts val="0"/>
                        </a:spcAft>
                      </a:pPr>
                      <a:r>
                        <a:rPr lang="en-US" sz="1400" b="1" dirty="0">
                          <a:solidFill>
                            <a:schemeClr val="bg1"/>
                          </a:solidFill>
                          <a:effectLst/>
                          <a:latin typeface="Tahoma" panose="020B0604030504040204" pitchFamily="34" charset="0"/>
                          <a:ea typeface="Calibri" panose="020F0502020204030204" pitchFamily="34" charset="0"/>
                          <a:cs typeface="Arial" panose="020B0604020202020204" pitchFamily="34" charset="0"/>
                        </a:rPr>
                        <a:t>Scoring points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189A3A"/>
                    </a:solidFill>
                  </a:tcPr>
                </a:tc>
                <a:extLst>
                  <a:ext uri="{0D108BD9-81ED-4DB2-BD59-A6C34878D82A}">
                    <a16:rowId xmlns:a16="http://schemas.microsoft.com/office/drawing/2014/main" val="4162695389"/>
                  </a:ext>
                </a:extLst>
              </a:tr>
              <a:tr h="421236">
                <a:tc>
                  <a:txBody>
                    <a:bodyPr/>
                    <a:lstStyle/>
                    <a:p>
                      <a:pPr marL="365760" marR="387350" algn="just">
                        <a:lnSpc>
                          <a:spcPct val="107000"/>
                        </a:lnSpc>
                        <a:spcBef>
                          <a:spcPts val="0"/>
                        </a:spcBef>
                        <a:spcAft>
                          <a:spcPts val="0"/>
                        </a:spcAft>
                      </a:pPr>
                      <a:r>
                        <a:rPr lang="en-US" sz="1400" b="1" dirty="0">
                          <a:solidFill>
                            <a:schemeClr val="bg1"/>
                          </a:solidFill>
                          <a:effectLst/>
                          <a:latin typeface="Tahoma" panose="020B0604030504040204" pitchFamily="34" charset="0"/>
                          <a:ea typeface="Calibri" panose="020F0502020204030204" pitchFamily="34" charset="0"/>
                          <a:cs typeface="Arial" panose="020B0604020202020204" pitchFamily="34" charset="0"/>
                        </a:rPr>
                        <a:t>Maximum Scoring for Residential Buildings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189A3A"/>
                    </a:solidFill>
                  </a:tcPr>
                </a:tc>
                <a:tc>
                  <a:txBody>
                    <a:bodyPr/>
                    <a:lstStyle/>
                    <a:p>
                      <a:pPr marL="365760" marR="387350" algn="ctr">
                        <a:lnSpc>
                          <a:spcPct val="107000"/>
                        </a:lnSpc>
                        <a:spcBef>
                          <a:spcPts val="0"/>
                        </a:spcBef>
                        <a:spcAft>
                          <a:spcPts val="0"/>
                        </a:spcAft>
                      </a:pPr>
                      <a:r>
                        <a:rPr lang="en-US" sz="1400" b="1" dirty="0">
                          <a:solidFill>
                            <a:srgbClr val="212529"/>
                          </a:solidFill>
                          <a:effectLst/>
                          <a:latin typeface="Tahoma" panose="020B0604030504040204" pitchFamily="34" charset="0"/>
                          <a:ea typeface="Calibri" panose="020F0502020204030204" pitchFamily="34" charset="0"/>
                          <a:cs typeface="Arial" panose="020B0604020202020204" pitchFamily="34" charset="0"/>
                        </a:rPr>
                        <a:t>15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0939424"/>
                  </a:ext>
                </a:extLst>
              </a:tr>
              <a:tr h="421236">
                <a:tc>
                  <a:txBody>
                    <a:bodyPr/>
                    <a:lstStyle/>
                    <a:p>
                      <a:pPr marL="365760" marR="387350" algn="just">
                        <a:lnSpc>
                          <a:spcPct val="107000"/>
                        </a:lnSpc>
                        <a:spcBef>
                          <a:spcPts val="0"/>
                        </a:spcBef>
                        <a:spcAft>
                          <a:spcPts val="0"/>
                        </a:spcAft>
                      </a:pPr>
                      <a:r>
                        <a:rPr lang="en-US" sz="1400" b="1" dirty="0">
                          <a:solidFill>
                            <a:schemeClr val="bg1"/>
                          </a:solidFill>
                          <a:effectLst/>
                          <a:latin typeface="Tahoma" panose="020B0604030504040204" pitchFamily="34" charset="0"/>
                          <a:ea typeface="Calibri" panose="020F0502020204030204" pitchFamily="34" charset="0"/>
                          <a:cs typeface="Arial" panose="020B0604020202020204" pitchFamily="34" charset="0"/>
                        </a:rPr>
                        <a:t>Maximum Scoring for Commercial Buildings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189A3A"/>
                    </a:solidFill>
                  </a:tcPr>
                </a:tc>
                <a:tc>
                  <a:txBody>
                    <a:bodyPr/>
                    <a:lstStyle/>
                    <a:p>
                      <a:pPr marL="365760" marR="387350" algn="ctr">
                        <a:lnSpc>
                          <a:spcPct val="107000"/>
                        </a:lnSpc>
                        <a:spcBef>
                          <a:spcPts val="0"/>
                        </a:spcBef>
                        <a:spcAft>
                          <a:spcPts val="0"/>
                        </a:spcAft>
                      </a:pPr>
                      <a:r>
                        <a:rPr lang="en-US" sz="1400" b="1" dirty="0">
                          <a:solidFill>
                            <a:srgbClr val="212529"/>
                          </a:solidFill>
                          <a:effectLst/>
                          <a:latin typeface="Tahoma" panose="020B0604030504040204" pitchFamily="34" charset="0"/>
                          <a:ea typeface="Calibri" panose="020F0502020204030204" pitchFamily="34" charset="0"/>
                          <a:cs typeface="Arial" panose="020B0604020202020204" pitchFamily="34" charset="0"/>
                        </a:rPr>
                        <a:t>15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61670946"/>
                  </a:ext>
                </a:extLst>
              </a:tr>
              <a:tr h="421236">
                <a:tc>
                  <a:txBody>
                    <a:bodyPr/>
                    <a:lstStyle/>
                    <a:p>
                      <a:pPr marL="365760" marR="387350" algn="just">
                        <a:lnSpc>
                          <a:spcPct val="107000"/>
                        </a:lnSpc>
                        <a:spcBef>
                          <a:spcPts val="0"/>
                        </a:spcBef>
                        <a:spcAft>
                          <a:spcPts val="0"/>
                        </a:spcAft>
                      </a:pPr>
                      <a:r>
                        <a:rPr lang="en-US" sz="1400">
                          <a:solidFill>
                            <a:srgbClr val="212529"/>
                          </a:solidFill>
                          <a:effectLst/>
                          <a:latin typeface="Tahoma" panose="020B0604030504040204" pitchFamily="34" charset="0"/>
                          <a:ea typeface="Calibri" panose="020F0502020204030204" pitchFamily="34" charset="0"/>
                          <a:cs typeface="Arial" panose="020B0604020202020204" pitchFamily="34" charset="0"/>
                        </a:rPr>
                        <a:t>Install Sound Attenuators and Vibration Dampers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65760" marR="387350" algn="ctr">
                        <a:lnSpc>
                          <a:spcPct val="107000"/>
                        </a:lnSpc>
                        <a:spcBef>
                          <a:spcPts val="0"/>
                        </a:spcBef>
                        <a:spcAft>
                          <a:spcPts val="0"/>
                        </a:spcAft>
                      </a:pPr>
                      <a:r>
                        <a:rPr lang="en-US" sz="1400" dirty="0">
                          <a:solidFill>
                            <a:srgbClr val="212529"/>
                          </a:solidFill>
                          <a:effectLst/>
                          <a:latin typeface="Tahoma" panose="020B0604030504040204" pitchFamily="34" charset="0"/>
                          <a:ea typeface="Calibri" panose="020F0502020204030204" pitchFamily="34" charset="0"/>
                          <a:cs typeface="Arial" panose="020B0604020202020204" pitchFamily="34" charset="0"/>
                        </a:rPr>
                        <a:t>Prerequisite 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87541827"/>
                  </a:ext>
                </a:extLst>
              </a:tr>
              <a:tr h="273722">
                <a:tc>
                  <a:txBody>
                    <a:bodyPr/>
                    <a:lstStyle/>
                    <a:p>
                      <a:pPr marL="365760" marR="387350" algn="just">
                        <a:lnSpc>
                          <a:spcPct val="107000"/>
                        </a:lnSpc>
                        <a:spcBef>
                          <a:spcPts val="0"/>
                        </a:spcBef>
                        <a:spcAft>
                          <a:spcPts val="0"/>
                        </a:spcAft>
                      </a:pPr>
                      <a:r>
                        <a:rPr lang="en-US" sz="1400">
                          <a:solidFill>
                            <a:srgbClr val="212529"/>
                          </a:solidFill>
                          <a:effectLst/>
                          <a:latin typeface="Tahoma" panose="020B0604030504040204" pitchFamily="34" charset="0"/>
                          <a:ea typeface="Calibri" panose="020F0502020204030204" pitchFamily="34" charset="0"/>
                          <a:cs typeface="Arial" panose="020B0604020202020204" pitchFamily="34" charset="0"/>
                        </a:rPr>
                        <a:t>Install catalyzers for air filtration</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65760" marR="387350" algn="ctr">
                        <a:lnSpc>
                          <a:spcPct val="107000"/>
                        </a:lnSpc>
                        <a:spcBef>
                          <a:spcPts val="0"/>
                        </a:spcBef>
                        <a:spcAft>
                          <a:spcPts val="0"/>
                        </a:spcAft>
                      </a:pPr>
                      <a:r>
                        <a:rPr lang="en-US" sz="1400">
                          <a:solidFill>
                            <a:srgbClr val="212529"/>
                          </a:solidFill>
                          <a:effectLst/>
                          <a:latin typeface="Tahoma" panose="020B0604030504040204" pitchFamily="34" charset="0"/>
                          <a:ea typeface="Calibri" panose="020F0502020204030204" pitchFamily="34" charset="0"/>
                          <a:cs typeface="Arial" panose="020B0604020202020204" pitchFamily="34" charset="0"/>
                        </a:rPr>
                        <a:t>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85741712"/>
                  </a:ext>
                </a:extLst>
              </a:tr>
              <a:tr h="273722">
                <a:tc>
                  <a:txBody>
                    <a:bodyPr/>
                    <a:lstStyle/>
                    <a:p>
                      <a:pPr marL="365760" marR="387350" algn="just">
                        <a:lnSpc>
                          <a:spcPct val="107000"/>
                        </a:lnSpc>
                        <a:spcBef>
                          <a:spcPts val="0"/>
                        </a:spcBef>
                        <a:spcAft>
                          <a:spcPts val="0"/>
                        </a:spcAft>
                      </a:pPr>
                      <a:r>
                        <a:rPr lang="en-US" sz="1400" b="1" dirty="0">
                          <a:solidFill>
                            <a:schemeClr val="bg1"/>
                          </a:solidFill>
                          <a:effectLst/>
                          <a:latin typeface="Tahoma" panose="020B0604030504040204" pitchFamily="34" charset="0"/>
                          <a:ea typeface="Calibri" panose="020F0502020204030204" pitchFamily="34" charset="0"/>
                          <a:cs typeface="Arial" panose="020B0604020202020204" pitchFamily="34" charset="0"/>
                        </a:rPr>
                        <a:t>Exhaust Stack’s Specifications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189A3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effectLst/>
                          <a:latin typeface="Tahoma" panose="020B0604030504040204" pitchFamily="34" charset="0"/>
                          <a:ea typeface="Calibri" panose="020F0502020204030204" pitchFamily="34" charset="0"/>
                          <a:cs typeface="Arial" panose="020B0604020202020204" pitchFamily="34" charset="0"/>
                        </a:rPr>
                        <a:t>Scoring points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189A3A"/>
                    </a:solidFill>
                  </a:tcPr>
                </a:tc>
                <a:extLst>
                  <a:ext uri="{0D108BD9-81ED-4DB2-BD59-A6C34878D82A}">
                    <a16:rowId xmlns:a16="http://schemas.microsoft.com/office/drawing/2014/main" val="1265924571"/>
                  </a:ext>
                </a:extLst>
              </a:tr>
              <a:tr h="421236">
                <a:tc>
                  <a:txBody>
                    <a:bodyPr/>
                    <a:lstStyle/>
                    <a:p>
                      <a:pPr marL="365760" marR="387350" algn="just">
                        <a:lnSpc>
                          <a:spcPct val="107000"/>
                        </a:lnSpc>
                        <a:spcBef>
                          <a:spcPts val="0"/>
                        </a:spcBef>
                        <a:spcAft>
                          <a:spcPts val="0"/>
                        </a:spcAft>
                      </a:pPr>
                      <a:r>
                        <a:rPr lang="en-US" sz="1400" dirty="0">
                          <a:solidFill>
                            <a:srgbClr val="212529"/>
                          </a:solidFill>
                          <a:effectLst/>
                          <a:latin typeface="Tahoma" panose="020B0604030504040204" pitchFamily="34" charset="0"/>
                          <a:ea typeface="Calibri" panose="020F0502020204030204" pitchFamily="34" charset="0"/>
                          <a:cs typeface="Arial" panose="020B0604020202020204" pitchFamily="34" charset="0"/>
                        </a:rPr>
                        <a:t>Install away from air intakes of other building</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65760" marR="387350" algn="ctr">
                        <a:lnSpc>
                          <a:spcPct val="107000"/>
                        </a:lnSpc>
                        <a:spcBef>
                          <a:spcPts val="0"/>
                        </a:spcBef>
                        <a:spcAft>
                          <a:spcPts val="0"/>
                        </a:spcAft>
                      </a:pPr>
                      <a:r>
                        <a:rPr lang="en-US" sz="1400">
                          <a:solidFill>
                            <a:srgbClr val="212529"/>
                          </a:solidFill>
                          <a:effectLst/>
                          <a:latin typeface="Tahoma" panose="020B0604030504040204" pitchFamily="34" charset="0"/>
                          <a:ea typeface="Calibri" panose="020F0502020204030204" pitchFamily="34" charset="0"/>
                          <a:cs typeface="Arial" panose="020B0604020202020204" pitchFamily="34" charset="0"/>
                        </a:rPr>
                        <a:t>Prerequisite 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806799385"/>
                  </a:ext>
                </a:extLst>
              </a:tr>
              <a:tr h="273722">
                <a:tc>
                  <a:txBody>
                    <a:bodyPr/>
                    <a:lstStyle/>
                    <a:p>
                      <a:pPr marL="365760" marR="387350" algn="just">
                        <a:lnSpc>
                          <a:spcPct val="107000"/>
                        </a:lnSpc>
                        <a:spcBef>
                          <a:spcPts val="0"/>
                        </a:spcBef>
                        <a:spcAft>
                          <a:spcPts val="0"/>
                        </a:spcAft>
                      </a:pPr>
                      <a:r>
                        <a:rPr lang="en-US" sz="1400">
                          <a:solidFill>
                            <a:srgbClr val="212529"/>
                          </a:solidFill>
                          <a:effectLst/>
                          <a:latin typeface="Tahoma" panose="020B0604030504040204" pitchFamily="34" charset="0"/>
                          <a:ea typeface="Calibri" panose="020F0502020204030204" pitchFamily="34" charset="0"/>
                          <a:cs typeface="Arial" panose="020B0604020202020204" pitchFamily="34" charset="0"/>
                        </a:rPr>
                        <a:t>Install Effective optimal exhaust stacks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65760" marR="387350" algn="ctr">
                        <a:lnSpc>
                          <a:spcPct val="107000"/>
                        </a:lnSpc>
                        <a:spcBef>
                          <a:spcPts val="0"/>
                        </a:spcBef>
                        <a:spcAft>
                          <a:spcPts val="0"/>
                        </a:spcAft>
                      </a:pPr>
                      <a:r>
                        <a:rPr lang="en-US" sz="1400" dirty="0">
                          <a:solidFill>
                            <a:srgbClr val="212529"/>
                          </a:solidFill>
                          <a:effectLst/>
                          <a:latin typeface="Tahoma" panose="020B0604030504040204" pitchFamily="34" charset="0"/>
                          <a:ea typeface="Calibri" panose="020F0502020204030204" pitchFamily="34" charset="0"/>
                          <a:cs typeface="Arial" panose="020B0604020202020204" pitchFamily="34" charset="0"/>
                        </a:rPr>
                        <a:t>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737518045"/>
                  </a:ext>
                </a:extLst>
              </a:tr>
              <a:tr h="273722">
                <a:tc>
                  <a:txBody>
                    <a:bodyPr/>
                    <a:lstStyle/>
                    <a:p>
                      <a:pPr marL="365760" marR="387350" algn="just">
                        <a:lnSpc>
                          <a:spcPct val="107000"/>
                        </a:lnSpc>
                        <a:spcBef>
                          <a:spcPts val="0"/>
                        </a:spcBef>
                        <a:spcAft>
                          <a:spcPts val="0"/>
                        </a:spcAft>
                      </a:pPr>
                      <a:r>
                        <a:rPr lang="en-US" sz="1400" b="1" dirty="0">
                          <a:solidFill>
                            <a:schemeClr val="bg1"/>
                          </a:solidFill>
                          <a:effectLst/>
                          <a:latin typeface="Tahoma" panose="020B0604030504040204" pitchFamily="34" charset="0"/>
                          <a:ea typeface="Calibri" panose="020F0502020204030204" pitchFamily="34" charset="0"/>
                          <a:cs typeface="Arial" panose="020B0604020202020204" pitchFamily="34" charset="0"/>
                        </a:rPr>
                        <a:t>Innovation</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189A3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effectLst/>
                          <a:latin typeface="Tahoma" panose="020B0604030504040204" pitchFamily="34" charset="0"/>
                          <a:ea typeface="Calibri" panose="020F0502020204030204" pitchFamily="34" charset="0"/>
                          <a:cs typeface="Arial" panose="020B0604020202020204" pitchFamily="34" charset="0"/>
                        </a:rPr>
                        <a:t>Scoring points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189A3A"/>
                    </a:solidFill>
                  </a:tcPr>
                </a:tc>
                <a:extLst>
                  <a:ext uri="{0D108BD9-81ED-4DB2-BD59-A6C34878D82A}">
                    <a16:rowId xmlns:a16="http://schemas.microsoft.com/office/drawing/2014/main" val="2727252904"/>
                  </a:ext>
                </a:extLst>
              </a:tr>
              <a:tr h="273722">
                <a:tc>
                  <a:txBody>
                    <a:bodyPr/>
                    <a:lstStyle/>
                    <a:p>
                      <a:pPr marL="365760" marR="387350" algn="just">
                        <a:lnSpc>
                          <a:spcPct val="107000"/>
                        </a:lnSpc>
                        <a:spcBef>
                          <a:spcPts val="0"/>
                        </a:spcBef>
                        <a:spcAft>
                          <a:spcPts val="0"/>
                        </a:spcAft>
                      </a:pPr>
                      <a:r>
                        <a:rPr lang="en-US" sz="1400">
                          <a:solidFill>
                            <a:srgbClr val="212529"/>
                          </a:solidFill>
                          <a:effectLst/>
                          <a:latin typeface="Tahoma" panose="020B0604030504040204" pitchFamily="34" charset="0"/>
                          <a:ea typeface="Calibri" panose="020F0502020204030204" pitchFamily="34" charset="0"/>
                          <a:cs typeface="Arial" panose="020B0604020202020204" pitchFamily="34" charset="0"/>
                        </a:rPr>
                        <a:t>Install Heat Recovery unit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65760" marR="387350" algn="ctr">
                        <a:lnSpc>
                          <a:spcPct val="107000"/>
                        </a:lnSpc>
                        <a:spcBef>
                          <a:spcPts val="0"/>
                        </a:spcBef>
                        <a:spcAft>
                          <a:spcPts val="0"/>
                        </a:spcAft>
                      </a:pPr>
                      <a:r>
                        <a:rPr lang="en-US" sz="1400" dirty="0">
                          <a:solidFill>
                            <a:srgbClr val="212529"/>
                          </a:solidFill>
                          <a:effectLst/>
                          <a:latin typeface="Tahoma" panose="020B0604030504040204" pitchFamily="34" charset="0"/>
                          <a:ea typeface="Calibri" panose="020F0502020204030204" pitchFamily="34" charset="0"/>
                          <a:cs typeface="Arial" panose="020B0604020202020204" pitchFamily="34" charset="0"/>
                        </a:rPr>
                        <a:t>7</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92030275"/>
                  </a:ext>
                </a:extLst>
              </a:tr>
              <a:tr h="273722">
                <a:tc>
                  <a:txBody>
                    <a:bodyPr/>
                    <a:lstStyle/>
                    <a:p>
                      <a:pPr marL="365760" marR="387350" algn="just">
                        <a:lnSpc>
                          <a:spcPct val="107000"/>
                        </a:lnSpc>
                        <a:spcBef>
                          <a:spcPts val="0"/>
                        </a:spcBef>
                        <a:spcAft>
                          <a:spcPts val="0"/>
                        </a:spcAft>
                      </a:pPr>
                      <a:r>
                        <a:rPr lang="en-US" sz="1400">
                          <a:solidFill>
                            <a:srgbClr val="212529"/>
                          </a:solidFill>
                          <a:effectLst/>
                          <a:latin typeface="Tahoma" panose="020B0604030504040204" pitchFamily="34" charset="0"/>
                          <a:ea typeface="Calibri" panose="020F0502020204030204" pitchFamily="34" charset="0"/>
                          <a:cs typeface="Arial" panose="020B0604020202020204" pitchFamily="34" charset="0"/>
                        </a:rPr>
                        <a:t>Use 2% - 5% Biodiesel fuel</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65760" marR="387350" algn="ctr">
                        <a:lnSpc>
                          <a:spcPct val="107000"/>
                        </a:lnSpc>
                        <a:spcBef>
                          <a:spcPts val="0"/>
                        </a:spcBef>
                        <a:spcAft>
                          <a:spcPts val="0"/>
                        </a:spcAft>
                      </a:pPr>
                      <a:r>
                        <a:rPr lang="en-US" sz="1400" dirty="0">
                          <a:solidFill>
                            <a:srgbClr val="212529"/>
                          </a:solidFill>
                          <a:effectLst/>
                          <a:latin typeface="Tahoma" panose="020B0604030504040204" pitchFamily="34" charset="0"/>
                          <a:ea typeface="Calibri" panose="020F0502020204030204" pitchFamily="34" charset="0"/>
                          <a:cs typeface="Arial" panose="020B0604020202020204" pitchFamily="34" charset="0"/>
                        </a:rPr>
                        <a:t>1</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70168428"/>
                  </a:ext>
                </a:extLst>
              </a:tr>
              <a:tr h="273722">
                <a:tc>
                  <a:txBody>
                    <a:bodyPr/>
                    <a:lstStyle/>
                    <a:p>
                      <a:pPr marL="365760" marR="387350" algn="just">
                        <a:lnSpc>
                          <a:spcPct val="107000"/>
                        </a:lnSpc>
                        <a:spcBef>
                          <a:spcPts val="0"/>
                        </a:spcBef>
                        <a:spcAft>
                          <a:spcPts val="0"/>
                        </a:spcAft>
                      </a:pPr>
                      <a:r>
                        <a:rPr lang="en-US" sz="1400">
                          <a:solidFill>
                            <a:srgbClr val="212529"/>
                          </a:solidFill>
                          <a:effectLst/>
                          <a:latin typeface="Tahoma" panose="020B0604030504040204" pitchFamily="34" charset="0"/>
                          <a:ea typeface="Calibri" panose="020F0502020204030204" pitchFamily="34" charset="0"/>
                          <a:cs typeface="Arial" panose="020B0604020202020204" pitchFamily="34" charset="0"/>
                        </a:rPr>
                        <a:t>Use 5.1% - 10% Biodiesel fuel</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65760" marR="387350" algn="ctr">
                        <a:lnSpc>
                          <a:spcPct val="107000"/>
                        </a:lnSpc>
                        <a:spcBef>
                          <a:spcPts val="0"/>
                        </a:spcBef>
                        <a:spcAft>
                          <a:spcPts val="0"/>
                        </a:spcAft>
                      </a:pPr>
                      <a:r>
                        <a:rPr lang="en-US" sz="1400" dirty="0">
                          <a:solidFill>
                            <a:srgbClr val="212529"/>
                          </a:solidFill>
                          <a:effectLst/>
                          <a:latin typeface="Tahoma" panose="020B0604030504040204" pitchFamily="34" charset="0"/>
                          <a:ea typeface="Calibri" panose="020F0502020204030204" pitchFamily="34" charset="0"/>
                          <a:cs typeface="Arial" panose="020B0604020202020204" pitchFamily="34" charset="0"/>
                        </a:rPr>
                        <a:t>2</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6016571"/>
                  </a:ext>
                </a:extLst>
              </a:tr>
              <a:tr h="273722">
                <a:tc>
                  <a:txBody>
                    <a:bodyPr/>
                    <a:lstStyle/>
                    <a:p>
                      <a:pPr marL="365760" marR="387350" algn="just">
                        <a:lnSpc>
                          <a:spcPct val="107000"/>
                        </a:lnSpc>
                        <a:spcBef>
                          <a:spcPts val="0"/>
                        </a:spcBef>
                        <a:spcAft>
                          <a:spcPts val="0"/>
                        </a:spcAft>
                      </a:pPr>
                      <a:r>
                        <a:rPr lang="en-US" sz="1400">
                          <a:solidFill>
                            <a:srgbClr val="212529"/>
                          </a:solidFill>
                          <a:effectLst/>
                          <a:latin typeface="Tahoma" panose="020B0604030504040204" pitchFamily="34" charset="0"/>
                          <a:ea typeface="Calibri" panose="020F0502020204030204" pitchFamily="34" charset="0"/>
                          <a:cs typeface="Arial" panose="020B0604020202020204" pitchFamily="34" charset="0"/>
                        </a:rPr>
                        <a:t>Use 10.1% - 15% Biodiesel fuel</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65760" marR="387350" algn="ctr">
                        <a:lnSpc>
                          <a:spcPct val="107000"/>
                        </a:lnSpc>
                        <a:spcBef>
                          <a:spcPts val="0"/>
                        </a:spcBef>
                        <a:spcAft>
                          <a:spcPts val="0"/>
                        </a:spcAft>
                      </a:pPr>
                      <a:r>
                        <a:rPr lang="en-US" sz="1400" dirty="0">
                          <a:solidFill>
                            <a:srgbClr val="212529"/>
                          </a:solidFill>
                          <a:effectLst/>
                          <a:latin typeface="Tahoma" panose="020B0604030504040204" pitchFamily="34" charset="0"/>
                          <a:ea typeface="Calibri" panose="020F0502020204030204" pitchFamily="34" charset="0"/>
                          <a:cs typeface="Arial" panose="020B0604020202020204" pitchFamily="34" charset="0"/>
                        </a:rPr>
                        <a:t>3</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442938080"/>
                  </a:ext>
                </a:extLst>
              </a:tr>
              <a:tr h="273722">
                <a:tc>
                  <a:txBody>
                    <a:bodyPr/>
                    <a:lstStyle/>
                    <a:p>
                      <a:pPr marL="365760" marR="387350" algn="just">
                        <a:lnSpc>
                          <a:spcPct val="107000"/>
                        </a:lnSpc>
                        <a:spcBef>
                          <a:spcPts val="0"/>
                        </a:spcBef>
                        <a:spcAft>
                          <a:spcPts val="0"/>
                        </a:spcAft>
                      </a:pPr>
                      <a:r>
                        <a:rPr lang="en-US" sz="1400">
                          <a:solidFill>
                            <a:srgbClr val="212529"/>
                          </a:solidFill>
                          <a:effectLst/>
                          <a:latin typeface="Tahoma" panose="020B0604030504040204" pitchFamily="34" charset="0"/>
                          <a:ea typeface="Calibri" panose="020F0502020204030204" pitchFamily="34" charset="0"/>
                          <a:cs typeface="Arial" panose="020B0604020202020204" pitchFamily="34" charset="0"/>
                        </a:rPr>
                        <a:t>Use 15.1% - 20% Biodiesel fuel</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65760" marR="387350" algn="ctr">
                        <a:lnSpc>
                          <a:spcPct val="107000"/>
                        </a:lnSpc>
                        <a:spcBef>
                          <a:spcPts val="0"/>
                        </a:spcBef>
                        <a:spcAft>
                          <a:spcPts val="0"/>
                        </a:spcAft>
                      </a:pPr>
                      <a:r>
                        <a:rPr lang="en-US" sz="1400" dirty="0">
                          <a:solidFill>
                            <a:srgbClr val="212529"/>
                          </a:solidFill>
                          <a:effectLst/>
                          <a:latin typeface="Tahoma" panose="020B0604030504040204" pitchFamily="34" charset="0"/>
                          <a:ea typeface="Calibri" panose="020F0502020204030204" pitchFamily="34" charset="0"/>
                          <a:cs typeface="Arial" panose="020B0604020202020204" pitchFamily="34" charset="0"/>
                        </a:rPr>
                        <a:t>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70325814"/>
                  </a:ext>
                </a:extLst>
              </a:tr>
              <a:tr h="273722">
                <a:tc>
                  <a:txBody>
                    <a:bodyPr/>
                    <a:lstStyle/>
                    <a:p>
                      <a:pPr marL="365760" marR="387350" algn="just">
                        <a:lnSpc>
                          <a:spcPct val="107000"/>
                        </a:lnSpc>
                        <a:spcBef>
                          <a:spcPts val="0"/>
                        </a:spcBef>
                        <a:spcAft>
                          <a:spcPts val="0"/>
                        </a:spcAft>
                      </a:pPr>
                      <a:r>
                        <a:rPr lang="en-US" sz="1400">
                          <a:solidFill>
                            <a:srgbClr val="212529"/>
                          </a:solidFill>
                          <a:effectLst/>
                          <a:latin typeface="Tahoma" panose="020B0604030504040204" pitchFamily="34" charset="0"/>
                          <a:ea typeface="Calibri" panose="020F0502020204030204" pitchFamily="34" charset="0"/>
                          <a:cs typeface="Arial" panose="020B0604020202020204" pitchFamily="34" charset="0"/>
                        </a:rPr>
                        <a:t>Use ≥ 20.1% Biodiesel fuel</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65760" marR="387350" algn="ctr">
                        <a:lnSpc>
                          <a:spcPct val="107000"/>
                        </a:lnSpc>
                        <a:spcBef>
                          <a:spcPts val="0"/>
                        </a:spcBef>
                        <a:spcAft>
                          <a:spcPts val="0"/>
                        </a:spcAft>
                      </a:pPr>
                      <a:r>
                        <a:rPr lang="en-US" sz="1400" dirty="0">
                          <a:solidFill>
                            <a:srgbClr val="212529"/>
                          </a:solidFill>
                          <a:effectLst/>
                          <a:latin typeface="Tahoma" panose="020B0604030504040204" pitchFamily="34" charset="0"/>
                          <a:ea typeface="Calibri" panose="020F0502020204030204" pitchFamily="34" charset="0"/>
                          <a:cs typeface="Arial" panose="020B0604020202020204" pitchFamily="34" charset="0"/>
                        </a:rPr>
                        <a:t>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7127" marR="67127"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92882631"/>
                  </a:ext>
                </a:extLst>
              </a:tr>
            </a:tbl>
          </a:graphicData>
        </a:graphic>
      </p:graphicFrame>
      <p:sp>
        <p:nvSpPr>
          <p:cNvPr id="3" name="Slide Number Placeholder 4">
            <a:extLst>
              <a:ext uri="{FF2B5EF4-FFF2-40B4-BE49-F238E27FC236}">
                <a16:creationId xmlns:a16="http://schemas.microsoft.com/office/drawing/2014/main" id="{7534DDD4-1E74-EEBD-497C-13413162CA26}"/>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BACKUP ELECTRICITY – EDE7</a:t>
            </a:r>
          </a:p>
        </p:txBody>
      </p:sp>
    </p:spTree>
    <p:extLst>
      <p:ext uri="{BB962C8B-B14F-4D97-AF65-F5344CB8AC3E}">
        <p14:creationId xmlns:p14="http://schemas.microsoft.com/office/powerpoint/2010/main" val="256514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74E05076-277F-D348-8883-E7B8F78C6018}"/>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BACKUP ELECTRICITY – EDE7</a:t>
            </a:r>
          </a:p>
        </p:txBody>
      </p:sp>
      <p:sp>
        <p:nvSpPr>
          <p:cNvPr id="14" name="Title 1">
            <a:extLst>
              <a:ext uri="{FF2B5EF4-FFF2-40B4-BE49-F238E27FC236}">
                <a16:creationId xmlns:a16="http://schemas.microsoft.com/office/drawing/2014/main" id="{6F241F15-28C2-AFA8-7891-8C8A177C53DD}"/>
              </a:ext>
            </a:extLst>
          </p:cNvPr>
          <p:cNvSpPr>
            <a:spLocks noGrp="1"/>
          </p:cNvSpPr>
          <p:nvPr>
            <p:ph type="title"/>
          </p:nvPr>
        </p:nvSpPr>
        <p:spPr>
          <a:xfrm>
            <a:off x="457199" y="663957"/>
            <a:ext cx="8229600" cy="934599"/>
          </a:xfrm>
        </p:spPr>
        <p:txBody>
          <a:bodyPr>
            <a:normAutofit/>
          </a:bodyPr>
          <a:lstStyle/>
          <a:p>
            <a:r>
              <a:rPr lang="en-GB" sz="4800" spc="300" dirty="0" smtClean="0">
                <a:solidFill>
                  <a:srgbClr val="053062"/>
                </a:solidFill>
                <a:latin typeface="ProximaNova-Extrabld"/>
              </a:rPr>
              <a:t>Nous </a:t>
            </a:r>
            <a:r>
              <a:rPr lang="en-GB" sz="4800" spc="300" dirty="0" err="1" smtClean="0">
                <a:solidFill>
                  <a:srgbClr val="053062"/>
                </a:solidFill>
                <a:latin typeface="ProximaNova-Extrabld"/>
              </a:rPr>
              <a:t>contacter</a:t>
            </a:r>
            <a:r>
              <a:rPr lang="en-GB" sz="4800" spc="300" dirty="0" smtClean="0">
                <a:solidFill>
                  <a:srgbClr val="053062"/>
                </a:solidFill>
                <a:latin typeface="ProximaNova-Extrabld"/>
              </a:rPr>
              <a:t>!</a:t>
            </a:r>
            <a:endParaRPr lang="en-GB" sz="4800" spc="300" dirty="0">
              <a:solidFill>
                <a:srgbClr val="053062"/>
              </a:solidFill>
              <a:latin typeface="ProximaNova-Extrabld"/>
            </a:endParaRPr>
          </a:p>
        </p:txBody>
      </p:sp>
      <p:sp>
        <p:nvSpPr>
          <p:cNvPr id="2" name="Slide Number Placeholder 2">
            <a:extLst>
              <a:ext uri="{FF2B5EF4-FFF2-40B4-BE49-F238E27FC236}">
                <a16:creationId xmlns:a16="http://schemas.microsoft.com/office/drawing/2014/main" id="{7321B7BC-7A77-AC23-69F5-9D32F22BCF04}"/>
              </a:ext>
            </a:extLst>
          </p:cNvPr>
          <p:cNvSpPr>
            <a:spLocks noGrp="1"/>
          </p:cNvSpPr>
          <p:nvPr>
            <p:ph type="sldNum" sz="quarter" idx="4"/>
          </p:nvPr>
        </p:nvSpPr>
        <p:spPr>
          <a:xfrm>
            <a:off x="1854215" y="5486267"/>
            <a:ext cx="2133600" cy="365125"/>
          </a:xfrm>
        </p:spPr>
        <p:txBody>
          <a:bodyPr/>
          <a:lstStyle/>
          <a:p>
            <a:fld id="{4E6B386F-75EA-2347-AA44-8123F513AD26}" type="slidenum">
              <a:rPr lang="en-US" smtClean="0"/>
              <a:pPr/>
              <a:t>9</a:t>
            </a:fld>
            <a:endParaRPr lang="en-US" dirty="0"/>
          </a:p>
        </p:txBody>
      </p:sp>
      <p:sp>
        <p:nvSpPr>
          <p:cNvPr id="4" name="TextBox 3">
            <a:extLst>
              <a:ext uri="{FF2B5EF4-FFF2-40B4-BE49-F238E27FC236}">
                <a16:creationId xmlns:a16="http://schemas.microsoft.com/office/drawing/2014/main" id="{62AD8155-FFF4-CC3F-3672-D6A766AF8E4E}"/>
              </a:ext>
            </a:extLst>
          </p:cNvPr>
          <p:cNvSpPr txBox="1"/>
          <p:nvPr/>
        </p:nvSpPr>
        <p:spPr>
          <a:xfrm>
            <a:off x="2171437" y="4426401"/>
            <a:ext cx="2471841" cy="1295868"/>
          </a:xfrm>
          <a:prstGeom prst="rect">
            <a:avLst/>
          </a:prstGeom>
          <a:noFill/>
        </p:spPr>
        <p:txBody>
          <a:bodyPr wrap="square" rtlCol="0">
            <a:spAutoFit/>
          </a:bodyPr>
          <a:lstStyle/>
          <a:p>
            <a:r>
              <a:rPr lang="fr-BE" dirty="0">
                <a:solidFill>
                  <a:srgbClr val="053062"/>
                </a:solidFill>
                <a:latin typeface="ProximaNova-Regular"/>
                <a:hlinkClick r:id="rId2">
                  <a:extLst>
                    <a:ext uri="{A12FA001-AC4F-418D-AE19-62706E023703}">
                      <ahyp:hlinkClr xmlns:ahyp="http://schemas.microsoft.com/office/drawing/2018/hyperlinkcolor" xmlns="" val="tx"/>
                    </a:ext>
                  </a:extLst>
                </a:hlinkClick>
              </a:rPr>
              <a:t>www.meetmed.org</a:t>
            </a:r>
            <a:r>
              <a:rPr lang="fr-BE" dirty="0">
                <a:solidFill>
                  <a:srgbClr val="053062"/>
                </a:solidFill>
                <a:latin typeface="ProximaNova-Regular"/>
              </a:rPr>
              <a:t/>
            </a:r>
            <a:br>
              <a:rPr lang="fr-BE" dirty="0">
                <a:solidFill>
                  <a:srgbClr val="053062"/>
                </a:solidFill>
                <a:latin typeface="ProximaNova-Regular"/>
              </a:rPr>
            </a:br>
            <a:endParaRPr lang="fr-BE" dirty="0">
              <a:solidFill>
                <a:srgbClr val="053062"/>
              </a:solidFill>
              <a:latin typeface="ProximaNova-Regular"/>
            </a:endParaRPr>
          </a:p>
          <a:p>
            <a:r>
              <a:rPr lang="en-HK" dirty="0" err="1">
                <a:solidFill>
                  <a:srgbClr val="053062"/>
                </a:solidFill>
                <a:latin typeface="ProximaNova-Regular"/>
              </a:rPr>
              <a:t>meetMED</a:t>
            </a:r>
            <a:r>
              <a:rPr lang="fr-BE" dirty="0">
                <a:solidFill>
                  <a:srgbClr val="053062"/>
                </a:solidFill>
                <a:latin typeface="ProximaNova-Regular"/>
              </a:rPr>
              <a:t> Project</a:t>
            </a:r>
          </a:p>
          <a:p>
            <a:pPr>
              <a:lnSpc>
                <a:spcPct val="150000"/>
              </a:lnSpc>
            </a:pPr>
            <a:r>
              <a:rPr lang="fr-BE" dirty="0">
                <a:solidFill>
                  <a:srgbClr val="053062"/>
                </a:solidFill>
              </a:rPr>
              <a:t>@meetmed1</a:t>
            </a:r>
          </a:p>
        </p:txBody>
      </p:sp>
      <p:pic>
        <p:nvPicPr>
          <p:cNvPr id="5" name="Picture 2" descr="Risultati immagini per twitter icon">
            <a:extLst>
              <a:ext uri="{FF2B5EF4-FFF2-40B4-BE49-F238E27FC236}">
                <a16:creationId xmlns:a16="http://schemas.microsoft.com/office/drawing/2014/main" id="{E3F04926-ACDD-C8EE-AD68-D03583E2FC8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9480" y="5454599"/>
            <a:ext cx="261092" cy="261092"/>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1">
            <a:extLst>
              <a:ext uri="{FF2B5EF4-FFF2-40B4-BE49-F238E27FC236}">
                <a16:creationId xmlns:a16="http://schemas.microsoft.com/office/drawing/2014/main" id="{6FF89BF7-9F3B-DBB7-7601-BF416DCCBB67}"/>
              </a:ext>
            </a:extLst>
          </p:cNvPr>
          <p:cNvPicPr/>
          <p:nvPr/>
        </p:nvPicPr>
        <p:blipFill>
          <a:blip r:embed="rId4">
            <a:extLst>
              <a:ext uri="{28A0092B-C50C-407E-A947-70E740481C1C}">
                <a14:useLocalDpi xmlns:a14="http://schemas.microsoft.com/office/drawing/2010/main"/>
              </a:ext>
            </a:extLst>
          </a:blip>
          <a:stretch>
            <a:fillRect/>
          </a:stretch>
        </p:blipFill>
        <p:spPr bwMode="auto">
          <a:xfrm>
            <a:off x="1949480" y="5020240"/>
            <a:ext cx="221957" cy="231224"/>
          </a:xfrm>
          <a:prstGeom prst="rect">
            <a:avLst/>
          </a:prstGeom>
          <a:solidFill>
            <a:srgbClr val="FFFFFF"/>
          </a:solidFill>
          <a:ln w="9525">
            <a:noFill/>
            <a:miter lim="800000"/>
            <a:headEnd/>
            <a:tailEnd/>
          </a:ln>
        </p:spPr>
      </p:pic>
      <p:pic>
        <p:nvPicPr>
          <p:cNvPr id="7" name="Picture 6">
            <a:extLst>
              <a:ext uri="{FF2B5EF4-FFF2-40B4-BE49-F238E27FC236}">
                <a16:creationId xmlns:a16="http://schemas.microsoft.com/office/drawing/2014/main" id="{43CD53DF-2458-F8D7-A26D-06DD9026B66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525" b="93213" l="9211" r="92544">
                        <a14:foregroundMark x1="67982" y1="70136" x2="67982" y2="70136"/>
                      </a14:backgroundRemoval>
                    </a14:imgEffect>
                    <a14:imgEffect>
                      <a14:brightnessContrast contrast="-40000"/>
                    </a14:imgEffect>
                  </a14:imgLayer>
                </a14:imgProps>
              </a:ext>
            </a:extLst>
          </a:blip>
          <a:stretch>
            <a:fillRect/>
          </a:stretch>
        </p:blipFill>
        <p:spPr>
          <a:xfrm>
            <a:off x="1888563" y="4494713"/>
            <a:ext cx="332603" cy="322392"/>
          </a:xfrm>
          <a:prstGeom prst="rect">
            <a:avLst/>
          </a:prstGeom>
        </p:spPr>
      </p:pic>
      <p:sp>
        <p:nvSpPr>
          <p:cNvPr id="8" name="TextBox 7">
            <a:extLst>
              <a:ext uri="{FF2B5EF4-FFF2-40B4-BE49-F238E27FC236}">
                <a16:creationId xmlns:a16="http://schemas.microsoft.com/office/drawing/2014/main" id="{78EF03CF-4945-F7B1-07AA-6D6790AB37FC}"/>
              </a:ext>
            </a:extLst>
          </p:cNvPr>
          <p:cNvSpPr txBox="1"/>
          <p:nvPr/>
        </p:nvSpPr>
        <p:spPr>
          <a:xfrm>
            <a:off x="2327336" y="3266184"/>
            <a:ext cx="4631884" cy="1246495"/>
          </a:xfrm>
          <a:prstGeom prst="rect">
            <a:avLst/>
          </a:prstGeom>
          <a:noFill/>
        </p:spPr>
        <p:txBody>
          <a:bodyPr wrap="square" rtlCol="0">
            <a:spAutoFit/>
          </a:bodyPr>
          <a:lstStyle/>
          <a:p>
            <a:pPr algn="ctr"/>
            <a:r>
              <a:rPr lang="fr-FR" sz="2500" dirty="0">
                <a:solidFill>
                  <a:srgbClr val="053063"/>
                </a:solidFill>
                <a:latin typeface="ProximaNova-Regular"/>
                <a:cs typeface="Arial"/>
              </a:rPr>
              <a:t>Pour toute demande ou commentaire, n'hésitez pas à nous contacter</a:t>
            </a:r>
            <a:endParaRPr lang="en-US" sz="2500" dirty="0">
              <a:solidFill>
                <a:srgbClr val="053063"/>
              </a:solidFill>
              <a:latin typeface="ProximaNova-Regular"/>
              <a:cs typeface="Arial"/>
            </a:endParaRPr>
          </a:p>
        </p:txBody>
      </p:sp>
      <p:pic>
        <p:nvPicPr>
          <p:cNvPr id="10" name="Picture 9">
            <a:extLst>
              <a:ext uri="{FF2B5EF4-FFF2-40B4-BE49-F238E27FC236}">
                <a16:creationId xmlns:a16="http://schemas.microsoft.com/office/drawing/2014/main" id="{98D6EEE1-173B-B98F-3EE2-D3F8B325FC87}"/>
              </a:ext>
            </a:extLst>
          </p:cNvPr>
          <p:cNvPicPr>
            <a:picLocks noChangeAspect="1"/>
          </p:cNvPicPr>
          <p:nvPr/>
        </p:nvPicPr>
        <p:blipFill>
          <a:blip r:embed="rId7"/>
          <a:stretch>
            <a:fillRect/>
          </a:stretch>
        </p:blipFill>
        <p:spPr>
          <a:xfrm>
            <a:off x="585931" y="5736410"/>
            <a:ext cx="3409016" cy="800239"/>
          </a:xfrm>
          <a:prstGeom prst="rect">
            <a:avLst/>
          </a:prstGeom>
        </p:spPr>
      </p:pic>
      <p:pic>
        <p:nvPicPr>
          <p:cNvPr id="12" name="Picture 11">
            <a:extLst>
              <a:ext uri="{FF2B5EF4-FFF2-40B4-BE49-F238E27FC236}">
                <a16:creationId xmlns:a16="http://schemas.microsoft.com/office/drawing/2014/main" id="{554D9172-BFA4-3427-6EF4-DB4217D293E6}"/>
              </a:ext>
            </a:extLst>
          </p:cNvPr>
          <p:cNvPicPr>
            <a:picLocks noChangeAspect="1"/>
          </p:cNvPicPr>
          <p:nvPr/>
        </p:nvPicPr>
        <p:blipFill>
          <a:blip r:embed="rId8"/>
          <a:stretch>
            <a:fillRect/>
          </a:stretch>
        </p:blipFill>
        <p:spPr>
          <a:xfrm>
            <a:off x="2455384" y="1953102"/>
            <a:ext cx="4631884" cy="1099979"/>
          </a:xfrm>
          <a:prstGeom prst="rect">
            <a:avLst/>
          </a:prstGeom>
        </p:spPr>
      </p:pic>
      <p:sp>
        <p:nvSpPr>
          <p:cNvPr id="13" name="TextBox 12">
            <a:extLst>
              <a:ext uri="{FF2B5EF4-FFF2-40B4-BE49-F238E27FC236}">
                <a16:creationId xmlns:a16="http://schemas.microsoft.com/office/drawing/2014/main" id="{EC1A9135-509E-551E-4CF3-5264566323A6}"/>
              </a:ext>
            </a:extLst>
          </p:cNvPr>
          <p:cNvSpPr txBox="1"/>
          <p:nvPr/>
        </p:nvSpPr>
        <p:spPr>
          <a:xfrm>
            <a:off x="5263231" y="4494713"/>
            <a:ext cx="2879283" cy="2126864"/>
          </a:xfrm>
          <a:prstGeom prst="rect">
            <a:avLst/>
          </a:prstGeom>
          <a:noFill/>
        </p:spPr>
        <p:txBody>
          <a:bodyPr wrap="square" rtlCol="0">
            <a:spAutoFit/>
          </a:bodyPr>
          <a:lstStyle/>
          <a:p>
            <a:r>
              <a:rPr lang="fr-BE" u="sng" dirty="0" err="1">
                <a:solidFill>
                  <a:srgbClr val="053062"/>
                </a:solidFill>
                <a:latin typeface="ProximaNova-Regular"/>
                <a:hlinkClick r:id="rId2">
                  <a:extLst>
                    <a:ext uri="{A12FA001-AC4F-418D-AE19-62706E023703}">
                      <ahyp:hlinkClr xmlns:ahyp="http://schemas.microsoft.com/office/drawing/2018/hyperlinkcolor" xmlns="" val="tx"/>
                    </a:ext>
                  </a:extLst>
                </a:hlinkClick>
              </a:rPr>
              <a:t>www.</a:t>
            </a:r>
            <a:r>
              <a:rPr lang="fr-BE" u="sng" dirty="0" err="1">
                <a:solidFill>
                  <a:srgbClr val="053062"/>
                </a:solidFill>
                <a:latin typeface="ProximaNova-Regular"/>
              </a:rPr>
              <a:t>almeelebanon.com</a:t>
            </a:r>
            <a:r>
              <a:rPr lang="fr-BE" dirty="0">
                <a:solidFill>
                  <a:srgbClr val="053062"/>
                </a:solidFill>
                <a:latin typeface="ProximaNova-Regular"/>
              </a:rPr>
              <a:t/>
            </a:r>
            <a:br>
              <a:rPr lang="fr-BE" dirty="0">
                <a:solidFill>
                  <a:srgbClr val="053062"/>
                </a:solidFill>
                <a:latin typeface="ProximaNova-Regular"/>
              </a:rPr>
            </a:br>
            <a:endParaRPr lang="fr-BE" dirty="0">
              <a:solidFill>
                <a:srgbClr val="053062"/>
              </a:solidFill>
              <a:latin typeface="ProximaNova-Regular"/>
            </a:endParaRPr>
          </a:p>
          <a:p>
            <a:r>
              <a:rPr lang="en-HK" dirty="0" err="1">
                <a:solidFill>
                  <a:srgbClr val="053062"/>
                </a:solidFill>
                <a:latin typeface="ProximaNova-Regular"/>
              </a:rPr>
              <a:t>almeelb</a:t>
            </a:r>
            <a:endParaRPr lang="fr-BE" dirty="0">
              <a:solidFill>
                <a:srgbClr val="053062"/>
              </a:solidFill>
              <a:latin typeface="ProximaNova-Regular"/>
            </a:endParaRPr>
          </a:p>
          <a:p>
            <a:pPr>
              <a:lnSpc>
                <a:spcPct val="150000"/>
              </a:lnSpc>
            </a:pPr>
            <a:r>
              <a:rPr lang="fr-BE" dirty="0" err="1">
                <a:solidFill>
                  <a:srgbClr val="053062"/>
                </a:solidFill>
              </a:rPr>
              <a:t>AlmeeLB</a:t>
            </a:r>
            <a:endParaRPr lang="fr-BE" dirty="0">
              <a:solidFill>
                <a:srgbClr val="053062"/>
              </a:solidFill>
            </a:endParaRPr>
          </a:p>
          <a:p>
            <a:pPr>
              <a:lnSpc>
                <a:spcPct val="150000"/>
              </a:lnSpc>
            </a:pPr>
            <a:r>
              <a:rPr lang="fr-BE" dirty="0" err="1">
                <a:solidFill>
                  <a:srgbClr val="053062"/>
                </a:solidFill>
              </a:rPr>
              <a:t>AlmeeLB</a:t>
            </a:r>
            <a:endParaRPr lang="fr-BE" dirty="0">
              <a:solidFill>
                <a:srgbClr val="053062"/>
              </a:solidFill>
            </a:endParaRPr>
          </a:p>
          <a:p>
            <a:pPr>
              <a:lnSpc>
                <a:spcPct val="150000"/>
              </a:lnSpc>
            </a:pPr>
            <a:r>
              <a:rPr lang="fr-BE" dirty="0" err="1">
                <a:solidFill>
                  <a:srgbClr val="053062"/>
                </a:solidFill>
              </a:rPr>
              <a:t>almeelb</a:t>
            </a:r>
            <a:endParaRPr lang="fr-BE" dirty="0">
              <a:solidFill>
                <a:srgbClr val="053062"/>
              </a:solidFill>
            </a:endParaRPr>
          </a:p>
        </p:txBody>
      </p:sp>
      <p:pic>
        <p:nvPicPr>
          <p:cNvPr id="22" name="Picture 2" descr="Risultati immagini per twitter icon">
            <a:extLst>
              <a:ext uri="{FF2B5EF4-FFF2-40B4-BE49-F238E27FC236}">
                <a16:creationId xmlns:a16="http://schemas.microsoft.com/office/drawing/2014/main" id="{3D39CE04-5183-2A91-4E22-06D15D1911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1274" y="5522911"/>
            <a:ext cx="261092" cy="261092"/>
          </a:xfrm>
          <a:prstGeom prst="rect">
            <a:avLst/>
          </a:prstGeom>
          <a:noFill/>
          <a:extLst>
            <a:ext uri="{909E8E84-426E-40DD-AFC4-6F175D3DCCD1}">
              <a14:hiddenFill xmlns:a14="http://schemas.microsoft.com/office/drawing/2010/main">
                <a:solidFill>
                  <a:srgbClr val="FFFFFF"/>
                </a:solidFill>
              </a14:hiddenFill>
            </a:ext>
          </a:extLst>
        </p:spPr>
      </p:pic>
      <p:pic>
        <p:nvPicPr>
          <p:cNvPr id="23" name="Immagine 1">
            <a:extLst>
              <a:ext uri="{FF2B5EF4-FFF2-40B4-BE49-F238E27FC236}">
                <a16:creationId xmlns:a16="http://schemas.microsoft.com/office/drawing/2014/main" id="{4352A4FC-BD5D-E839-9DE0-B87647491588}"/>
              </a:ext>
            </a:extLst>
          </p:cNvPr>
          <p:cNvPicPr/>
          <p:nvPr/>
        </p:nvPicPr>
        <p:blipFill>
          <a:blip r:embed="rId4">
            <a:extLst>
              <a:ext uri="{28A0092B-C50C-407E-A947-70E740481C1C}">
                <a14:useLocalDpi xmlns:a14="http://schemas.microsoft.com/office/drawing/2010/main"/>
              </a:ext>
            </a:extLst>
          </a:blip>
          <a:stretch>
            <a:fillRect/>
          </a:stretch>
        </p:blipFill>
        <p:spPr bwMode="auto">
          <a:xfrm>
            <a:off x="5041274" y="5088552"/>
            <a:ext cx="221957" cy="231224"/>
          </a:xfrm>
          <a:prstGeom prst="rect">
            <a:avLst/>
          </a:prstGeom>
          <a:solidFill>
            <a:srgbClr val="FFFFFF"/>
          </a:solidFill>
          <a:ln w="9525">
            <a:noFill/>
            <a:miter lim="800000"/>
            <a:headEnd/>
            <a:tailEnd/>
          </a:ln>
        </p:spPr>
      </p:pic>
      <p:pic>
        <p:nvPicPr>
          <p:cNvPr id="24" name="Picture 23">
            <a:extLst>
              <a:ext uri="{FF2B5EF4-FFF2-40B4-BE49-F238E27FC236}">
                <a16:creationId xmlns:a16="http://schemas.microsoft.com/office/drawing/2014/main" id="{FD83DA33-6078-370D-A1B3-00DC5C9BDA7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525" b="93213" l="9211" r="92544">
                        <a14:foregroundMark x1="67982" y1="70136" x2="67982" y2="70136"/>
                      </a14:backgroundRemoval>
                    </a14:imgEffect>
                    <a14:imgEffect>
                      <a14:brightnessContrast contrast="-40000"/>
                    </a14:imgEffect>
                  </a14:imgLayer>
                </a14:imgProps>
              </a:ext>
            </a:extLst>
          </a:blip>
          <a:stretch>
            <a:fillRect/>
          </a:stretch>
        </p:blipFill>
        <p:spPr>
          <a:xfrm>
            <a:off x="4980357" y="4563025"/>
            <a:ext cx="332603" cy="322392"/>
          </a:xfrm>
          <a:prstGeom prst="rect">
            <a:avLst/>
          </a:prstGeom>
        </p:spPr>
      </p:pic>
      <p:pic>
        <p:nvPicPr>
          <p:cNvPr id="25" name="Picture 24">
            <a:extLst>
              <a:ext uri="{FF2B5EF4-FFF2-40B4-BE49-F238E27FC236}">
                <a16:creationId xmlns:a16="http://schemas.microsoft.com/office/drawing/2014/main" id="{D9D58777-8419-1B0C-9AEC-10E07F390CA9}"/>
              </a:ext>
            </a:extLst>
          </p:cNvPr>
          <p:cNvPicPr>
            <a:picLocks noChangeAspect="1"/>
          </p:cNvPicPr>
          <p:nvPr/>
        </p:nvPicPr>
        <p:blipFill>
          <a:blip r:embed="rId9"/>
          <a:stretch>
            <a:fillRect/>
          </a:stretch>
        </p:blipFill>
        <p:spPr>
          <a:xfrm>
            <a:off x="5058669" y="5903538"/>
            <a:ext cx="242182" cy="242182"/>
          </a:xfrm>
          <a:prstGeom prst="rect">
            <a:avLst/>
          </a:prstGeom>
        </p:spPr>
      </p:pic>
      <p:pic>
        <p:nvPicPr>
          <p:cNvPr id="26" name="Picture 25">
            <a:extLst>
              <a:ext uri="{FF2B5EF4-FFF2-40B4-BE49-F238E27FC236}">
                <a16:creationId xmlns:a16="http://schemas.microsoft.com/office/drawing/2014/main" id="{3CBCAC6C-A575-95C5-3DE7-6E5CCC5DEEDA}"/>
              </a:ext>
            </a:extLst>
          </p:cNvPr>
          <p:cNvPicPr>
            <a:picLocks noChangeAspect="1"/>
          </p:cNvPicPr>
          <p:nvPr/>
        </p:nvPicPr>
        <p:blipFill>
          <a:blip r:embed="rId10"/>
          <a:stretch>
            <a:fillRect/>
          </a:stretch>
        </p:blipFill>
        <p:spPr>
          <a:xfrm>
            <a:off x="5069678" y="6342011"/>
            <a:ext cx="220165" cy="220165"/>
          </a:xfrm>
          <a:prstGeom prst="rect">
            <a:avLst/>
          </a:prstGeom>
        </p:spPr>
      </p:pic>
    </p:spTree>
    <p:extLst>
      <p:ext uri="{BB962C8B-B14F-4D97-AF65-F5344CB8AC3E}">
        <p14:creationId xmlns:p14="http://schemas.microsoft.com/office/powerpoint/2010/main" val="152189212"/>
      </p:ext>
    </p:extLst>
  </p:cSld>
  <p:clrMapOvr>
    <a:masterClrMapping/>
  </p:clrMapOvr>
</p:sld>
</file>

<file path=ppt/theme/theme1.xml><?xml version="1.0" encoding="utf-8"?>
<a:theme xmlns:a="http://schemas.openxmlformats.org/drawingml/2006/main" name="meetMED_Theme_2">
  <a:themeElements>
    <a:clrScheme name="meetMED color theme">
      <a:dk1>
        <a:sysClr val="windowText" lastClr="000000"/>
      </a:dk1>
      <a:lt1>
        <a:sysClr val="window" lastClr="FFFFFF"/>
      </a:lt1>
      <a:dk2>
        <a:srgbClr val="08224F"/>
      </a:dk2>
      <a:lt2>
        <a:srgbClr val="E0E0E0"/>
      </a:lt2>
      <a:accent1>
        <a:srgbClr val="189A3A"/>
      </a:accent1>
      <a:accent2>
        <a:srgbClr val="08224F"/>
      </a:accent2>
      <a:accent3>
        <a:srgbClr val="FECD09"/>
      </a:accent3>
      <a:accent4>
        <a:srgbClr val="0C6374"/>
      </a:accent4>
      <a:accent5>
        <a:srgbClr val="F06E2E"/>
      </a:accent5>
      <a:accent6>
        <a:srgbClr val="8DCB8C"/>
      </a:accent6>
      <a:hlink>
        <a:srgbClr val="0C6374"/>
      </a:hlink>
      <a:folHlink>
        <a:srgbClr val="F06E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meetMED color theme">
      <a:dk1>
        <a:sysClr val="windowText" lastClr="000000"/>
      </a:dk1>
      <a:lt1>
        <a:sysClr val="window" lastClr="FFFFFF"/>
      </a:lt1>
      <a:dk2>
        <a:srgbClr val="08224F"/>
      </a:dk2>
      <a:lt2>
        <a:srgbClr val="E0E0E0"/>
      </a:lt2>
      <a:accent1>
        <a:srgbClr val="189A3A"/>
      </a:accent1>
      <a:accent2>
        <a:srgbClr val="08224F"/>
      </a:accent2>
      <a:accent3>
        <a:srgbClr val="FECD09"/>
      </a:accent3>
      <a:accent4>
        <a:srgbClr val="0C6374"/>
      </a:accent4>
      <a:accent5>
        <a:srgbClr val="F06E2E"/>
      </a:accent5>
      <a:accent6>
        <a:srgbClr val="8DCB8C"/>
      </a:accent6>
      <a:hlink>
        <a:srgbClr val="0C6374"/>
      </a:hlink>
      <a:folHlink>
        <a:srgbClr val="F06E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meetMED_Theme_2.thmx</Template>
  <TotalTime>712</TotalTime>
  <Words>539</Words>
  <Application>Microsoft Office PowerPoint</Application>
  <PresentationFormat>On-screen Show (4:3)</PresentationFormat>
  <Paragraphs>101</Paragraphs>
  <Slides>9</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Arial</vt:lpstr>
      <vt:lpstr>Calibri</vt:lpstr>
      <vt:lpstr>Cambria Math</vt:lpstr>
      <vt:lpstr>Proxima Nova Extra Bold</vt:lpstr>
      <vt:lpstr>ProximaNova-Extrabld</vt:lpstr>
      <vt:lpstr>ProximaNova-Regular</vt:lpstr>
      <vt:lpstr>ProximaNova-Semibold</vt:lpstr>
      <vt:lpstr>Tahoma</vt:lpstr>
      <vt:lpstr>Wingdings</vt:lpstr>
      <vt:lpstr>meetMED_Theme_2</vt:lpstr>
      <vt:lpstr>Custom Design</vt:lpstr>
      <vt:lpstr>ÉLECTRICITÉ DE SECOURS – EDE7</vt:lpstr>
      <vt:lpstr> Grandes Lignes</vt:lpstr>
      <vt:lpstr>Qu’est-ce que l’ÉLECTRICITÉ DE SECOURS ?</vt:lpstr>
      <vt:lpstr>Quel est le type d’ÉLECTRICITÉ DE SECOURS le plus courant ?</vt:lpstr>
      <vt:lpstr> Comment l’ÉLECTRICITÉ DE SECOURS peut-elle être intégrée pour réduire les impacts environnementaux ? </vt:lpstr>
      <vt:lpstr> Comment l’ÉLECTRICITÉ DE SECOURS peut-elle être intégrée pour réduire les impacts environnementaux ?</vt:lpstr>
      <vt:lpstr>Comment se conformer à GRASSMED ?</vt:lpstr>
      <vt:lpstr>Comment se conformer à GRASSMED ?</vt:lpstr>
      <vt:lpstr>Nous contacter!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Filipa</dc:creator>
  <cp:lastModifiedBy>adnan</cp:lastModifiedBy>
  <cp:revision>91</cp:revision>
  <dcterms:created xsi:type="dcterms:W3CDTF">2018-09-19T13:21:33Z</dcterms:created>
  <dcterms:modified xsi:type="dcterms:W3CDTF">2024-02-03T09:58:42Z</dcterms:modified>
</cp:coreProperties>
</file>