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11"/>
  </p:notesMasterIdLst>
  <p:handoutMasterIdLst>
    <p:handoutMasterId r:id="rId12"/>
  </p:handoutMasterIdLst>
  <p:sldIdLst>
    <p:sldId id="260" r:id="rId3"/>
    <p:sldId id="266" r:id="rId4"/>
    <p:sldId id="261" r:id="rId5"/>
    <p:sldId id="265" r:id="rId6"/>
    <p:sldId id="272" r:id="rId7"/>
    <p:sldId id="286" r:id="rId8"/>
    <p:sldId id="280" r:id="rId9"/>
    <p:sldId id="27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e Giallombardo" initials="AG" lastIdx="3" clrIdx="0">
    <p:extLst>
      <p:ext uri="{19B8F6BF-5375-455C-9EA6-DF929625EA0E}">
        <p15:presenceInfo xmlns:p15="http://schemas.microsoft.com/office/powerpoint/2012/main" userId="8eaf304e2ee27c72" providerId="Windows Live"/>
      </p:ext>
    </p:extLst>
  </p:cmAuthor>
  <p:cmAuthor id="2" name="yasmeen.oraby@rcreee.org" initials="y" lastIdx="1" clrIdx="1">
    <p:extLst>
      <p:ext uri="{19B8F6BF-5375-455C-9EA6-DF929625EA0E}">
        <p15:presenceInfo xmlns:p15="http://schemas.microsoft.com/office/powerpoint/2012/main" userId="yasmeen.oraby@rcreee.or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9A3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52" autoAdjust="0"/>
  </p:normalViewPr>
  <p:slideViewPr>
    <p:cSldViewPr snapToGrid="0" snapToObjects="1">
      <p:cViewPr varScale="1">
        <p:scale>
          <a:sx n="82" d="100"/>
          <a:sy n="82" d="100"/>
        </p:scale>
        <p:origin x="147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6D75A83-B0A0-F941-9E84-37C674E8AF5E}" type="datetimeFigureOut">
              <a:rPr lang="en-US" smtClean="0"/>
              <a:t>03-Feb-24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2C75D0-4E5A-B147-9DD3-9A65C28A77A4}" type="slidenum">
              <a:rPr lang="en-US" smtClean="0"/>
              <a:t>‹#›</a:t>
            </a:fld>
            <a:endParaRPr lang="en-US"/>
          </a:p>
        </p:txBody>
      </p:sp>
    </p:spTree>
    <p:extLst>
      <p:ext uri="{BB962C8B-B14F-4D97-AF65-F5344CB8AC3E}">
        <p14:creationId xmlns:p14="http://schemas.microsoft.com/office/powerpoint/2010/main" val="11959964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1F39B-BE8A-F84A-9EC6-B803D69CDF81}" type="datetimeFigureOut">
              <a:rPr lang="en-US" smtClean="0"/>
              <a:t>03-Feb-24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00E55C-1D1D-4F47-9F17-CF18EB29C25F}" type="slidenum">
              <a:rPr lang="en-US" smtClean="0"/>
              <a:t>‹#›</a:t>
            </a:fld>
            <a:endParaRPr lang="en-US"/>
          </a:p>
        </p:txBody>
      </p:sp>
    </p:spTree>
    <p:extLst>
      <p:ext uri="{BB962C8B-B14F-4D97-AF65-F5344CB8AC3E}">
        <p14:creationId xmlns:p14="http://schemas.microsoft.com/office/powerpoint/2010/main" val="98826540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fld id="{7E00E55C-1D1D-4F47-9F17-CF18EB29C25F}" type="slidenum">
              <a:rPr lang="en-US" smtClean="0"/>
              <a:t>1</a:t>
            </a:fld>
            <a:endParaRPr lang="en-US"/>
          </a:p>
        </p:txBody>
      </p:sp>
    </p:spTree>
    <p:extLst>
      <p:ext uri="{BB962C8B-B14F-4D97-AF65-F5344CB8AC3E}">
        <p14:creationId xmlns:p14="http://schemas.microsoft.com/office/powerpoint/2010/main" val="426358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API </a:t>
            </a:r>
            <a:r>
              <a:rPr lang="en-US" sz="1200" b="0" i="0" kern="1200" dirty="0" smtClean="0">
                <a:solidFill>
                  <a:schemeClr val="tx1"/>
                </a:solidFill>
                <a:effectLst/>
                <a:latin typeface="+mn-lt"/>
                <a:ea typeface="+mn-ea"/>
                <a:cs typeface="+mn-cs"/>
              </a:rPr>
              <a:t>Application Programming Interface</a:t>
            </a:r>
          </a:p>
          <a:p>
            <a:r>
              <a:rPr lang="en-US" sz="1200" b="0" i="0" kern="1200" dirty="0" smtClean="0">
                <a:solidFill>
                  <a:schemeClr val="tx1"/>
                </a:solidFill>
                <a:effectLst/>
                <a:latin typeface="+mn-lt"/>
                <a:ea typeface="+mn-ea"/>
                <a:cs typeface="+mn-cs"/>
              </a:rPr>
              <a:t>MODBUS a data communication protocol that is based on a request-response model</a:t>
            </a:r>
            <a:endParaRPr lang="en-US" dirty="0"/>
          </a:p>
        </p:txBody>
      </p:sp>
      <p:sp>
        <p:nvSpPr>
          <p:cNvPr id="4" name="Slide Number Placeholder 3"/>
          <p:cNvSpPr>
            <a:spLocks noGrp="1"/>
          </p:cNvSpPr>
          <p:nvPr>
            <p:ph type="sldNum" sz="quarter" idx="10"/>
          </p:nvPr>
        </p:nvSpPr>
        <p:spPr/>
        <p:txBody>
          <a:bodyPr/>
          <a:lstStyle/>
          <a:p>
            <a:fld id="{7E00E55C-1D1D-4F47-9F17-CF18EB29C25F}" type="slidenum">
              <a:rPr lang="en-US" smtClean="0"/>
              <a:t>4</a:t>
            </a:fld>
            <a:endParaRPr lang="en-US"/>
          </a:p>
        </p:txBody>
      </p:sp>
    </p:spTree>
    <p:extLst>
      <p:ext uri="{BB962C8B-B14F-4D97-AF65-F5344CB8AC3E}">
        <p14:creationId xmlns:p14="http://schemas.microsoft.com/office/powerpoint/2010/main" val="809221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00E55C-1D1D-4F47-9F17-CF18EB29C25F}" type="slidenum">
              <a:rPr lang="en-US" smtClean="0"/>
              <a:t>7</a:t>
            </a:fld>
            <a:endParaRPr lang="en-US"/>
          </a:p>
        </p:txBody>
      </p:sp>
    </p:spTree>
    <p:extLst>
      <p:ext uri="{BB962C8B-B14F-4D97-AF65-F5344CB8AC3E}">
        <p14:creationId xmlns:p14="http://schemas.microsoft.com/office/powerpoint/2010/main" val="9145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958394"/>
            <a:ext cx="7772400" cy="1470025"/>
          </a:xfrm>
        </p:spPr>
        <p:txBody>
          <a:bodyPr>
            <a:normAutofit/>
          </a:bodyPr>
          <a:lstStyle>
            <a:lvl1pPr>
              <a:defRPr sz="3000" b="1">
                <a:solidFill>
                  <a:schemeClr val="tx2"/>
                </a:solidFill>
              </a:defRPr>
            </a:lvl1pPr>
          </a:lstStyle>
          <a:p>
            <a:r>
              <a:rPr lang="nl-BE" dirty="0"/>
              <a:t>CLICK TO EDIT MASTER TITLE STYLE</a:t>
            </a:r>
            <a:endParaRPr lang="en-US" dirty="0"/>
          </a:p>
        </p:txBody>
      </p:sp>
      <p:sp>
        <p:nvSpPr>
          <p:cNvPr id="3" name="Subtitle 2"/>
          <p:cNvSpPr>
            <a:spLocks noGrp="1"/>
          </p:cNvSpPr>
          <p:nvPr>
            <p:ph type="subTitle" idx="1"/>
          </p:nvPr>
        </p:nvSpPr>
        <p:spPr>
          <a:xfrm>
            <a:off x="1371600" y="4516811"/>
            <a:ext cx="6400800" cy="1535990"/>
          </a:xfrm>
        </p:spPr>
        <p:txBody>
          <a:bodyPr/>
          <a:lstStyle>
            <a:lvl1pPr marL="0" indent="0" algn="ctr">
              <a:buNone/>
              <a:defRPr>
                <a:solidFill>
                  <a:schemeClr val="accent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a:t>Click to edit Master subtitle style</a:t>
            </a:r>
            <a:endParaRPr lang="en-US" dirty="0"/>
          </a:p>
        </p:txBody>
      </p:sp>
      <p:sp>
        <p:nvSpPr>
          <p:cNvPr id="20" name="Slide Number Placeholder 4"/>
          <p:cNvSpPr>
            <a:spLocks noGrp="1"/>
          </p:cNvSpPr>
          <p:nvPr>
            <p:ph type="sldNum" sz="quarter" idx="4"/>
          </p:nvPr>
        </p:nvSpPr>
        <p:spPr>
          <a:xfrm>
            <a:off x="8248228" y="194111"/>
            <a:ext cx="438572" cy="365125"/>
          </a:xfrm>
          <a:prstGeom prst="rect">
            <a:avLst/>
          </a:prstGeom>
        </p:spPr>
        <p:txBody>
          <a:bodyPr/>
          <a:lstStyle>
            <a:lvl1pPr algn="r">
              <a:defRPr sz="1200">
                <a:solidFill>
                  <a:srgbClr val="FFFFFF"/>
                </a:solidFill>
              </a:defRPr>
            </a:lvl1pPr>
          </a:lstStyle>
          <a:p>
            <a:r>
              <a:rPr lang="en-US" dirty="0"/>
              <a:t>. </a:t>
            </a:r>
            <a:fld id="{4E6B386F-75EA-2347-AA44-8123F513AD26}" type="slidenum">
              <a:rPr lang="en-US" smtClean="0"/>
              <a:pPr/>
              <a:t>‹#›</a:t>
            </a:fld>
            <a:endParaRPr lang="en-US" dirty="0"/>
          </a:p>
        </p:txBody>
      </p:sp>
    </p:spTree>
    <p:extLst>
      <p:ext uri="{BB962C8B-B14F-4D97-AF65-F5344CB8AC3E}">
        <p14:creationId xmlns:p14="http://schemas.microsoft.com/office/powerpoint/2010/main" val="418728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7"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a:t>
            </a:fld>
            <a:endParaRPr lang="en-US" dirty="0"/>
          </a:p>
        </p:txBody>
      </p:sp>
    </p:spTree>
    <p:extLst>
      <p:ext uri="{BB962C8B-B14F-4D97-AF65-F5344CB8AC3E}">
        <p14:creationId xmlns:p14="http://schemas.microsoft.com/office/powerpoint/2010/main" val="603588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48847"/>
            <a:ext cx="2057400" cy="5277316"/>
          </a:xfrm>
        </p:spPr>
        <p:txBody>
          <a:bodyPr vert="eaVert"/>
          <a:lstStyle/>
          <a:p>
            <a:r>
              <a:rPr lang="nl-BE"/>
              <a:t>Click to edit Master title style</a:t>
            </a:r>
            <a:endParaRPr lang="en-US"/>
          </a:p>
        </p:txBody>
      </p:sp>
      <p:sp>
        <p:nvSpPr>
          <p:cNvPr id="3" name="Vertical Text Placeholder 2"/>
          <p:cNvSpPr>
            <a:spLocks noGrp="1"/>
          </p:cNvSpPr>
          <p:nvPr>
            <p:ph type="body" orient="vert" idx="1"/>
          </p:nvPr>
        </p:nvSpPr>
        <p:spPr>
          <a:xfrm>
            <a:off x="457200" y="848847"/>
            <a:ext cx="6019800" cy="5277316"/>
          </a:xfrm>
        </p:spPr>
        <p:txBody>
          <a:bodyPr vert="eaVert"/>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7"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a:t>
            </a:fld>
            <a:endParaRPr lang="en-US" dirty="0"/>
          </a:p>
        </p:txBody>
      </p:sp>
    </p:spTree>
    <p:extLst>
      <p:ext uri="{BB962C8B-B14F-4D97-AF65-F5344CB8AC3E}">
        <p14:creationId xmlns:p14="http://schemas.microsoft.com/office/powerpoint/2010/main" val="1630378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006725"/>
            <a:ext cx="7772400" cy="1470025"/>
          </a:xfrm>
          <a:prstGeom prst="rect">
            <a:avLst/>
          </a:prstGeom>
        </p:spPr>
        <p:txBody>
          <a:bodyPr/>
          <a:lstStyle/>
          <a:p>
            <a:r>
              <a:rPr lang="nl-BE" dirty="0"/>
              <a:t>CLICK TO EDIT MASTER TITLE STYLE</a:t>
            </a:r>
            <a:endParaRPr lang="en-US" dirty="0"/>
          </a:p>
        </p:txBody>
      </p:sp>
      <p:sp>
        <p:nvSpPr>
          <p:cNvPr id="3" name="Subtitle 2"/>
          <p:cNvSpPr>
            <a:spLocks noGrp="1"/>
          </p:cNvSpPr>
          <p:nvPr>
            <p:ph type="subTitle" idx="1"/>
          </p:nvPr>
        </p:nvSpPr>
        <p:spPr>
          <a:xfrm>
            <a:off x="1371600" y="4619946"/>
            <a:ext cx="6400800" cy="1360859"/>
          </a:xfrm>
          <a:prstGeom prst="rect">
            <a:avLst/>
          </a:prstGeo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a:t>Click to edit Master subtitle style</a:t>
            </a:r>
            <a:endParaRPr lang="en-US" dirty="0"/>
          </a:p>
        </p:txBody>
      </p:sp>
      <p:pic>
        <p:nvPicPr>
          <p:cNvPr id="7" name="Picture 6" descr="meetMED-fullcolor-WE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38322" y="1013141"/>
            <a:ext cx="5863464" cy="2290108"/>
          </a:xfrm>
          <a:prstGeom prst="rect">
            <a:avLst/>
          </a:prstGeom>
        </p:spPr>
      </p:pic>
      <p:sp>
        <p:nvSpPr>
          <p:cNvPr id="8" name="TextBox 7"/>
          <p:cNvSpPr txBox="1"/>
          <p:nvPr userDrawn="1"/>
        </p:nvSpPr>
        <p:spPr>
          <a:xfrm>
            <a:off x="1942214" y="2603435"/>
            <a:ext cx="5830186" cy="307777"/>
          </a:xfrm>
          <a:prstGeom prst="rect">
            <a:avLst/>
          </a:prstGeom>
          <a:noFill/>
        </p:spPr>
        <p:txBody>
          <a:bodyPr wrap="none" rtlCol="0">
            <a:spAutoFit/>
          </a:bodyPr>
          <a:lstStyle/>
          <a:p>
            <a:r>
              <a:rPr lang="en-US" sz="1400" b="1" dirty="0">
                <a:solidFill>
                  <a:srgbClr val="189A3A"/>
                </a:solidFill>
                <a:latin typeface="Arial"/>
                <a:cs typeface="Arial"/>
              </a:rPr>
              <a:t>Mitigation Enabling Energy Transition in the </a:t>
            </a:r>
            <a:r>
              <a:rPr lang="en-US" sz="1400" b="1" dirty="0" err="1">
                <a:solidFill>
                  <a:srgbClr val="189A3A"/>
                </a:solidFill>
                <a:latin typeface="Arial"/>
                <a:cs typeface="Arial"/>
              </a:rPr>
              <a:t>MEDiterranean</a:t>
            </a:r>
            <a:r>
              <a:rPr lang="en-US" sz="1400" b="1" dirty="0">
                <a:solidFill>
                  <a:srgbClr val="189A3A"/>
                </a:solidFill>
                <a:latin typeface="Arial"/>
                <a:cs typeface="Arial"/>
              </a:rPr>
              <a:t> region</a:t>
            </a:r>
            <a:endParaRPr lang="en-US" sz="1400" b="1" dirty="0">
              <a:solidFill>
                <a:srgbClr val="189A3A"/>
              </a:solidFill>
              <a:effectLst/>
              <a:latin typeface="Arial"/>
              <a:cs typeface="Arial"/>
            </a:endParaRPr>
          </a:p>
        </p:txBody>
      </p:sp>
      <p:pic>
        <p:nvPicPr>
          <p:cNvPr id="6" name="Picture 5" descr="meetMED_EU_fund_150dpi_3.png">
            <a:extLst>
              <a:ext uri="{FF2B5EF4-FFF2-40B4-BE49-F238E27FC236}">
                <a16:creationId xmlns:a16="http://schemas.microsoft.com/office/drawing/2014/main" id="{07DBBFB2-BF99-4E46-8DB4-5B2E8E5E4E9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0877" y="92645"/>
            <a:ext cx="877824" cy="920496"/>
          </a:xfrm>
          <a:prstGeom prst="rect">
            <a:avLst/>
          </a:prstGeom>
        </p:spPr>
      </p:pic>
    </p:spTree>
    <p:extLst>
      <p:ext uri="{BB962C8B-B14F-4D97-AF65-F5344CB8AC3E}">
        <p14:creationId xmlns:p14="http://schemas.microsoft.com/office/powerpoint/2010/main" val="79161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nl-BE" dirty="0"/>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latin typeface="Arial"/>
                <a:cs typeface="Arial"/>
              </a:defRPr>
            </a:lvl1pPr>
            <a:lvl2pPr>
              <a:defRPr>
                <a:solidFill>
                  <a:schemeClr val="tx2"/>
                </a:solidFill>
                <a:latin typeface="Arial"/>
                <a:cs typeface="Arial"/>
              </a:defRPr>
            </a:lvl2pPr>
            <a:lvl3pPr>
              <a:defRPr>
                <a:solidFill>
                  <a:schemeClr val="tx2"/>
                </a:solidFill>
                <a:latin typeface="Arial"/>
                <a:cs typeface="Arial"/>
              </a:defRPr>
            </a:lvl3pPr>
            <a:lvl4pPr>
              <a:defRPr>
                <a:solidFill>
                  <a:schemeClr val="tx2"/>
                </a:solidFill>
                <a:latin typeface="Arial"/>
                <a:cs typeface="Arial"/>
              </a:defRPr>
            </a:lvl4pPr>
            <a:lvl5pPr>
              <a:defRPr>
                <a:solidFill>
                  <a:schemeClr val="tx2"/>
                </a:solidFill>
                <a:latin typeface="Arial"/>
                <a:cs typeface="Arial"/>
              </a:defRPr>
            </a:lvl5p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11"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a:t>
            </a:fld>
            <a:endParaRPr lang="en-US" dirty="0"/>
          </a:p>
        </p:txBody>
      </p:sp>
    </p:spTree>
    <p:extLst>
      <p:ext uri="{BB962C8B-B14F-4D97-AF65-F5344CB8AC3E}">
        <p14:creationId xmlns:p14="http://schemas.microsoft.com/office/powerpoint/2010/main" val="3345046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BE"/>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a:t>Click to edit Master text styles</a:t>
            </a:r>
          </a:p>
        </p:txBody>
      </p:sp>
      <p:sp>
        <p:nvSpPr>
          <p:cNvPr id="8"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a:t>
            </a:fld>
            <a:endParaRPr lang="en-US" dirty="0"/>
          </a:p>
        </p:txBody>
      </p:sp>
    </p:spTree>
    <p:extLst>
      <p:ext uri="{BB962C8B-B14F-4D97-AF65-F5344CB8AC3E}">
        <p14:creationId xmlns:p14="http://schemas.microsoft.com/office/powerpoint/2010/main" val="338094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Click to edit Master title style</a:t>
            </a:r>
            <a:endParaRPr lang="en-US"/>
          </a:p>
        </p:txBody>
      </p:sp>
      <p:sp>
        <p:nvSpPr>
          <p:cNvPr id="3" name="Content Placeholder 2"/>
          <p:cNvSpPr>
            <a:spLocks noGrp="1"/>
          </p:cNvSpPr>
          <p:nvPr>
            <p:ph sz="half" idx="1"/>
          </p:nvPr>
        </p:nvSpPr>
        <p:spPr>
          <a:xfrm>
            <a:off x="457200" y="2118877"/>
            <a:ext cx="4038600" cy="40072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4" name="Content Placeholder 3"/>
          <p:cNvSpPr>
            <a:spLocks noGrp="1"/>
          </p:cNvSpPr>
          <p:nvPr>
            <p:ph sz="half" idx="2"/>
          </p:nvPr>
        </p:nvSpPr>
        <p:spPr>
          <a:xfrm>
            <a:off x="4648200" y="2118877"/>
            <a:ext cx="4038600" cy="40072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9"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a:t>
            </a:fld>
            <a:endParaRPr lang="en-US" dirty="0"/>
          </a:p>
        </p:txBody>
      </p:sp>
    </p:spTree>
    <p:extLst>
      <p:ext uri="{BB962C8B-B14F-4D97-AF65-F5344CB8AC3E}">
        <p14:creationId xmlns:p14="http://schemas.microsoft.com/office/powerpoint/2010/main" val="1197660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BE"/>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10" name="Slide Number Placeholder 4"/>
          <p:cNvSpPr>
            <a:spLocks noGrp="1"/>
          </p:cNvSpPr>
          <p:nvPr>
            <p:ph type="sldNum" sz="quarter" idx="10"/>
          </p:nvPr>
        </p:nvSpPr>
        <p:spPr>
          <a:xfrm>
            <a:off x="3505200" y="6356350"/>
            <a:ext cx="2133600" cy="365125"/>
          </a:xfrm>
          <a:prstGeom prst="rect">
            <a:avLst/>
          </a:prstGeom>
        </p:spPr>
        <p:txBody>
          <a:bodyPr/>
          <a:lstStyle>
            <a:lvl1pPr algn="ctr">
              <a:defRPr>
                <a:solidFill>
                  <a:schemeClr val="bg1"/>
                </a:solidFill>
              </a:defRPr>
            </a:lvl1pPr>
          </a:lstStyle>
          <a:p>
            <a:fld id="{4E6B386F-75EA-2347-AA44-8123F513AD26}" type="slidenum">
              <a:rPr lang="en-US" smtClean="0"/>
              <a:pPr/>
              <a:t>‹#›</a:t>
            </a:fld>
            <a:endParaRPr lang="en-US" dirty="0"/>
          </a:p>
        </p:txBody>
      </p:sp>
      <p:sp>
        <p:nvSpPr>
          <p:cNvPr id="11"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a:t>
            </a:fld>
            <a:endParaRPr lang="en-US" dirty="0"/>
          </a:p>
        </p:txBody>
      </p:sp>
    </p:spTree>
    <p:extLst>
      <p:ext uri="{BB962C8B-B14F-4D97-AF65-F5344CB8AC3E}">
        <p14:creationId xmlns:p14="http://schemas.microsoft.com/office/powerpoint/2010/main" val="24492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Click to edit Master title style</a:t>
            </a:r>
            <a:endParaRPr lang="en-US" dirty="0"/>
          </a:p>
        </p:txBody>
      </p:sp>
      <p:sp>
        <p:nvSpPr>
          <p:cNvPr id="6" name="Slide Number Placeholder 4"/>
          <p:cNvSpPr>
            <a:spLocks noGrp="1"/>
          </p:cNvSpPr>
          <p:nvPr>
            <p:ph type="sldNum" sz="quarter" idx="4"/>
          </p:nvPr>
        </p:nvSpPr>
        <p:spPr>
          <a:xfrm>
            <a:off x="3505200" y="6356350"/>
            <a:ext cx="2133600" cy="365125"/>
          </a:xfrm>
          <a:prstGeom prst="rect">
            <a:avLst/>
          </a:prstGeom>
        </p:spPr>
        <p:txBody>
          <a:bodyPr/>
          <a:lstStyle>
            <a:lvl1pPr algn="ctr">
              <a:defRPr>
                <a:solidFill>
                  <a:schemeClr val="bg1"/>
                </a:solidFill>
              </a:defRPr>
            </a:lvl1pPr>
          </a:lstStyle>
          <a:p>
            <a:fld id="{4E6B386F-75EA-2347-AA44-8123F513AD26}" type="slidenum">
              <a:rPr lang="en-US" smtClean="0"/>
              <a:pPr/>
              <a:t>‹#›</a:t>
            </a:fld>
            <a:endParaRPr lang="en-US" dirty="0"/>
          </a:p>
        </p:txBody>
      </p:sp>
      <p:sp>
        <p:nvSpPr>
          <p:cNvPr id="7"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a:t>
            </a:fld>
            <a:endParaRPr lang="en-US" dirty="0"/>
          </a:p>
        </p:txBody>
      </p:sp>
    </p:spTree>
    <p:extLst>
      <p:ext uri="{BB962C8B-B14F-4D97-AF65-F5344CB8AC3E}">
        <p14:creationId xmlns:p14="http://schemas.microsoft.com/office/powerpoint/2010/main" val="2110737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3505200" y="6356350"/>
            <a:ext cx="2133600" cy="365125"/>
          </a:xfrm>
          <a:prstGeom prst="rect">
            <a:avLst/>
          </a:prstGeom>
        </p:spPr>
        <p:txBody>
          <a:bodyPr/>
          <a:lstStyle>
            <a:lvl1pPr algn="ctr">
              <a:defRPr>
                <a:solidFill>
                  <a:schemeClr val="bg1"/>
                </a:solidFill>
              </a:defRPr>
            </a:lvl1pPr>
          </a:lstStyle>
          <a:p>
            <a:fld id="{4E6B386F-75EA-2347-AA44-8123F513AD26}" type="slidenum">
              <a:rPr lang="en-US" smtClean="0"/>
              <a:pPr/>
              <a:t>‹#›</a:t>
            </a:fld>
            <a:endParaRPr lang="en-US" dirty="0"/>
          </a:p>
        </p:txBody>
      </p:sp>
      <p:sp>
        <p:nvSpPr>
          <p:cNvPr id="6"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a:t>
            </a:fld>
            <a:endParaRPr lang="en-US" dirty="0"/>
          </a:p>
        </p:txBody>
      </p:sp>
    </p:spTree>
    <p:extLst>
      <p:ext uri="{BB962C8B-B14F-4D97-AF65-F5344CB8AC3E}">
        <p14:creationId xmlns:p14="http://schemas.microsoft.com/office/powerpoint/2010/main" val="98184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68362"/>
            <a:ext cx="3008313" cy="1162050"/>
          </a:xfrm>
        </p:spPr>
        <p:txBody>
          <a:bodyPr anchor="b"/>
          <a:lstStyle>
            <a:lvl1pPr algn="l">
              <a:defRPr sz="2000" b="1">
                <a:latin typeface="Arial"/>
                <a:cs typeface="Arial"/>
              </a:defRPr>
            </a:lvl1pPr>
          </a:lstStyle>
          <a:p>
            <a:r>
              <a:rPr lang="nl-BE"/>
              <a:t>Click to edit Master title style</a:t>
            </a:r>
            <a:endParaRPr lang="en-US"/>
          </a:p>
        </p:txBody>
      </p:sp>
      <p:sp>
        <p:nvSpPr>
          <p:cNvPr id="3" name="Content Placeholder 2"/>
          <p:cNvSpPr>
            <a:spLocks noGrp="1"/>
          </p:cNvSpPr>
          <p:nvPr>
            <p:ph idx="1"/>
          </p:nvPr>
        </p:nvSpPr>
        <p:spPr>
          <a:xfrm>
            <a:off x="3575050" y="868363"/>
            <a:ext cx="5111750" cy="50282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4" name="Text Placeholder 3"/>
          <p:cNvSpPr>
            <a:spLocks noGrp="1"/>
          </p:cNvSpPr>
          <p:nvPr>
            <p:ph type="body" sz="half" idx="2"/>
          </p:nvPr>
        </p:nvSpPr>
        <p:spPr>
          <a:xfrm>
            <a:off x="457200" y="2030412"/>
            <a:ext cx="3008313" cy="386615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dirty="0"/>
              <a:t>Click to edit Master text styles</a:t>
            </a:r>
          </a:p>
        </p:txBody>
      </p:sp>
      <p:sp>
        <p:nvSpPr>
          <p:cNvPr id="9" name="Slide Number Placeholder 4"/>
          <p:cNvSpPr>
            <a:spLocks noGrp="1"/>
          </p:cNvSpPr>
          <p:nvPr>
            <p:ph type="sldNum" sz="quarter" idx="4"/>
          </p:nvPr>
        </p:nvSpPr>
        <p:spPr>
          <a:xfrm>
            <a:off x="8248228" y="194111"/>
            <a:ext cx="438572" cy="365125"/>
          </a:xfrm>
          <a:prstGeom prst="rect">
            <a:avLst/>
          </a:prstGeom>
        </p:spPr>
        <p:txBody>
          <a:bodyPr/>
          <a:lstStyle>
            <a:lvl1pPr algn="r">
              <a:defRPr sz="1200">
                <a:solidFill>
                  <a:srgbClr val="FFFFFF"/>
                </a:solidFill>
              </a:defRPr>
            </a:lvl1pPr>
          </a:lstStyle>
          <a:p>
            <a:r>
              <a:rPr lang="en-US" dirty="0"/>
              <a:t>. </a:t>
            </a:r>
            <a:fld id="{4E6B386F-75EA-2347-AA44-8123F513AD26}" type="slidenum">
              <a:rPr lang="en-US" smtClean="0"/>
              <a:pPr/>
              <a:t>‹#›</a:t>
            </a:fld>
            <a:endParaRPr lang="en-US" dirty="0"/>
          </a:p>
        </p:txBody>
      </p:sp>
    </p:spTree>
    <p:extLst>
      <p:ext uri="{BB962C8B-B14F-4D97-AF65-F5344CB8AC3E}">
        <p14:creationId xmlns:p14="http://schemas.microsoft.com/office/powerpoint/2010/main" val="81373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BE" dirty="0"/>
              <a:t>Click to edit Master title style</a:t>
            </a:r>
            <a:endParaRPr lang="en-US" dirty="0"/>
          </a:p>
        </p:txBody>
      </p:sp>
      <p:sp>
        <p:nvSpPr>
          <p:cNvPr id="3" name="Picture Placeholder 2"/>
          <p:cNvSpPr>
            <a:spLocks noGrp="1"/>
          </p:cNvSpPr>
          <p:nvPr>
            <p:ph type="pic" idx="1"/>
          </p:nvPr>
        </p:nvSpPr>
        <p:spPr>
          <a:xfrm>
            <a:off x="1792288" y="1120995"/>
            <a:ext cx="5486400" cy="360657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BE" dirty="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dirty="0"/>
              <a:t>Click to edit Master text styles</a:t>
            </a:r>
          </a:p>
        </p:txBody>
      </p:sp>
      <p:sp>
        <p:nvSpPr>
          <p:cNvPr id="9" name="Slide Number Placeholder 4"/>
          <p:cNvSpPr txBox="1">
            <a:spLocks/>
          </p:cNvSpPr>
          <p:nvPr userDrawn="1"/>
        </p:nvSpPr>
        <p:spPr>
          <a:xfrm>
            <a:off x="8248228" y="194111"/>
            <a:ext cx="438572"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a:t>
            </a:r>
            <a:fld id="{4E6B386F-75EA-2347-AA44-8123F513AD26}" type="slidenum">
              <a:rPr lang="en-US" smtClean="0"/>
              <a:pPr/>
              <a:t>‹#›</a:t>
            </a:fld>
            <a:endParaRPr lang="en-US" dirty="0"/>
          </a:p>
        </p:txBody>
      </p:sp>
    </p:spTree>
    <p:extLst>
      <p:ext uri="{BB962C8B-B14F-4D97-AF65-F5344CB8AC3E}">
        <p14:creationId xmlns:p14="http://schemas.microsoft.com/office/powerpoint/2010/main" val="444637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angle 14"/>
          <p:cNvSpPr/>
          <p:nvPr userDrawn="1"/>
        </p:nvSpPr>
        <p:spPr>
          <a:xfrm>
            <a:off x="-6479" y="614"/>
            <a:ext cx="9150479" cy="6434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a:blip r:embed="rId13"/>
          <a:srcRect/>
          <a:stretch/>
        </p:blipFill>
        <p:spPr>
          <a:xfrm>
            <a:off x="229611" y="-65513"/>
            <a:ext cx="1816728" cy="709564"/>
          </a:xfrm>
          <a:prstGeom prst="rect">
            <a:avLst/>
          </a:prstGeom>
        </p:spPr>
      </p:pic>
      <p:sp>
        <p:nvSpPr>
          <p:cNvPr id="2" name="Title Placeholder 1"/>
          <p:cNvSpPr>
            <a:spLocks noGrp="1"/>
          </p:cNvSpPr>
          <p:nvPr>
            <p:ph type="title"/>
          </p:nvPr>
        </p:nvSpPr>
        <p:spPr>
          <a:xfrm>
            <a:off x="457200" y="863174"/>
            <a:ext cx="8229600" cy="1143000"/>
          </a:xfrm>
          <a:prstGeom prst="rect">
            <a:avLst/>
          </a:prstGeom>
        </p:spPr>
        <p:txBody>
          <a:bodyPr vert="horz" lIns="91440" tIns="45720" rIns="91440" bIns="45720" rtlCol="0" anchor="ctr">
            <a:normAutofit/>
          </a:bodyPr>
          <a:lstStyle/>
          <a:p>
            <a:r>
              <a:rPr lang="nl-BE" dirty="0"/>
              <a:t>CLICK TO EDIT MASTER TITLE STYLE</a:t>
            </a:r>
            <a:endParaRPr lang="en-US" dirty="0"/>
          </a:p>
        </p:txBody>
      </p:sp>
      <p:sp>
        <p:nvSpPr>
          <p:cNvPr id="3" name="Text Placeholder 2"/>
          <p:cNvSpPr>
            <a:spLocks noGrp="1"/>
          </p:cNvSpPr>
          <p:nvPr>
            <p:ph type="body" idx="1"/>
          </p:nvPr>
        </p:nvSpPr>
        <p:spPr>
          <a:xfrm>
            <a:off x="457200" y="2188737"/>
            <a:ext cx="8229600" cy="3863346"/>
          </a:xfrm>
          <a:prstGeom prst="rect">
            <a:avLst/>
          </a:prstGeom>
        </p:spPr>
        <p:txBody>
          <a:bodyPr vert="horz" lIns="91440" tIns="45720" rIns="91440" bIns="45720" rtlCol="0">
            <a:normAutofit/>
          </a:body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10" name="Slide Number Placeholder 4"/>
          <p:cNvSpPr>
            <a:spLocks noGrp="1"/>
          </p:cNvSpPr>
          <p:nvPr>
            <p:ph type="sldNum" sz="quarter" idx="4"/>
          </p:nvPr>
        </p:nvSpPr>
        <p:spPr>
          <a:xfrm>
            <a:off x="8248228" y="194111"/>
            <a:ext cx="438572" cy="365125"/>
          </a:xfrm>
          <a:prstGeom prst="rect">
            <a:avLst/>
          </a:prstGeom>
        </p:spPr>
        <p:txBody>
          <a:bodyPr/>
          <a:lstStyle>
            <a:lvl1pPr algn="r">
              <a:defRPr sz="1200">
                <a:solidFill>
                  <a:srgbClr val="FFFFFF"/>
                </a:solidFill>
              </a:defRPr>
            </a:lvl1pPr>
          </a:lstStyle>
          <a:p>
            <a:r>
              <a:rPr lang="en-US" dirty="0"/>
              <a:t>. </a:t>
            </a:r>
            <a:fld id="{4E6B386F-75EA-2347-AA44-8123F513AD26}" type="slidenum">
              <a:rPr lang="en-US" smtClean="0"/>
              <a:pPr/>
              <a:t>‹#›</a:t>
            </a:fld>
            <a:endParaRPr lang="en-US" dirty="0"/>
          </a:p>
        </p:txBody>
      </p:sp>
      <p:sp>
        <p:nvSpPr>
          <p:cNvPr id="4" name="TextBox 3">
            <a:extLst>
              <a:ext uri="{FF2B5EF4-FFF2-40B4-BE49-F238E27FC236}">
                <a16:creationId xmlns:a16="http://schemas.microsoft.com/office/drawing/2014/main" id="{7DB7AF10-288E-486E-A9D8-2C6FCAA60A34}"/>
              </a:ext>
            </a:extLst>
          </p:cNvPr>
          <p:cNvSpPr txBox="1"/>
          <p:nvPr userDrawn="1"/>
        </p:nvSpPr>
        <p:spPr>
          <a:xfrm>
            <a:off x="545504" y="376673"/>
            <a:ext cx="837089" cy="276999"/>
          </a:xfrm>
          <a:prstGeom prst="rect">
            <a:avLst/>
          </a:prstGeom>
          <a:noFill/>
        </p:spPr>
        <p:txBody>
          <a:bodyPr wrap="none" rtlCol="0">
            <a:spAutoFit/>
          </a:bodyPr>
          <a:lstStyle/>
          <a:p>
            <a:r>
              <a:rPr lang="en-US" sz="1200" b="1" dirty="0">
                <a:solidFill>
                  <a:schemeClr val="bg1"/>
                </a:solidFill>
                <a:latin typeface="Proxima Nova Extra Bold"/>
              </a:rPr>
              <a:t>Phase II</a:t>
            </a:r>
          </a:p>
        </p:txBody>
      </p:sp>
    </p:spTree>
    <p:extLst>
      <p:ext uri="{BB962C8B-B14F-4D97-AF65-F5344CB8AC3E}">
        <p14:creationId xmlns:p14="http://schemas.microsoft.com/office/powerpoint/2010/main" val="2994733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3000" b="1" kern="1200">
          <a:solidFill>
            <a:schemeClr val="tx2"/>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08224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08224F"/>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08224F"/>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08224F"/>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rgbClr val="08224F"/>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dirty="0"/>
              <a:t>CLICK TO EDIT MASTER TITLE STYLE</a:t>
            </a:r>
            <a:endParaRPr lang="en-US" dirty="0"/>
          </a:p>
        </p:txBody>
      </p:sp>
      <p:sp>
        <p:nvSpPr>
          <p:cNvPr id="14"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15" name="Rectangle 14"/>
          <p:cNvSpPr/>
          <p:nvPr userDrawn="1"/>
        </p:nvSpPr>
        <p:spPr>
          <a:xfrm>
            <a:off x="0" y="6220589"/>
            <a:ext cx="9150479" cy="643437"/>
          </a:xfrm>
          <a:prstGeom prst="rect">
            <a:avLst/>
          </a:prstGeom>
          <a:solidFill>
            <a:srgbClr val="189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meetMED-white-WE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26761" y="6118656"/>
            <a:ext cx="1816729" cy="709564"/>
          </a:xfrm>
          <a:prstGeom prst="rect">
            <a:avLst/>
          </a:prstGeom>
        </p:spPr>
      </p:pic>
      <p:sp>
        <p:nvSpPr>
          <p:cNvPr id="17" name="TextBox 16"/>
          <p:cNvSpPr txBox="1"/>
          <p:nvPr userDrawn="1"/>
        </p:nvSpPr>
        <p:spPr>
          <a:xfrm>
            <a:off x="245876" y="6388418"/>
            <a:ext cx="1671363" cy="307777"/>
          </a:xfrm>
          <a:prstGeom prst="rect">
            <a:avLst/>
          </a:prstGeom>
          <a:noFill/>
        </p:spPr>
        <p:txBody>
          <a:bodyPr wrap="none" rtlCol="0">
            <a:spAutoFit/>
          </a:bodyPr>
          <a:lstStyle/>
          <a:p>
            <a:r>
              <a:rPr lang="en-US" sz="1400" dirty="0" err="1">
                <a:solidFill>
                  <a:schemeClr val="bg1"/>
                </a:solidFill>
                <a:latin typeface="Arial"/>
                <a:cs typeface="Arial"/>
              </a:rPr>
              <a:t>www.meetmed.org</a:t>
            </a:r>
            <a:endParaRPr lang="en-US" sz="1400" dirty="0">
              <a:solidFill>
                <a:schemeClr val="bg1"/>
              </a:solidFill>
              <a:latin typeface="Arial"/>
              <a:cs typeface="Arial"/>
            </a:endParaRPr>
          </a:p>
        </p:txBody>
      </p:sp>
      <p:sp>
        <p:nvSpPr>
          <p:cNvPr id="18" name="Slide Number Placeholder 4"/>
          <p:cNvSpPr>
            <a:spLocks noGrp="1"/>
          </p:cNvSpPr>
          <p:nvPr>
            <p:ph type="sldNum" sz="quarter" idx="4"/>
          </p:nvPr>
        </p:nvSpPr>
        <p:spPr>
          <a:xfrm>
            <a:off x="3505200" y="6369310"/>
            <a:ext cx="2133600" cy="365125"/>
          </a:xfrm>
          <a:prstGeom prst="rect">
            <a:avLst/>
          </a:prstGeom>
        </p:spPr>
        <p:txBody>
          <a:bodyPr/>
          <a:lstStyle>
            <a:lvl1pPr algn="ctr">
              <a:defRPr sz="1000">
                <a:solidFill>
                  <a:schemeClr val="bg1"/>
                </a:solidFill>
              </a:defRPr>
            </a:lvl1pPr>
          </a:lstStyle>
          <a:p>
            <a:fld id="{4E6B386F-75EA-2347-AA44-8123F513AD26}" type="slidenum">
              <a:rPr lang="en-US" smtClean="0"/>
              <a:pPr/>
              <a:t>‹#›</a:t>
            </a:fld>
            <a:endParaRPr lang="en-US" dirty="0"/>
          </a:p>
        </p:txBody>
      </p:sp>
      <p:sp>
        <p:nvSpPr>
          <p:cNvPr id="8" name="TextBox 7">
            <a:extLst>
              <a:ext uri="{FF2B5EF4-FFF2-40B4-BE49-F238E27FC236}">
                <a16:creationId xmlns:a16="http://schemas.microsoft.com/office/drawing/2014/main" id="{148206EC-A050-4025-83C0-1E8A304A09B2}"/>
              </a:ext>
            </a:extLst>
          </p:cNvPr>
          <p:cNvSpPr txBox="1"/>
          <p:nvPr userDrawn="1"/>
        </p:nvSpPr>
        <p:spPr>
          <a:xfrm>
            <a:off x="7716580" y="6603630"/>
            <a:ext cx="837089" cy="276999"/>
          </a:xfrm>
          <a:prstGeom prst="rect">
            <a:avLst/>
          </a:prstGeom>
          <a:noFill/>
        </p:spPr>
        <p:txBody>
          <a:bodyPr wrap="none" rtlCol="0">
            <a:spAutoFit/>
          </a:bodyPr>
          <a:lstStyle/>
          <a:p>
            <a:r>
              <a:rPr lang="en-US" sz="1200" b="1" dirty="0">
                <a:solidFill>
                  <a:schemeClr val="bg1"/>
                </a:solidFill>
                <a:latin typeface="Proxima Nova Extra Bold"/>
              </a:rPr>
              <a:t>Phase II</a:t>
            </a:r>
          </a:p>
        </p:txBody>
      </p:sp>
    </p:spTree>
    <p:extLst>
      <p:ext uri="{BB962C8B-B14F-4D97-AF65-F5344CB8AC3E}">
        <p14:creationId xmlns:p14="http://schemas.microsoft.com/office/powerpoint/2010/main" val="1160144832"/>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ctr" defTabSz="457200" rtl="0" eaLnBrk="1" latinLnBrk="0" hangingPunct="1">
        <a:spcBef>
          <a:spcPct val="0"/>
        </a:spcBef>
        <a:buNone/>
        <a:defRPr sz="3000" b="1" kern="1200">
          <a:solidFill>
            <a:schemeClr val="accent2"/>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accent2"/>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accent2"/>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accent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accent2"/>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accent2"/>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jfif"/><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hyperlink" Target="http://www.meetmed.org/" TargetMode="External"/><Relationship Id="rId1" Type="http://schemas.openxmlformats.org/officeDocument/2006/relationships/slideLayout" Target="../slideLayouts/slideLayout6.xml"/><Relationship Id="rId6" Type="http://schemas.microsoft.com/office/2007/relationships/hdphoto" Target="../media/hdphoto1.wdp"/><Relationship Id="rId5" Type="http://schemas.openxmlformats.org/officeDocument/2006/relationships/image" Target="../media/image13.png"/><Relationship Id="rId10" Type="http://schemas.openxmlformats.org/officeDocument/2006/relationships/image" Target="../media/image17.png"/><Relationship Id="rId4" Type="http://schemas.openxmlformats.org/officeDocument/2006/relationships/image" Target="../media/image12.jp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7276" y="2543391"/>
            <a:ext cx="7772400" cy="1470025"/>
          </a:xfrm>
        </p:spPr>
        <p:txBody>
          <a:bodyPr>
            <a:normAutofit/>
          </a:bodyPr>
          <a:lstStyle/>
          <a:p>
            <a:r>
              <a:rPr lang="fr-FR" sz="2800" dirty="0">
                <a:solidFill>
                  <a:srgbClr val="053063"/>
                </a:solidFill>
                <a:latin typeface="ProximaNova-Extrabld"/>
                <a:ea typeface="+mn-ea"/>
              </a:rPr>
              <a:t>SYSTÈME DE GESTION DE </a:t>
            </a:r>
            <a:r>
              <a:rPr lang="fr-FR" sz="2800" dirty="0" smtClean="0">
                <a:solidFill>
                  <a:srgbClr val="053063"/>
                </a:solidFill>
                <a:latin typeface="ProximaNova-Extrabld"/>
                <a:ea typeface="+mn-ea"/>
              </a:rPr>
              <a:t>BÂTIMENT-</a:t>
            </a:r>
            <a:r>
              <a:rPr lang="en-US" sz="2800" dirty="0" smtClean="0">
                <a:solidFill>
                  <a:srgbClr val="053063"/>
                </a:solidFill>
                <a:latin typeface="ProximaNova-Extrabld"/>
                <a:ea typeface="+mn-ea"/>
              </a:rPr>
              <a:t>EDE8</a:t>
            </a:r>
            <a:endParaRPr lang="en-US" sz="2800" dirty="0">
              <a:solidFill>
                <a:srgbClr val="053063"/>
              </a:solidFill>
              <a:latin typeface="ProximaNova-Extrabld"/>
              <a:ea typeface="+mn-ea"/>
            </a:endParaRPr>
          </a:p>
        </p:txBody>
      </p:sp>
      <p:pic>
        <p:nvPicPr>
          <p:cNvPr id="9" name="Picture 8">
            <a:extLst>
              <a:ext uri="{FF2B5EF4-FFF2-40B4-BE49-F238E27FC236}">
                <a16:creationId xmlns:a16="http://schemas.microsoft.com/office/drawing/2014/main" id="{0D27A6D3-BE3C-120D-DE7B-37D2441C4984}"/>
              </a:ext>
            </a:extLst>
          </p:cNvPr>
          <p:cNvPicPr>
            <a:picLocks noChangeAspect="1"/>
          </p:cNvPicPr>
          <p:nvPr/>
        </p:nvPicPr>
        <p:blipFill rotWithShape="1">
          <a:blip r:embed="rId3"/>
          <a:srcRect l="9364" t="25600" r="10100" b="33196"/>
          <a:stretch/>
        </p:blipFill>
        <p:spPr>
          <a:xfrm>
            <a:off x="6398836" y="215725"/>
            <a:ext cx="960241" cy="491286"/>
          </a:xfrm>
          <a:prstGeom prst="rect">
            <a:avLst/>
          </a:prstGeom>
        </p:spPr>
      </p:pic>
      <p:pic>
        <p:nvPicPr>
          <p:cNvPr id="11" name="Picture 10">
            <a:extLst>
              <a:ext uri="{FF2B5EF4-FFF2-40B4-BE49-F238E27FC236}">
                <a16:creationId xmlns:a16="http://schemas.microsoft.com/office/drawing/2014/main" id="{67A5110C-28DC-E4A8-D47A-E1274A43A4DE}"/>
              </a:ext>
            </a:extLst>
          </p:cNvPr>
          <p:cNvPicPr>
            <a:picLocks noChangeAspect="1"/>
          </p:cNvPicPr>
          <p:nvPr/>
        </p:nvPicPr>
        <p:blipFill>
          <a:blip r:embed="rId4"/>
          <a:stretch>
            <a:fillRect/>
          </a:stretch>
        </p:blipFill>
        <p:spPr>
          <a:xfrm>
            <a:off x="7455675" y="149737"/>
            <a:ext cx="545421" cy="642116"/>
          </a:xfrm>
          <a:prstGeom prst="rect">
            <a:avLst/>
          </a:prstGeom>
        </p:spPr>
      </p:pic>
      <p:pic>
        <p:nvPicPr>
          <p:cNvPr id="13" name="Picture 12">
            <a:extLst>
              <a:ext uri="{FF2B5EF4-FFF2-40B4-BE49-F238E27FC236}">
                <a16:creationId xmlns:a16="http://schemas.microsoft.com/office/drawing/2014/main" id="{620A085C-AED8-3351-7C04-AC1F44F8CB52}"/>
              </a:ext>
            </a:extLst>
          </p:cNvPr>
          <p:cNvPicPr>
            <a:picLocks noChangeAspect="1"/>
          </p:cNvPicPr>
          <p:nvPr/>
        </p:nvPicPr>
        <p:blipFill>
          <a:blip r:embed="rId5"/>
          <a:stretch>
            <a:fillRect/>
          </a:stretch>
        </p:blipFill>
        <p:spPr>
          <a:xfrm>
            <a:off x="8135788" y="149737"/>
            <a:ext cx="817614" cy="642116"/>
          </a:xfrm>
          <a:prstGeom prst="rect">
            <a:avLst/>
          </a:prstGeom>
        </p:spPr>
      </p:pic>
      <p:sp>
        <p:nvSpPr>
          <p:cNvPr id="10" name="Title 1">
            <a:extLst>
              <a:ext uri="{FF2B5EF4-FFF2-40B4-BE49-F238E27FC236}">
                <a16:creationId xmlns:a16="http://schemas.microsoft.com/office/drawing/2014/main" id="{A9AF8292-9B2C-4C91-AFF2-354A0B2D51C4}"/>
              </a:ext>
            </a:extLst>
          </p:cNvPr>
          <p:cNvSpPr txBox="1">
            <a:spLocks/>
          </p:cNvSpPr>
          <p:nvPr/>
        </p:nvSpPr>
        <p:spPr>
          <a:xfrm>
            <a:off x="1185856" y="4755371"/>
            <a:ext cx="6815240" cy="1057572"/>
          </a:xfrm>
          <a:prstGeom prst="rect">
            <a:avLst/>
          </a:prstGeom>
        </p:spPr>
        <p:txBody>
          <a:bodyPr vert="horz" lIns="91440" tIns="45720" rIns="91440" bIns="45720" rtlCol="0" anchor="ctr">
            <a:normAutofit fontScale="40000" lnSpcReduction="20000"/>
          </a:bodyPr>
          <a:lstStyle>
            <a:lvl1pPr algn="ctr" defTabSz="457200" rtl="0" eaLnBrk="1" latinLnBrk="0" hangingPunct="1">
              <a:spcBef>
                <a:spcPct val="0"/>
              </a:spcBef>
              <a:buNone/>
              <a:defRPr sz="3000" b="1" kern="1200">
                <a:solidFill>
                  <a:schemeClr val="accent2"/>
                </a:solidFill>
                <a:latin typeface="Arial"/>
                <a:ea typeface="+mj-ea"/>
                <a:cs typeface="Arial"/>
              </a:defRPr>
            </a:lvl1pPr>
          </a:lstStyle>
          <a:p>
            <a:r>
              <a:rPr lang="en-GB" sz="6000" dirty="0" smtClean="0">
                <a:solidFill>
                  <a:srgbClr val="053063"/>
                </a:solidFill>
                <a:latin typeface="ProximaNova-Extrabld"/>
                <a:ea typeface="+mn-ea"/>
              </a:rPr>
              <a:t>Formation sur GRASSMED </a:t>
            </a:r>
            <a:r>
              <a:rPr lang="en-GB" sz="6000" dirty="0">
                <a:solidFill>
                  <a:srgbClr val="053063"/>
                </a:solidFill>
                <a:latin typeface="ProximaNova-Extrabld"/>
                <a:ea typeface="+mn-ea"/>
              </a:rPr>
              <a:t>– </a:t>
            </a:r>
            <a:r>
              <a:rPr lang="en-GB" sz="6000" dirty="0" smtClean="0">
                <a:solidFill>
                  <a:srgbClr val="053063"/>
                </a:solidFill>
                <a:latin typeface="ProximaNova-Extrabld"/>
                <a:ea typeface="+mn-ea"/>
              </a:rPr>
              <a:t>MEETMED </a:t>
            </a:r>
            <a:r>
              <a:rPr lang="en-GB" sz="6000" dirty="0">
                <a:solidFill>
                  <a:srgbClr val="053063"/>
                </a:solidFill>
                <a:latin typeface="ProximaNova-Extrabld"/>
                <a:ea typeface="+mn-ea"/>
              </a:rPr>
              <a:t>II </a:t>
            </a:r>
          </a:p>
          <a:p>
            <a:r>
              <a:rPr lang="en-GB" sz="4200" dirty="0">
                <a:solidFill>
                  <a:srgbClr val="053063"/>
                </a:solidFill>
                <a:latin typeface="ProximaNova-Regular"/>
                <a:ea typeface="+mn-ea"/>
              </a:rPr>
              <a:t>WP3_A3.1.6</a:t>
            </a:r>
          </a:p>
          <a:p>
            <a:r>
              <a:rPr lang="en-GB" sz="4200" dirty="0" smtClean="0">
                <a:solidFill>
                  <a:srgbClr val="053063"/>
                </a:solidFill>
                <a:latin typeface="ProximaNova-Regular"/>
                <a:ea typeface="+mn-ea"/>
              </a:rPr>
              <a:t>Marrakech 6 </a:t>
            </a:r>
            <a:r>
              <a:rPr lang="fr-FR" sz="4200" dirty="0" smtClean="0">
                <a:solidFill>
                  <a:srgbClr val="053063"/>
                </a:solidFill>
                <a:latin typeface="ProximaNova-Regular"/>
                <a:ea typeface="+mn-ea"/>
              </a:rPr>
              <a:t>février</a:t>
            </a:r>
            <a:r>
              <a:rPr lang="en-GB" sz="4200" dirty="0" smtClean="0">
                <a:solidFill>
                  <a:srgbClr val="053063"/>
                </a:solidFill>
                <a:latin typeface="ProximaNova-Regular"/>
                <a:ea typeface="+mn-ea"/>
              </a:rPr>
              <a:t> 2024</a:t>
            </a:r>
            <a:endParaRPr lang="en-GB" sz="4200" dirty="0">
              <a:solidFill>
                <a:srgbClr val="053063"/>
              </a:solidFill>
              <a:latin typeface="ProximaNova-Regular"/>
              <a:ea typeface="+mn-ea"/>
            </a:endParaRPr>
          </a:p>
          <a:p>
            <a:endParaRPr lang="en-US" sz="4300" dirty="0">
              <a:solidFill>
                <a:srgbClr val="053063"/>
              </a:solidFill>
              <a:latin typeface="ProximaNova-Regular"/>
              <a:ea typeface="+mn-ea"/>
            </a:endParaRPr>
          </a:p>
        </p:txBody>
      </p:sp>
      <p:pic>
        <p:nvPicPr>
          <p:cNvPr id="12" name="Picture 11"/>
          <p:cNvPicPr>
            <a:picLocks noChangeAspect="1"/>
          </p:cNvPicPr>
          <p:nvPr/>
        </p:nvPicPr>
        <p:blipFill>
          <a:blip r:embed="rId6"/>
          <a:stretch>
            <a:fillRect/>
          </a:stretch>
        </p:blipFill>
        <p:spPr>
          <a:xfrm>
            <a:off x="899548" y="3996263"/>
            <a:ext cx="7645047" cy="743776"/>
          </a:xfrm>
          <a:prstGeom prst="rect">
            <a:avLst/>
          </a:prstGeom>
        </p:spPr>
      </p:pic>
    </p:spTree>
    <p:extLst>
      <p:ext uri="{BB962C8B-B14F-4D97-AF65-F5344CB8AC3E}">
        <p14:creationId xmlns:p14="http://schemas.microsoft.com/office/powerpoint/2010/main" val="3537039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5771D-C610-4AAA-8060-B70B036518D9}"/>
              </a:ext>
            </a:extLst>
          </p:cNvPr>
          <p:cNvSpPr>
            <a:spLocks noGrp="1"/>
          </p:cNvSpPr>
          <p:nvPr>
            <p:ph type="title"/>
          </p:nvPr>
        </p:nvSpPr>
        <p:spPr>
          <a:xfrm>
            <a:off x="457200" y="874701"/>
            <a:ext cx="8229600" cy="1143000"/>
          </a:xfrm>
        </p:spPr>
        <p:txBody>
          <a:bodyPr>
            <a:noAutofit/>
          </a:bodyPr>
          <a:lstStyle/>
          <a:p>
            <a:r>
              <a:rPr lang="en-GB" sz="3500" dirty="0">
                <a:solidFill>
                  <a:srgbClr val="053063"/>
                </a:solidFill>
                <a:latin typeface="Proxima Nova Extra Bold"/>
                <a:ea typeface="+mn-ea"/>
              </a:rPr>
              <a:t/>
            </a:r>
            <a:br>
              <a:rPr lang="en-GB" sz="3500" dirty="0">
                <a:solidFill>
                  <a:srgbClr val="053063"/>
                </a:solidFill>
                <a:latin typeface="Proxima Nova Extra Bold"/>
                <a:ea typeface="+mn-ea"/>
              </a:rPr>
            </a:br>
            <a:r>
              <a:rPr lang="en-GB" sz="3500" dirty="0" err="1" smtClean="0">
                <a:solidFill>
                  <a:srgbClr val="053063"/>
                </a:solidFill>
                <a:latin typeface="Proxima Nova Extra Bold"/>
                <a:ea typeface="+mn-ea"/>
              </a:rPr>
              <a:t>Grandes</a:t>
            </a:r>
            <a:r>
              <a:rPr lang="en-GB" sz="3500" dirty="0" smtClean="0">
                <a:solidFill>
                  <a:srgbClr val="053063"/>
                </a:solidFill>
                <a:latin typeface="Proxima Nova Extra Bold"/>
                <a:ea typeface="+mn-ea"/>
              </a:rPr>
              <a:t> </a:t>
            </a:r>
            <a:r>
              <a:rPr lang="en-GB" sz="3500" dirty="0" err="1" smtClean="0">
                <a:solidFill>
                  <a:srgbClr val="053063"/>
                </a:solidFill>
                <a:latin typeface="Proxima Nova Extra Bold"/>
                <a:ea typeface="+mn-ea"/>
              </a:rPr>
              <a:t>Lignes</a:t>
            </a:r>
            <a:endParaRPr lang="en-BE" sz="3500" dirty="0">
              <a:solidFill>
                <a:srgbClr val="053063"/>
              </a:solidFill>
              <a:latin typeface="Proxima Nova Extra Bold"/>
              <a:ea typeface="+mn-ea"/>
            </a:endParaRPr>
          </a:p>
        </p:txBody>
      </p:sp>
      <p:sp>
        <p:nvSpPr>
          <p:cNvPr id="3" name="Content Placeholder 2">
            <a:extLst>
              <a:ext uri="{FF2B5EF4-FFF2-40B4-BE49-F238E27FC236}">
                <a16:creationId xmlns:a16="http://schemas.microsoft.com/office/drawing/2014/main" id="{D887251B-6B8D-4C41-859F-99DEAB2D35D3}"/>
              </a:ext>
            </a:extLst>
          </p:cNvPr>
          <p:cNvSpPr>
            <a:spLocks noGrp="1"/>
          </p:cNvSpPr>
          <p:nvPr>
            <p:ph idx="1"/>
          </p:nvPr>
        </p:nvSpPr>
        <p:spPr>
          <a:xfrm>
            <a:off x="656526" y="2216980"/>
            <a:ext cx="8229600" cy="3863346"/>
          </a:xfrm>
        </p:spPr>
        <p:txBody>
          <a:bodyPr>
            <a:noAutofit/>
          </a:bodyPr>
          <a:lstStyle/>
          <a:p>
            <a:pPr algn="just">
              <a:buFont typeface="Wingdings" panose="05000000000000000000" pitchFamily="2" charset="2"/>
              <a:buChar char="ü"/>
            </a:pPr>
            <a:r>
              <a:rPr lang="fr-FR" sz="2800" dirty="0">
                <a:latin typeface="ProximaNova-Semibold"/>
              </a:rPr>
              <a:t>Qu'est-ce qu'un SYSTÈME DE GESTION DE BÂTIMENT (BMS) </a:t>
            </a:r>
            <a:r>
              <a:rPr lang="fr-FR" sz="2800" dirty="0" smtClean="0">
                <a:latin typeface="ProximaNova-Semibold"/>
              </a:rPr>
              <a:t>?</a:t>
            </a:r>
          </a:p>
          <a:p>
            <a:pPr algn="just">
              <a:buFont typeface="Wingdings" panose="05000000000000000000" pitchFamily="2" charset="2"/>
              <a:buChar char="ü"/>
            </a:pPr>
            <a:r>
              <a:rPr lang="fr-FR" sz="2800" dirty="0" smtClean="0">
                <a:latin typeface="ProximaNova-Semibold"/>
              </a:rPr>
              <a:t>Quelles </a:t>
            </a:r>
            <a:r>
              <a:rPr lang="fr-FR" sz="2800" dirty="0">
                <a:latin typeface="ProximaNova-Semibold"/>
              </a:rPr>
              <a:t>sont les capacités du BMS </a:t>
            </a:r>
            <a:r>
              <a:rPr lang="fr-FR" sz="2800" dirty="0" smtClean="0">
                <a:latin typeface="ProximaNova-Semibold"/>
              </a:rPr>
              <a:t>?</a:t>
            </a:r>
          </a:p>
          <a:p>
            <a:pPr algn="just">
              <a:buFont typeface="Wingdings" panose="05000000000000000000" pitchFamily="2" charset="2"/>
              <a:buChar char="ü"/>
            </a:pPr>
            <a:r>
              <a:rPr lang="fr-FR" sz="2800" dirty="0" smtClean="0">
                <a:latin typeface="ProximaNova-Semibold"/>
              </a:rPr>
              <a:t>En </a:t>
            </a:r>
            <a:r>
              <a:rPr lang="fr-FR" sz="2800" dirty="0">
                <a:latin typeface="ProximaNova-Semibold"/>
              </a:rPr>
              <a:t>quoi consiste le BMS </a:t>
            </a:r>
            <a:r>
              <a:rPr lang="fr-FR" sz="2800" dirty="0" smtClean="0">
                <a:latin typeface="ProximaNova-Semibold"/>
              </a:rPr>
              <a:t>?</a:t>
            </a:r>
          </a:p>
          <a:p>
            <a:pPr algn="just">
              <a:buFont typeface="Wingdings" panose="05000000000000000000" pitchFamily="2" charset="2"/>
              <a:buChar char="ü"/>
            </a:pPr>
            <a:r>
              <a:rPr lang="fr-FR" sz="2800" dirty="0" smtClean="0">
                <a:latin typeface="ProximaNova-Semibold"/>
              </a:rPr>
              <a:t>Comment </a:t>
            </a:r>
            <a:r>
              <a:rPr lang="fr-FR" sz="2800" dirty="0">
                <a:latin typeface="ProximaNova-Semibold"/>
              </a:rPr>
              <a:t>se conformer à GRASSMED ?</a:t>
            </a:r>
            <a:endParaRPr lang="en-BE" sz="2800" dirty="0">
              <a:latin typeface="ProximaNova-Semibold"/>
            </a:endParaRPr>
          </a:p>
        </p:txBody>
      </p:sp>
      <p:sp>
        <p:nvSpPr>
          <p:cNvPr id="6" name="Slide Number Placeholder 4">
            <a:extLst>
              <a:ext uri="{FF2B5EF4-FFF2-40B4-BE49-F238E27FC236}">
                <a16:creationId xmlns:a16="http://schemas.microsoft.com/office/drawing/2014/main" id="{2EB4B289-5AF4-09E8-282F-085D3D197068}"/>
              </a:ext>
            </a:extLst>
          </p:cNvPr>
          <p:cNvSpPr txBox="1">
            <a:spLocks/>
          </p:cNvSpPr>
          <p:nvPr/>
        </p:nvSpPr>
        <p:spPr>
          <a:xfrm>
            <a:off x="4771326" y="194111"/>
            <a:ext cx="3689714"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9" name="Slide Number Placeholder 4">
            <a:extLst>
              <a:ext uri="{FF2B5EF4-FFF2-40B4-BE49-F238E27FC236}">
                <a16:creationId xmlns:a16="http://schemas.microsoft.com/office/drawing/2014/main" id="{59C6BE99-10EF-8957-688E-FC7888EB8C6C}"/>
              </a:ext>
            </a:extLst>
          </p:cNvPr>
          <p:cNvSpPr txBox="1">
            <a:spLocks/>
          </p:cNvSpPr>
          <p:nvPr/>
        </p:nvSpPr>
        <p:spPr>
          <a:xfrm>
            <a:off x="4771326" y="194111"/>
            <a:ext cx="3689714"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BUILDING MANAGEMENT SYSTEM– EDE8</a:t>
            </a:r>
          </a:p>
        </p:txBody>
      </p:sp>
    </p:spTree>
    <p:extLst>
      <p:ext uri="{BB962C8B-B14F-4D97-AF65-F5344CB8AC3E}">
        <p14:creationId xmlns:p14="http://schemas.microsoft.com/office/powerpoint/2010/main" val="2858586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EED8647-0B64-1D19-9376-86D613F2709A}"/>
              </a:ext>
            </a:extLst>
          </p:cNvPr>
          <p:cNvSpPr/>
          <p:nvPr/>
        </p:nvSpPr>
        <p:spPr>
          <a:xfrm>
            <a:off x="4463104" y="3165986"/>
            <a:ext cx="4680896" cy="3692014"/>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highlight>
                <a:srgbClr val="189A3A"/>
              </a:highlight>
            </a:endParaRPr>
          </a:p>
        </p:txBody>
      </p:sp>
      <p:sp>
        <p:nvSpPr>
          <p:cNvPr id="2" name="Title 1"/>
          <p:cNvSpPr>
            <a:spLocks noGrp="1"/>
          </p:cNvSpPr>
          <p:nvPr>
            <p:ph type="title"/>
          </p:nvPr>
        </p:nvSpPr>
        <p:spPr>
          <a:xfrm>
            <a:off x="457200" y="884208"/>
            <a:ext cx="8229600" cy="1143000"/>
          </a:xfrm>
        </p:spPr>
        <p:txBody>
          <a:bodyPr>
            <a:noAutofit/>
          </a:bodyPr>
          <a:lstStyle/>
          <a:p>
            <a:r>
              <a:rPr lang="fr-FR" sz="3500" dirty="0">
                <a:solidFill>
                  <a:srgbClr val="053063"/>
                </a:solidFill>
                <a:latin typeface="Proxima Nova Extra Bold"/>
                <a:ea typeface="+mn-ea"/>
              </a:rPr>
              <a:t>Qu'est-ce qu'un SYSTÈME DE GESTION DE BÂTIMENT (BMS) ?</a:t>
            </a:r>
            <a:br>
              <a:rPr lang="fr-FR" sz="3500" dirty="0">
                <a:solidFill>
                  <a:srgbClr val="053063"/>
                </a:solidFill>
                <a:latin typeface="Proxima Nova Extra Bold"/>
                <a:ea typeface="+mn-ea"/>
              </a:rPr>
            </a:br>
            <a:endParaRPr lang="en-US" sz="3500" dirty="0">
              <a:solidFill>
                <a:srgbClr val="053063"/>
              </a:solidFill>
              <a:latin typeface="Proxima Nova Extra Bold"/>
              <a:ea typeface="+mn-ea"/>
            </a:endParaRPr>
          </a:p>
        </p:txBody>
      </p:sp>
      <p:sp>
        <p:nvSpPr>
          <p:cNvPr id="3" name="Content Placeholder 2"/>
          <p:cNvSpPr>
            <a:spLocks noGrp="1"/>
          </p:cNvSpPr>
          <p:nvPr>
            <p:ph idx="1"/>
          </p:nvPr>
        </p:nvSpPr>
        <p:spPr>
          <a:xfrm>
            <a:off x="520479" y="1692286"/>
            <a:ext cx="3870031" cy="2917722"/>
          </a:xfrm>
        </p:spPr>
        <p:txBody>
          <a:bodyPr>
            <a:noAutofit/>
          </a:bodyPr>
          <a:lstStyle/>
          <a:p>
            <a:pPr marL="0" indent="0" algn="just">
              <a:buNone/>
            </a:pPr>
            <a:r>
              <a:rPr lang="fr-FR" sz="1800" dirty="0">
                <a:latin typeface="ProximaNova-Regular"/>
              </a:rPr>
              <a:t>Un système de gestion de bâtiment (BMS) est un système de contrôle INFORMATIQUE qui peut être utilisé pour surveiller et gérer les services mécaniques, électriques et électromécaniques d'une installation. Ces services peuvent inclure l'électricité, le chauffage, la ventilation, la climatisation, le contrôle d'accès physique, les stations de pompage, les ascenseurs et l'éclairage.</a:t>
            </a:r>
            <a:endParaRPr lang="en-US" sz="1800" dirty="0">
              <a:latin typeface="ProximaNova-Regular"/>
            </a:endParaRPr>
          </a:p>
        </p:txBody>
      </p:sp>
      <p:pic>
        <p:nvPicPr>
          <p:cNvPr id="7" name="Picture 6" descr="Building Automation System – WQC MEP">
            <a:extLst>
              <a:ext uri="{FF2B5EF4-FFF2-40B4-BE49-F238E27FC236}">
                <a16:creationId xmlns:a16="http://schemas.microsoft.com/office/drawing/2014/main" id="{FE1F8DCB-77C8-5F0F-E120-0DEFB34CF9D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34212" y="5011137"/>
            <a:ext cx="2355249" cy="1846863"/>
          </a:xfrm>
          <a:prstGeom prst="rect">
            <a:avLst/>
          </a:prstGeom>
          <a:noFill/>
          <a:ln>
            <a:noFill/>
          </a:ln>
        </p:spPr>
      </p:pic>
      <p:sp>
        <p:nvSpPr>
          <p:cNvPr id="8" name="Slide Number Placeholder 4">
            <a:extLst>
              <a:ext uri="{FF2B5EF4-FFF2-40B4-BE49-F238E27FC236}">
                <a16:creationId xmlns:a16="http://schemas.microsoft.com/office/drawing/2014/main" id="{4FBCBF04-36A2-0B33-148A-F8B2A589ECA4}"/>
              </a:ext>
            </a:extLst>
          </p:cNvPr>
          <p:cNvSpPr txBox="1">
            <a:spLocks/>
          </p:cNvSpPr>
          <p:nvPr/>
        </p:nvSpPr>
        <p:spPr>
          <a:xfrm>
            <a:off x="4771326" y="194111"/>
            <a:ext cx="3689714"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BUILDING MANAGEMENT SYSTEM– EDE8</a:t>
            </a:r>
          </a:p>
        </p:txBody>
      </p:sp>
      <p:sp>
        <p:nvSpPr>
          <p:cNvPr id="6" name="TextBox 5">
            <a:extLst>
              <a:ext uri="{FF2B5EF4-FFF2-40B4-BE49-F238E27FC236}">
                <a16:creationId xmlns:a16="http://schemas.microsoft.com/office/drawing/2014/main" id="{FF23D724-0ECE-B19A-06A0-FC16A086A3BE}"/>
              </a:ext>
            </a:extLst>
          </p:cNvPr>
          <p:cNvSpPr txBox="1"/>
          <p:nvPr/>
        </p:nvSpPr>
        <p:spPr>
          <a:xfrm>
            <a:off x="4553328" y="3302977"/>
            <a:ext cx="4332147" cy="3416320"/>
          </a:xfrm>
          <a:prstGeom prst="rect">
            <a:avLst/>
          </a:prstGeom>
          <a:noFill/>
        </p:spPr>
        <p:txBody>
          <a:bodyPr wrap="square">
            <a:spAutoFit/>
          </a:bodyPr>
          <a:lstStyle/>
          <a:p>
            <a:pPr lvl="0" algn="just">
              <a:spcBef>
                <a:spcPct val="20000"/>
              </a:spcBef>
              <a:defRPr/>
            </a:pPr>
            <a:r>
              <a:rPr lang="fr-FR" dirty="0">
                <a:solidFill>
                  <a:schemeClr val="bg1"/>
                </a:solidFill>
                <a:latin typeface="ProximaNova-Regular"/>
                <a:cs typeface="Arial"/>
              </a:rPr>
              <a:t>L'utilisation efficace du système de gestion du bâtiment (BMS) joue un rôle important en apportant un élément de durabilité dans l'environnement bâti. Une efficacité énergétique plus élevée, des coûts d’exploitation et de maintenance réduits, une meilleure qualité de l’air intérieur, un confort et une productivité accrus des occupants, une réduction de la consommation de carburant et des émissions de CO2, sont les principales réalisations d’un BMS réussi.</a:t>
            </a:r>
            <a:endParaRPr kumimoji="0" lang="en-US" sz="1800" b="0" i="0" u="none" strike="noStrike" kern="1200" cap="none" spc="0" normalizeH="0" baseline="0" noProof="0" dirty="0">
              <a:ln>
                <a:noFill/>
              </a:ln>
              <a:solidFill>
                <a:schemeClr val="bg1"/>
              </a:solidFill>
              <a:effectLst/>
              <a:uLnTx/>
              <a:uFillTx/>
              <a:latin typeface="ProximaNova-Regular"/>
              <a:ea typeface="+mn-ea"/>
              <a:cs typeface="Arial"/>
            </a:endParaRPr>
          </a:p>
        </p:txBody>
      </p:sp>
    </p:spTree>
    <p:extLst>
      <p:ext uri="{BB962C8B-B14F-4D97-AF65-F5344CB8AC3E}">
        <p14:creationId xmlns:p14="http://schemas.microsoft.com/office/powerpoint/2010/main" val="58073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1000" fill="hold"/>
                                        <p:tgtEl>
                                          <p:spTgt spid="7"/>
                                        </p:tgtEl>
                                        <p:attrNameLst>
                                          <p:attrName>ppt_w</p:attrName>
                                        </p:attrNameLst>
                                      </p:cBhvr>
                                      <p:tavLst>
                                        <p:tav tm="0">
                                          <p:val>
                                            <p:fltVal val="0"/>
                                          </p:val>
                                        </p:tav>
                                        <p:tav tm="100000">
                                          <p:val>
                                            <p:strVal val="#ppt_w"/>
                                          </p:val>
                                        </p:tav>
                                      </p:tavLst>
                                    </p:anim>
                                    <p:anim calcmode="lin" valueType="num">
                                      <p:cBhvr>
                                        <p:cTn id="18" dur="1000" fill="hold"/>
                                        <p:tgtEl>
                                          <p:spTgt spid="7"/>
                                        </p:tgtEl>
                                        <p:attrNameLst>
                                          <p:attrName>ppt_h</p:attrName>
                                        </p:attrNameLst>
                                      </p:cBhvr>
                                      <p:tavLst>
                                        <p:tav tm="0">
                                          <p:val>
                                            <p:fltVal val="0"/>
                                          </p:val>
                                        </p:tav>
                                        <p:tav tm="100000">
                                          <p:val>
                                            <p:strVal val="#ppt_h"/>
                                          </p:val>
                                        </p:tav>
                                      </p:tavLst>
                                    </p:anim>
                                    <p:anim calcmode="lin" valueType="num">
                                      <p:cBhvr>
                                        <p:cTn id="19" dur="1000" fill="hold"/>
                                        <p:tgtEl>
                                          <p:spTgt spid="7"/>
                                        </p:tgtEl>
                                        <p:attrNameLst>
                                          <p:attrName>style.rotation</p:attrName>
                                        </p:attrNameLst>
                                      </p:cBhvr>
                                      <p:tavLst>
                                        <p:tav tm="0">
                                          <p:val>
                                            <p:fltVal val="90"/>
                                          </p:val>
                                        </p:tav>
                                        <p:tav tm="100000">
                                          <p:val>
                                            <p:fltVal val="0"/>
                                          </p:val>
                                        </p:tav>
                                      </p:tavLst>
                                    </p:anim>
                                    <p:animEffect transition="in" filter="fade">
                                      <p:cBhvr>
                                        <p:cTn id="2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4F8C1B0-5374-08DD-0D4F-7E10DB6BA77C}"/>
              </a:ext>
            </a:extLst>
          </p:cNvPr>
          <p:cNvSpPr/>
          <p:nvPr/>
        </p:nvSpPr>
        <p:spPr>
          <a:xfrm>
            <a:off x="0" y="1705269"/>
            <a:ext cx="9144000" cy="1303402"/>
          </a:xfrm>
          <a:prstGeom prst="rect">
            <a:avLst/>
          </a:prstGeom>
          <a:solidFill>
            <a:srgbClr val="189A3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highlight>
                <a:srgbClr val="189A3A"/>
              </a:highlight>
            </a:endParaRPr>
          </a:p>
        </p:txBody>
      </p:sp>
      <p:sp>
        <p:nvSpPr>
          <p:cNvPr id="2" name="Title 1">
            <a:extLst>
              <a:ext uri="{FF2B5EF4-FFF2-40B4-BE49-F238E27FC236}">
                <a16:creationId xmlns:a16="http://schemas.microsoft.com/office/drawing/2014/main" id="{D68097F8-E91A-455A-BDBB-E131970F355C}"/>
              </a:ext>
            </a:extLst>
          </p:cNvPr>
          <p:cNvSpPr>
            <a:spLocks noGrp="1"/>
          </p:cNvSpPr>
          <p:nvPr>
            <p:ph type="title"/>
          </p:nvPr>
        </p:nvSpPr>
        <p:spPr/>
        <p:txBody>
          <a:bodyPr>
            <a:noAutofit/>
          </a:bodyPr>
          <a:lstStyle/>
          <a:p>
            <a:r>
              <a:rPr lang="fr-FR" sz="3500" dirty="0">
                <a:solidFill>
                  <a:srgbClr val="053063"/>
                </a:solidFill>
                <a:latin typeface="Proxima Nova Extra Bold"/>
                <a:ea typeface="+mn-ea"/>
              </a:rPr>
              <a:t>Quelles sont les capacités du BMS ?</a:t>
            </a:r>
            <a:br>
              <a:rPr lang="fr-FR" sz="3500" dirty="0">
                <a:solidFill>
                  <a:srgbClr val="053063"/>
                </a:solidFill>
                <a:latin typeface="Proxima Nova Extra Bold"/>
                <a:ea typeface="+mn-ea"/>
              </a:rPr>
            </a:br>
            <a:r>
              <a:rPr lang="en-US" sz="3500" dirty="0">
                <a:solidFill>
                  <a:srgbClr val="053063"/>
                </a:solidFill>
                <a:latin typeface="Proxima Nova Extra Bold"/>
                <a:ea typeface="+mn-ea"/>
              </a:rPr>
              <a:t>	</a:t>
            </a:r>
          </a:p>
        </p:txBody>
      </p:sp>
      <p:sp>
        <p:nvSpPr>
          <p:cNvPr id="3" name="Content Placeholder 2">
            <a:extLst>
              <a:ext uri="{FF2B5EF4-FFF2-40B4-BE49-F238E27FC236}">
                <a16:creationId xmlns:a16="http://schemas.microsoft.com/office/drawing/2014/main" id="{B3ADE07B-DEF0-45E1-ADE2-624EF62FA0DE}"/>
              </a:ext>
            </a:extLst>
          </p:cNvPr>
          <p:cNvSpPr>
            <a:spLocks noGrp="1"/>
          </p:cNvSpPr>
          <p:nvPr>
            <p:ph idx="1"/>
          </p:nvPr>
        </p:nvSpPr>
        <p:spPr>
          <a:xfrm>
            <a:off x="457200" y="3165684"/>
            <a:ext cx="8229600" cy="3863346"/>
          </a:xfrm>
        </p:spPr>
        <p:txBody>
          <a:bodyPr>
            <a:normAutofit lnSpcReduction="10000"/>
          </a:bodyPr>
          <a:lstStyle/>
          <a:p>
            <a:pPr marL="22860" marR="387350" indent="0" algn="just">
              <a:lnSpc>
                <a:spcPct val="107000"/>
              </a:lnSpc>
              <a:spcBef>
                <a:spcPts val="0"/>
              </a:spcBef>
              <a:spcAft>
                <a:spcPts val="0"/>
              </a:spcAft>
              <a:buNone/>
            </a:pPr>
            <a:endParaRPr lang="en-US" sz="1800" dirty="0">
              <a:latin typeface="ProximaNova-Semibold"/>
            </a:endParaRPr>
          </a:p>
          <a:p>
            <a:pPr marL="22860" marR="387350" indent="0" algn="just">
              <a:lnSpc>
                <a:spcPct val="107000"/>
              </a:lnSpc>
              <a:spcBef>
                <a:spcPts val="0"/>
              </a:spcBef>
              <a:spcAft>
                <a:spcPts val="0"/>
              </a:spcAft>
              <a:buNone/>
            </a:pPr>
            <a:r>
              <a:rPr lang="fr-FR" sz="1800" dirty="0">
                <a:latin typeface="ProximaNova-Semibold"/>
              </a:rPr>
              <a:t>Ensemble, ces composants permettront au BMS de </a:t>
            </a:r>
            <a:r>
              <a:rPr lang="fr-FR" sz="1800" dirty="0" smtClean="0">
                <a:latin typeface="ProximaNova-Semibold"/>
              </a:rPr>
              <a:t>:</a:t>
            </a:r>
          </a:p>
          <a:p>
            <a:pPr marL="308610" marR="387350" indent="-285750" algn="just">
              <a:lnSpc>
                <a:spcPct val="107000"/>
              </a:lnSpc>
              <a:spcBef>
                <a:spcPts val="0"/>
              </a:spcBef>
            </a:pPr>
            <a:r>
              <a:rPr lang="fr-FR" sz="1800" dirty="0" smtClean="0">
                <a:latin typeface="ProximaNova-Semibold"/>
              </a:rPr>
              <a:t>Améliorer </a:t>
            </a:r>
            <a:r>
              <a:rPr lang="fr-FR" sz="1800" dirty="0">
                <a:latin typeface="ProximaNova-Semibold"/>
              </a:rPr>
              <a:t>les systèmes de chauffage et de refroidissement du bâtiment</a:t>
            </a:r>
            <a:r>
              <a:rPr lang="fr-FR" sz="1800" dirty="0" smtClean="0">
                <a:latin typeface="ProximaNova-Semibold"/>
              </a:rPr>
              <a:t>.</a:t>
            </a:r>
          </a:p>
          <a:p>
            <a:pPr marL="308610" marR="387350" indent="-285750" algn="just">
              <a:lnSpc>
                <a:spcPct val="107000"/>
              </a:lnSpc>
              <a:spcBef>
                <a:spcPts val="0"/>
              </a:spcBef>
            </a:pPr>
            <a:r>
              <a:rPr lang="fr-FR" sz="1800" dirty="0" smtClean="0">
                <a:latin typeface="ProximaNova-Semibold"/>
              </a:rPr>
              <a:t>Réduire </a:t>
            </a:r>
            <a:r>
              <a:rPr lang="fr-FR" sz="1800" dirty="0">
                <a:latin typeface="ProximaNova-Semibold"/>
              </a:rPr>
              <a:t>les coûts de chauffage et de climatisation grâce à l’optimisation automatique et permanente du système</a:t>
            </a:r>
            <a:r>
              <a:rPr lang="fr-FR" sz="1800" dirty="0" smtClean="0">
                <a:latin typeface="ProximaNova-Semibold"/>
              </a:rPr>
              <a:t>.</a:t>
            </a:r>
          </a:p>
          <a:p>
            <a:pPr marL="308610" marR="387350" indent="-285750" algn="just">
              <a:lnSpc>
                <a:spcPct val="107000"/>
              </a:lnSpc>
              <a:spcBef>
                <a:spcPts val="0"/>
              </a:spcBef>
            </a:pPr>
            <a:r>
              <a:rPr lang="fr-FR" sz="1800" dirty="0" smtClean="0">
                <a:latin typeface="ProximaNova-Semibold"/>
              </a:rPr>
              <a:t>Réduire </a:t>
            </a:r>
            <a:r>
              <a:rPr lang="fr-FR" sz="1800" dirty="0">
                <a:latin typeface="ProximaNova-Semibold"/>
              </a:rPr>
              <a:t>considérablement les coûts d’usure et de maintenance</a:t>
            </a:r>
            <a:r>
              <a:rPr lang="fr-FR" sz="1800" dirty="0" smtClean="0">
                <a:latin typeface="ProximaNova-Semibold"/>
              </a:rPr>
              <a:t>.</a:t>
            </a:r>
          </a:p>
          <a:p>
            <a:pPr marL="308610" marR="387350" indent="-285750" algn="just">
              <a:lnSpc>
                <a:spcPct val="107000"/>
              </a:lnSpc>
              <a:spcBef>
                <a:spcPts val="0"/>
              </a:spcBef>
            </a:pPr>
            <a:r>
              <a:rPr lang="fr-FR" sz="1800" dirty="0" smtClean="0">
                <a:latin typeface="ProximaNova-Semibold"/>
              </a:rPr>
              <a:t>Minimiser </a:t>
            </a:r>
            <a:r>
              <a:rPr lang="fr-FR" sz="1800" dirty="0">
                <a:latin typeface="ProximaNova-Semibold"/>
              </a:rPr>
              <a:t>l’investissement initial</a:t>
            </a:r>
            <a:r>
              <a:rPr lang="fr-FR" sz="1800" dirty="0" smtClean="0">
                <a:latin typeface="ProximaNova-Semibold"/>
              </a:rPr>
              <a:t>.</a:t>
            </a:r>
          </a:p>
          <a:p>
            <a:pPr marL="308610" marR="387350" indent="-285750" algn="just">
              <a:lnSpc>
                <a:spcPct val="107000"/>
              </a:lnSpc>
              <a:spcBef>
                <a:spcPts val="0"/>
              </a:spcBef>
            </a:pPr>
            <a:r>
              <a:rPr lang="fr-FR" sz="1800" dirty="0" smtClean="0">
                <a:latin typeface="ProximaNova-Semibold"/>
              </a:rPr>
              <a:t>Offrir </a:t>
            </a:r>
            <a:r>
              <a:rPr lang="fr-FR" sz="1800" dirty="0">
                <a:latin typeface="ProximaNova-Semibold"/>
              </a:rPr>
              <a:t>une atmosphère intérieure confortable en permanence grâce au contrôle automatique de la température, grâce à l'utilisation de capteurs de qualité intérieure</a:t>
            </a:r>
            <a:r>
              <a:rPr lang="fr-FR" sz="1800" dirty="0" smtClean="0">
                <a:latin typeface="ProximaNova-Semibold"/>
              </a:rPr>
              <a:t>.</a:t>
            </a:r>
          </a:p>
          <a:p>
            <a:pPr marL="308610" marR="387350" indent="-285750" algn="just">
              <a:lnSpc>
                <a:spcPct val="107000"/>
              </a:lnSpc>
              <a:spcBef>
                <a:spcPts val="0"/>
              </a:spcBef>
            </a:pPr>
            <a:r>
              <a:rPr lang="fr-FR" sz="1800" dirty="0" smtClean="0">
                <a:latin typeface="ProximaNova-Semibold"/>
              </a:rPr>
              <a:t>Réduire </a:t>
            </a:r>
            <a:r>
              <a:rPr lang="fr-FR" sz="1800" dirty="0">
                <a:latin typeface="ProximaNova-Semibold"/>
              </a:rPr>
              <a:t>la consommation de carburant et les émissions de CO2 dans le but de réduire les impacts environnementaux d’une utilisation excessive d’énergie.</a:t>
            </a:r>
            <a:endParaRPr lang="en-US" sz="1800" dirty="0">
              <a:latin typeface="ProximaNova-Semibold"/>
            </a:endParaRPr>
          </a:p>
          <a:p>
            <a:pPr algn="just"/>
            <a:endParaRPr lang="en-BE" sz="1800" dirty="0">
              <a:latin typeface="ProximaNova-Regular"/>
            </a:endParaRPr>
          </a:p>
        </p:txBody>
      </p:sp>
      <p:sp>
        <p:nvSpPr>
          <p:cNvPr id="8" name="Slide Number Placeholder 4">
            <a:extLst>
              <a:ext uri="{FF2B5EF4-FFF2-40B4-BE49-F238E27FC236}">
                <a16:creationId xmlns:a16="http://schemas.microsoft.com/office/drawing/2014/main" id="{A375AD3F-CE2E-CADD-B18E-653565CAA78B}"/>
              </a:ext>
            </a:extLst>
          </p:cNvPr>
          <p:cNvSpPr txBox="1">
            <a:spLocks/>
          </p:cNvSpPr>
          <p:nvPr/>
        </p:nvSpPr>
        <p:spPr>
          <a:xfrm>
            <a:off x="4771326" y="194111"/>
            <a:ext cx="3689714"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BUILDING MANAGEMENT SYSTEM– EDE8</a:t>
            </a:r>
          </a:p>
        </p:txBody>
      </p:sp>
      <p:sp>
        <p:nvSpPr>
          <p:cNvPr id="5" name="TextBox 4">
            <a:extLst>
              <a:ext uri="{FF2B5EF4-FFF2-40B4-BE49-F238E27FC236}">
                <a16:creationId xmlns:a16="http://schemas.microsoft.com/office/drawing/2014/main" id="{96BB7321-A47D-3130-2732-80A7D2936660}"/>
              </a:ext>
            </a:extLst>
          </p:cNvPr>
          <p:cNvSpPr txBox="1"/>
          <p:nvPr/>
        </p:nvSpPr>
        <p:spPr>
          <a:xfrm>
            <a:off x="91171" y="1752365"/>
            <a:ext cx="9360310" cy="1256306"/>
          </a:xfrm>
          <a:prstGeom prst="rect">
            <a:avLst/>
          </a:prstGeom>
          <a:noFill/>
        </p:spPr>
        <p:txBody>
          <a:bodyPr wrap="square">
            <a:spAutoFit/>
          </a:bodyPr>
          <a:lstStyle/>
          <a:p>
            <a:pPr marL="22860" marR="387350" lvl="0" algn="just">
              <a:lnSpc>
                <a:spcPct val="107000"/>
              </a:lnSpc>
              <a:defRPr/>
            </a:pPr>
            <a:r>
              <a:rPr lang="fr-FR" dirty="0">
                <a:solidFill>
                  <a:schemeClr val="bg1"/>
                </a:solidFill>
                <a:latin typeface="ProximaNova-Semibold"/>
                <a:cs typeface="Arial"/>
              </a:rPr>
              <a:t>Un système BMS comprendra des capteurs, des pressostats, des débitmètres, des contrôleurs, des relais, des protocoles de communication, des API, des interfaces vers MODBus et une interface utilisateur comme composants de base qui fonctionnent ensemble pour assurer ce contrôle et cette surveillance.</a:t>
            </a:r>
            <a:endParaRPr kumimoji="0" lang="en-US" sz="1800" b="0" i="0" u="none" strike="noStrike" kern="1200" cap="none" spc="0" normalizeH="0" baseline="0" noProof="0" dirty="0">
              <a:ln>
                <a:noFill/>
              </a:ln>
              <a:solidFill>
                <a:schemeClr val="bg1"/>
              </a:solidFill>
              <a:effectLst/>
              <a:uLnTx/>
              <a:uFillTx/>
              <a:latin typeface="ProximaNova-Semibold"/>
              <a:ea typeface="+mn-ea"/>
              <a:cs typeface="Arial"/>
            </a:endParaRPr>
          </a:p>
        </p:txBody>
      </p:sp>
    </p:spTree>
    <p:extLst>
      <p:ext uri="{BB962C8B-B14F-4D97-AF65-F5344CB8AC3E}">
        <p14:creationId xmlns:p14="http://schemas.microsoft.com/office/powerpoint/2010/main" val="391308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BA0391A-5530-7592-03AF-EC81DE381433}"/>
              </a:ext>
            </a:extLst>
          </p:cNvPr>
          <p:cNvSpPr/>
          <p:nvPr/>
        </p:nvSpPr>
        <p:spPr>
          <a:xfrm>
            <a:off x="78658" y="3233630"/>
            <a:ext cx="8996516" cy="3624370"/>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D68097F8-E91A-455A-BDBB-E131970F355C}"/>
              </a:ext>
            </a:extLst>
          </p:cNvPr>
          <p:cNvSpPr>
            <a:spLocks noGrp="1"/>
          </p:cNvSpPr>
          <p:nvPr>
            <p:ph type="title"/>
          </p:nvPr>
        </p:nvSpPr>
        <p:spPr>
          <a:xfrm>
            <a:off x="457200" y="699753"/>
            <a:ext cx="8229600" cy="1143000"/>
          </a:xfrm>
        </p:spPr>
        <p:txBody>
          <a:bodyPr>
            <a:noAutofit/>
          </a:bodyPr>
          <a:lstStyle/>
          <a:p>
            <a:r>
              <a:rPr lang="fr-FR" sz="3200" dirty="0" smtClean="0">
                <a:solidFill>
                  <a:srgbClr val="053063"/>
                </a:solidFill>
                <a:latin typeface="Proxima Nova Extra Bold"/>
                <a:ea typeface="+mn-ea"/>
              </a:rPr>
              <a:t>En </a:t>
            </a:r>
            <a:r>
              <a:rPr lang="fr-FR" sz="3200" dirty="0">
                <a:solidFill>
                  <a:srgbClr val="053063"/>
                </a:solidFill>
                <a:latin typeface="Proxima Nova Extra Bold"/>
                <a:ea typeface="+mn-ea"/>
              </a:rPr>
              <a:t>quoi consiste le BMS ?</a:t>
            </a:r>
            <a:r>
              <a:rPr lang="en-US" sz="3200" dirty="0">
                <a:solidFill>
                  <a:srgbClr val="053063"/>
                </a:solidFill>
                <a:latin typeface="Proxima Nova Extra Bold"/>
                <a:ea typeface="+mn-ea"/>
              </a:rPr>
              <a:t/>
            </a:r>
            <a:br>
              <a:rPr lang="en-US" sz="3200" dirty="0">
                <a:solidFill>
                  <a:srgbClr val="053063"/>
                </a:solidFill>
                <a:latin typeface="Proxima Nova Extra Bold"/>
                <a:ea typeface="+mn-ea"/>
              </a:rPr>
            </a:br>
            <a:endParaRPr lang="en-BE" sz="3200" dirty="0">
              <a:solidFill>
                <a:srgbClr val="053063"/>
              </a:solidFill>
              <a:latin typeface="Proxima Nova Extra Bold"/>
              <a:ea typeface="+mn-ea"/>
            </a:endParaRPr>
          </a:p>
        </p:txBody>
      </p:sp>
      <p:sp>
        <p:nvSpPr>
          <p:cNvPr id="3" name="Content Placeholder 2">
            <a:extLst>
              <a:ext uri="{FF2B5EF4-FFF2-40B4-BE49-F238E27FC236}">
                <a16:creationId xmlns:a16="http://schemas.microsoft.com/office/drawing/2014/main" id="{B3ADE07B-DEF0-45E1-ADE2-624EF62FA0DE}"/>
              </a:ext>
            </a:extLst>
          </p:cNvPr>
          <p:cNvSpPr>
            <a:spLocks noGrp="1"/>
          </p:cNvSpPr>
          <p:nvPr>
            <p:ph idx="1"/>
          </p:nvPr>
        </p:nvSpPr>
        <p:spPr>
          <a:xfrm>
            <a:off x="-88490" y="1354360"/>
            <a:ext cx="9468464" cy="1503942"/>
          </a:xfrm>
        </p:spPr>
        <p:txBody>
          <a:bodyPr>
            <a:noAutofit/>
          </a:bodyPr>
          <a:lstStyle/>
          <a:p>
            <a:pPr marL="251460" marR="387350" indent="0" algn="just">
              <a:lnSpc>
                <a:spcPct val="107000"/>
              </a:lnSpc>
              <a:spcBef>
                <a:spcPts val="0"/>
              </a:spcBef>
              <a:spcAft>
                <a:spcPts val="0"/>
              </a:spcAft>
              <a:buNone/>
            </a:pPr>
            <a:r>
              <a:rPr lang="fr-FR" sz="1800" dirty="0">
                <a:latin typeface="ProximaNova-Semibold"/>
              </a:rPr>
              <a:t>Les trois fonctions de base d’un BMS informatisé sont de CONTRÔLER, DE SURVEILLER et finalement d’OPTIMISER la répartition des tâches entre les systèmes énergétiques d’un bâtiment afin d’assurer le confort, la sûreté et la sécurité de tous les occupants. Ces tâches sont remplies par un ensemble d'instruments de contrôle, une salle de surveillance et des protocoles qui peuvent assurer la liaison entre l'ensemble de contrôles suivant :</a:t>
            </a:r>
            <a:endParaRPr lang="en-US" sz="1800" dirty="0">
              <a:latin typeface="ProximaNova-Regular"/>
            </a:endParaRPr>
          </a:p>
          <a:p>
            <a:pPr lvl="1" algn="just"/>
            <a:endParaRPr lang="en-US" sz="1800" dirty="0">
              <a:latin typeface="ProximaNova-Regular"/>
            </a:endParaRPr>
          </a:p>
          <a:p>
            <a:pPr marL="0" indent="0" algn="just">
              <a:buNone/>
            </a:pPr>
            <a:r>
              <a:rPr lang="en-US" sz="1800" dirty="0">
                <a:latin typeface="ProximaNova-Regular"/>
              </a:rPr>
              <a:t>											</a:t>
            </a:r>
            <a:endParaRPr lang="en-BE" sz="1800" dirty="0">
              <a:latin typeface="ProximaNova-Regular"/>
            </a:endParaRPr>
          </a:p>
        </p:txBody>
      </p:sp>
      <p:sp>
        <p:nvSpPr>
          <p:cNvPr id="5" name="Slide Number Placeholder 4">
            <a:extLst>
              <a:ext uri="{FF2B5EF4-FFF2-40B4-BE49-F238E27FC236}">
                <a16:creationId xmlns:a16="http://schemas.microsoft.com/office/drawing/2014/main" id="{006646A0-7E18-E9DE-B8B6-8CFEB3648F21}"/>
              </a:ext>
            </a:extLst>
          </p:cNvPr>
          <p:cNvSpPr txBox="1">
            <a:spLocks/>
          </p:cNvSpPr>
          <p:nvPr/>
        </p:nvSpPr>
        <p:spPr>
          <a:xfrm>
            <a:off x="4771326" y="194111"/>
            <a:ext cx="3689714"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BUILDING MANAGEMENT SYSTEM– EDE8</a:t>
            </a:r>
          </a:p>
        </p:txBody>
      </p:sp>
      <p:sp>
        <p:nvSpPr>
          <p:cNvPr id="6" name="TextBox 5">
            <a:extLst>
              <a:ext uri="{FF2B5EF4-FFF2-40B4-BE49-F238E27FC236}">
                <a16:creationId xmlns:a16="http://schemas.microsoft.com/office/drawing/2014/main" id="{96CFE122-720E-8FF8-7D43-0B5145AE4247}"/>
              </a:ext>
            </a:extLst>
          </p:cNvPr>
          <p:cNvSpPr txBox="1"/>
          <p:nvPr/>
        </p:nvSpPr>
        <p:spPr>
          <a:xfrm>
            <a:off x="3824748" y="5485505"/>
            <a:ext cx="5601927" cy="1244893"/>
          </a:xfrm>
          <a:prstGeom prst="rect">
            <a:avLst/>
          </a:prstGeom>
          <a:noFill/>
        </p:spPr>
        <p:txBody>
          <a:bodyPr wrap="square">
            <a:spAutoFit/>
          </a:bodyPr>
          <a:lstStyle/>
          <a:p>
            <a:pPr marL="400050" marR="387350" lvl="1" algn="just">
              <a:lnSpc>
                <a:spcPct val="107000"/>
              </a:lnSpc>
              <a:defRPr/>
            </a:pPr>
            <a:r>
              <a:rPr lang="fr-FR" sz="1400" dirty="0">
                <a:solidFill>
                  <a:srgbClr val="08224F"/>
                </a:solidFill>
                <a:latin typeface="ProximaNova-Semibold"/>
                <a:cs typeface="Arial"/>
              </a:rPr>
              <a:t>5. Appareils de terrain : considérez tous les appareils invisibles (vannes, actionneurs, capteurs, inverseurs… etc.) qui doivent être soigneusement adaptés, installés par des experts et parfaitement configurés pour garantir un fonctionnement fluide et optimal.</a:t>
            </a:r>
            <a:endParaRPr kumimoji="0" lang="en-US" sz="1400" b="0" i="0" u="none" strike="noStrike" kern="1200" cap="none" spc="0" normalizeH="0" baseline="0" noProof="0" dirty="0">
              <a:ln>
                <a:noFill/>
              </a:ln>
              <a:solidFill>
                <a:srgbClr val="08224F"/>
              </a:solidFill>
              <a:effectLst/>
              <a:uLnTx/>
              <a:uFillTx/>
              <a:latin typeface="ProximaNova-Semibold"/>
              <a:cs typeface="Arial"/>
            </a:endParaRPr>
          </a:p>
        </p:txBody>
      </p:sp>
      <p:sp>
        <p:nvSpPr>
          <p:cNvPr id="8" name="TextBox 7">
            <a:extLst>
              <a:ext uri="{FF2B5EF4-FFF2-40B4-BE49-F238E27FC236}">
                <a16:creationId xmlns:a16="http://schemas.microsoft.com/office/drawing/2014/main" id="{C26E0B39-ADD7-5FA7-1A6F-70F47F3A7734}"/>
              </a:ext>
            </a:extLst>
          </p:cNvPr>
          <p:cNvSpPr txBox="1"/>
          <p:nvPr/>
        </p:nvSpPr>
        <p:spPr>
          <a:xfrm>
            <a:off x="-231058" y="3233630"/>
            <a:ext cx="4734232" cy="1689180"/>
          </a:xfrm>
          <a:prstGeom prst="rect">
            <a:avLst/>
          </a:prstGeom>
          <a:noFill/>
        </p:spPr>
        <p:txBody>
          <a:bodyPr wrap="square">
            <a:spAutoFit/>
          </a:bodyPr>
          <a:lstStyle/>
          <a:p>
            <a:pPr marL="400050" marR="387350" lvl="1" algn="just">
              <a:lnSpc>
                <a:spcPct val="107000"/>
              </a:lnSpc>
              <a:defRPr/>
            </a:pPr>
            <a:r>
              <a:rPr lang="fr-FR" sz="1400" dirty="0">
                <a:solidFill>
                  <a:srgbClr val="08224F"/>
                </a:solidFill>
                <a:latin typeface="ProximaNova-Semibold"/>
                <a:cs typeface="Arial"/>
              </a:rPr>
              <a:t>1. Contrôles des </a:t>
            </a:r>
            <a:r>
              <a:rPr lang="fr-FR" sz="1400" dirty="0" smtClean="0">
                <a:solidFill>
                  <a:srgbClr val="08224F"/>
                </a:solidFill>
                <a:latin typeface="ProximaNova-Semibold"/>
                <a:cs typeface="Arial"/>
              </a:rPr>
              <a:t>systèmes</a:t>
            </a:r>
            <a:r>
              <a:rPr lang="fr-FR" sz="1400" dirty="0">
                <a:solidFill>
                  <a:srgbClr val="08224F"/>
                </a:solidFill>
                <a:latin typeface="ProximaNova-Semibold"/>
                <a:cs typeface="Arial"/>
              </a:rPr>
              <a:t> : le confort et les économies d'énergie peuvent être assurés par un contrôle en fonction de la demande des systèmes d'éclairage, de chauffage, de ventilation et de climatisation (CVC), ainsi que d'autres applications du bâtiment, le cas échéant.</a:t>
            </a:r>
            <a:endParaRPr kumimoji="0" lang="en-US" sz="1400" b="0" i="0" u="none" strike="noStrike" kern="1200" cap="none" spc="0" normalizeH="0" baseline="0" noProof="0" dirty="0">
              <a:ln>
                <a:noFill/>
              </a:ln>
              <a:solidFill>
                <a:srgbClr val="08224F"/>
              </a:solidFill>
              <a:effectLst/>
              <a:uLnTx/>
              <a:uFillTx/>
              <a:latin typeface="ProximaNova-Semibold"/>
              <a:cs typeface="Arial"/>
            </a:endParaRPr>
          </a:p>
        </p:txBody>
      </p:sp>
      <p:sp>
        <p:nvSpPr>
          <p:cNvPr id="10" name="TextBox 9">
            <a:extLst>
              <a:ext uri="{FF2B5EF4-FFF2-40B4-BE49-F238E27FC236}">
                <a16:creationId xmlns:a16="http://schemas.microsoft.com/office/drawing/2014/main" id="{EA3BEDB7-4FD3-A308-4756-EDA697B04932}"/>
              </a:ext>
            </a:extLst>
          </p:cNvPr>
          <p:cNvSpPr txBox="1"/>
          <p:nvPr/>
        </p:nvSpPr>
        <p:spPr>
          <a:xfrm>
            <a:off x="-272845" y="5131819"/>
            <a:ext cx="4827638" cy="1705916"/>
          </a:xfrm>
          <a:prstGeom prst="rect">
            <a:avLst/>
          </a:prstGeom>
          <a:noFill/>
        </p:spPr>
        <p:txBody>
          <a:bodyPr wrap="square">
            <a:spAutoFit/>
          </a:bodyPr>
          <a:lstStyle/>
          <a:p>
            <a:pPr marL="400050" marR="387350" lvl="1" algn="just">
              <a:lnSpc>
                <a:spcPct val="107000"/>
              </a:lnSpc>
              <a:defRPr/>
            </a:pPr>
            <a:r>
              <a:rPr lang="fr-FR" sz="1400" dirty="0">
                <a:solidFill>
                  <a:srgbClr val="08224F"/>
                </a:solidFill>
                <a:latin typeface="ProximaNova-Semibold"/>
                <a:cs typeface="Arial"/>
              </a:rPr>
              <a:t>2. Contrôles d'usine : les contrôles d'usine dotés de fonctions intelligentes d'économie d'énergie répondent aux contrôles de </a:t>
            </a:r>
            <a:r>
              <a:rPr lang="fr-FR" sz="1400" dirty="0" smtClean="0">
                <a:solidFill>
                  <a:srgbClr val="08224F"/>
                </a:solidFill>
                <a:latin typeface="ProximaNova-Semibold"/>
                <a:cs typeface="Arial"/>
              </a:rPr>
              <a:t>système, </a:t>
            </a:r>
            <a:r>
              <a:rPr lang="fr-FR" sz="1400" dirty="0">
                <a:solidFill>
                  <a:srgbClr val="08224F"/>
                </a:solidFill>
                <a:latin typeface="ProximaNova-Semibold"/>
                <a:cs typeface="Arial"/>
              </a:rPr>
              <a:t>de sorte que l'énergie de chauffage et de refroidissement est fournie uniquement lorsque et où cela est nécessaire pour des économies d'énergie maximales.</a:t>
            </a:r>
            <a:endParaRPr kumimoji="0" lang="en-US" sz="1400" b="0" i="0" u="none" strike="noStrike" kern="1200" cap="none" spc="0" normalizeH="0" baseline="0" noProof="0" dirty="0">
              <a:ln>
                <a:noFill/>
              </a:ln>
              <a:solidFill>
                <a:srgbClr val="08224F"/>
              </a:solidFill>
              <a:effectLst/>
              <a:uLnTx/>
              <a:uFillTx/>
              <a:latin typeface="ProximaNova-Semibold"/>
              <a:cs typeface="Arial"/>
            </a:endParaRPr>
          </a:p>
        </p:txBody>
      </p:sp>
      <p:sp>
        <p:nvSpPr>
          <p:cNvPr id="12" name="TextBox 11">
            <a:extLst>
              <a:ext uri="{FF2B5EF4-FFF2-40B4-BE49-F238E27FC236}">
                <a16:creationId xmlns:a16="http://schemas.microsoft.com/office/drawing/2014/main" id="{AE69FD7B-205D-8B8F-AD59-18A0A6D50A8D}"/>
              </a:ext>
            </a:extLst>
          </p:cNvPr>
          <p:cNvSpPr txBox="1"/>
          <p:nvPr/>
        </p:nvSpPr>
        <p:spPr>
          <a:xfrm>
            <a:off x="3854627" y="3228679"/>
            <a:ext cx="5572050" cy="1228157"/>
          </a:xfrm>
          <a:prstGeom prst="rect">
            <a:avLst/>
          </a:prstGeom>
          <a:noFill/>
        </p:spPr>
        <p:txBody>
          <a:bodyPr wrap="square">
            <a:spAutoFit/>
          </a:bodyPr>
          <a:lstStyle/>
          <a:p>
            <a:pPr marL="400050" marR="387350" lvl="1" algn="just">
              <a:lnSpc>
                <a:spcPct val="107000"/>
              </a:lnSpc>
              <a:defRPr/>
            </a:pPr>
            <a:r>
              <a:rPr lang="fr-FR" sz="1400" dirty="0">
                <a:solidFill>
                  <a:srgbClr val="08224F"/>
                </a:solidFill>
                <a:latin typeface="ProximaNova-Semibold"/>
                <a:cs typeface="Arial"/>
              </a:rPr>
              <a:t>3. Surveillance : une surveillance transparente des processus et des données de consommation d'énergie dans toutes les applications permet des stratégies offrant une consommation d'énergie minimale et des coûts d'exploitation les plus bas.</a:t>
            </a:r>
            <a:endParaRPr kumimoji="0" lang="en-US" sz="1400" b="0" i="0" u="none" strike="noStrike" kern="1200" cap="none" spc="0" normalizeH="0" baseline="0" noProof="0" dirty="0">
              <a:ln>
                <a:noFill/>
              </a:ln>
              <a:solidFill>
                <a:srgbClr val="08224F"/>
              </a:solidFill>
              <a:effectLst/>
              <a:uLnTx/>
              <a:uFillTx/>
              <a:latin typeface="ProximaNova-Semibold"/>
              <a:cs typeface="Arial"/>
            </a:endParaRPr>
          </a:p>
        </p:txBody>
      </p:sp>
      <p:sp>
        <p:nvSpPr>
          <p:cNvPr id="14" name="TextBox 13">
            <a:extLst>
              <a:ext uri="{FF2B5EF4-FFF2-40B4-BE49-F238E27FC236}">
                <a16:creationId xmlns:a16="http://schemas.microsoft.com/office/drawing/2014/main" id="{32E12F82-EB2A-2924-C481-6F7A85EF901A}"/>
              </a:ext>
            </a:extLst>
          </p:cNvPr>
          <p:cNvSpPr txBox="1"/>
          <p:nvPr/>
        </p:nvSpPr>
        <p:spPr>
          <a:xfrm>
            <a:off x="3854626" y="4369812"/>
            <a:ext cx="5572049" cy="1014380"/>
          </a:xfrm>
          <a:prstGeom prst="rect">
            <a:avLst/>
          </a:prstGeom>
          <a:noFill/>
        </p:spPr>
        <p:txBody>
          <a:bodyPr wrap="square">
            <a:spAutoFit/>
          </a:bodyPr>
          <a:lstStyle/>
          <a:p>
            <a:pPr marL="400050" marR="387350" lvl="1" algn="just">
              <a:lnSpc>
                <a:spcPct val="107000"/>
              </a:lnSpc>
              <a:defRPr/>
            </a:pPr>
            <a:r>
              <a:rPr lang="fr-FR" sz="1400" dirty="0">
                <a:solidFill>
                  <a:srgbClr val="08224F"/>
                </a:solidFill>
                <a:latin typeface="ProximaNova-Semibold"/>
                <a:cs typeface="Arial"/>
              </a:rPr>
              <a:t>4.Intégration : comprend l’éclairage, la sécurité, le chauffage, la ventilation, la climatisation et bien d’autres, offrant un énorme potentiel de réduction des coûts énergétiques et opérationnels.</a:t>
            </a:r>
            <a:endParaRPr kumimoji="0" lang="en-US" sz="1400" b="0" i="0" u="none" strike="noStrike" kern="1200" cap="none" spc="0" normalizeH="0" baseline="0" noProof="0" dirty="0">
              <a:ln>
                <a:noFill/>
              </a:ln>
              <a:solidFill>
                <a:srgbClr val="08224F"/>
              </a:solidFill>
              <a:effectLst/>
              <a:uLnTx/>
              <a:uFillTx/>
              <a:latin typeface="ProximaNova-Semibold"/>
              <a:cs typeface="Arial"/>
            </a:endParaRPr>
          </a:p>
        </p:txBody>
      </p:sp>
    </p:spTree>
    <p:extLst>
      <p:ext uri="{BB962C8B-B14F-4D97-AF65-F5344CB8AC3E}">
        <p14:creationId xmlns:p14="http://schemas.microsoft.com/office/powerpoint/2010/main" val="191975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heel(8)">
                                      <p:cBhvr>
                                        <p:cTn id="7" dur="1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6" grpId="0"/>
      <p:bldP spid="8" grpId="0"/>
      <p:bldP spid="10" grpId="0"/>
      <p:bldP spid="12"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097F8-E91A-455A-BDBB-E131970F355C}"/>
              </a:ext>
            </a:extLst>
          </p:cNvPr>
          <p:cNvSpPr>
            <a:spLocks noGrp="1"/>
          </p:cNvSpPr>
          <p:nvPr>
            <p:ph type="title"/>
          </p:nvPr>
        </p:nvSpPr>
        <p:spPr>
          <a:xfrm>
            <a:off x="381000" y="559236"/>
            <a:ext cx="8229600" cy="1143000"/>
          </a:xfrm>
        </p:spPr>
        <p:txBody>
          <a:bodyPr>
            <a:noAutofit/>
          </a:bodyPr>
          <a:lstStyle/>
          <a:p>
            <a:r>
              <a:rPr lang="fr-FR" sz="3200" dirty="0" smtClean="0">
                <a:solidFill>
                  <a:srgbClr val="053063"/>
                </a:solidFill>
                <a:latin typeface="Proxima Nova Extra Bold"/>
                <a:ea typeface="+mn-ea"/>
              </a:rPr>
              <a:t>En </a:t>
            </a:r>
            <a:r>
              <a:rPr lang="fr-FR" sz="3200" dirty="0">
                <a:solidFill>
                  <a:srgbClr val="053063"/>
                </a:solidFill>
                <a:latin typeface="Proxima Nova Extra Bold"/>
                <a:ea typeface="+mn-ea"/>
              </a:rPr>
              <a:t>quoi consiste le BMS ?</a:t>
            </a:r>
            <a:endParaRPr lang="en-BE" sz="3200" dirty="0">
              <a:solidFill>
                <a:srgbClr val="053063"/>
              </a:solidFill>
              <a:latin typeface="Proxima Nova Extra Bold"/>
              <a:ea typeface="+mn-ea"/>
            </a:endParaRPr>
          </a:p>
        </p:txBody>
      </p:sp>
      <p:pic>
        <p:nvPicPr>
          <p:cNvPr id="7" name="Picture 6" descr="Building Management System - PsiBorg Technologies Pvt. Ltd.">
            <a:extLst>
              <a:ext uri="{FF2B5EF4-FFF2-40B4-BE49-F238E27FC236}">
                <a16:creationId xmlns:a16="http://schemas.microsoft.com/office/drawing/2014/main" id="{5C7361C6-5A7B-B61D-299A-5FA8C048909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67800" y="1536904"/>
            <a:ext cx="6608399" cy="5126985"/>
          </a:xfrm>
          <a:prstGeom prst="rect">
            <a:avLst/>
          </a:prstGeom>
          <a:noFill/>
          <a:ln>
            <a:noFill/>
          </a:ln>
        </p:spPr>
      </p:pic>
      <p:sp>
        <p:nvSpPr>
          <p:cNvPr id="8" name="Slide Number Placeholder 4">
            <a:extLst>
              <a:ext uri="{FF2B5EF4-FFF2-40B4-BE49-F238E27FC236}">
                <a16:creationId xmlns:a16="http://schemas.microsoft.com/office/drawing/2014/main" id="{39679FD1-8A48-0054-D3B5-D0A617E17031}"/>
              </a:ext>
            </a:extLst>
          </p:cNvPr>
          <p:cNvSpPr txBox="1">
            <a:spLocks/>
          </p:cNvSpPr>
          <p:nvPr/>
        </p:nvSpPr>
        <p:spPr>
          <a:xfrm>
            <a:off x="4771326" y="194111"/>
            <a:ext cx="3689714"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BUILDING MANAGEMENT SYSTEM– EDE8</a:t>
            </a:r>
          </a:p>
        </p:txBody>
      </p:sp>
    </p:spTree>
    <p:extLst>
      <p:ext uri="{BB962C8B-B14F-4D97-AF65-F5344CB8AC3E}">
        <p14:creationId xmlns:p14="http://schemas.microsoft.com/office/powerpoint/2010/main" val="234538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EDBDC4F-DD6D-B352-2EE0-3E4F28C59C53}"/>
              </a:ext>
            </a:extLst>
          </p:cNvPr>
          <p:cNvPicPr>
            <a:picLocks noChangeAspect="1"/>
          </p:cNvPicPr>
          <p:nvPr/>
        </p:nvPicPr>
        <p:blipFill>
          <a:blip r:embed="rId3"/>
          <a:stretch>
            <a:fillRect/>
          </a:stretch>
        </p:blipFill>
        <p:spPr>
          <a:xfrm>
            <a:off x="7938198" y="5899094"/>
            <a:ext cx="1217526" cy="916043"/>
          </a:xfrm>
          <a:prstGeom prst="rect">
            <a:avLst/>
          </a:prstGeom>
        </p:spPr>
      </p:pic>
      <p:sp>
        <p:nvSpPr>
          <p:cNvPr id="2" name="Title 1">
            <a:extLst>
              <a:ext uri="{FF2B5EF4-FFF2-40B4-BE49-F238E27FC236}">
                <a16:creationId xmlns:a16="http://schemas.microsoft.com/office/drawing/2014/main" id="{D68097F8-E91A-455A-BDBB-E131970F355C}"/>
              </a:ext>
            </a:extLst>
          </p:cNvPr>
          <p:cNvSpPr>
            <a:spLocks noGrp="1"/>
          </p:cNvSpPr>
          <p:nvPr>
            <p:ph type="title"/>
          </p:nvPr>
        </p:nvSpPr>
        <p:spPr>
          <a:xfrm>
            <a:off x="0" y="869098"/>
            <a:ext cx="8686800" cy="1143000"/>
          </a:xfrm>
        </p:spPr>
        <p:txBody>
          <a:bodyPr>
            <a:noAutofit/>
          </a:bodyPr>
          <a:lstStyle/>
          <a:p>
            <a:r>
              <a:rPr lang="fr-FR" sz="3500" dirty="0">
                <a:latin typeface="Proxima Nova Extra Bold"/>
              </a:rPr>
              <a:t>Comment se conformer à GRASSMED ?</a:t>
            </a:r>
          </a:p>
        </p:txBody>
      </p:sp>
      <p:sp>
        <p:nvSpPr>
          <p:cNvPr id="5" name="Content Placeholder 2">
            <a:extLst>
              <a:ext uri="{FF2B5EF4-FFF2-40B4-BE49-F238E27FC236}">
                <a16:creationId xmlns:a16="http://schemas.microsoft.com/office/drawing/2014/main" id="{12E70AEE-0D07-A511-B646-631A73B2B10C}"/>
              </a:ext>
            </a:extLst>
          </p:cNvPr>
          <p:cNvSpPr>
            <a:spLocks noGrp="1"/>
          </p:cNvSpPr>
          <p:nvPr>
            <p:ph idx="1"/>
          </p:nvPr>
        </p:nvSpPr>
        <p:spPr>
          <a:xfrm>
            <a:off x="457200" y="2216980"/>
            <a:ext cx="8229600" cy="3863346"/>
          </a:xfrm>
        </p:spPr>
        <p:txBody>
          <a:bodyPr>
            <a:noAutofit/>
          </a:bodyPr>
          <a:lstStyle/>
          <a:p>
            <a:endParaRPr lang="en-US" sz="2000" dirty="0">
              <a:latin typeface="ProximaNova-Semibold"/>
            </a:endParaRPr>
          </a:p>
          <a:p>
            <a:endParaRPr lang="en-US" sz="2000" dirty="0">
              <a:latin typeface="ProximaNova-Semibold"/>
            </a:endParaRPr>
          </a:p>
          <a:p>
            <a:endParaRPr lang="en-US" sz="2000" dirty="0">
              <a:latin typeface="ProximaNova-Semibold"/>
            </a:endParaRPr>
          </a:p>
          <a:p>
            <a:pPr marL="0" indent="0">
              <a:buNone/>
            </a:pPr>
            <a:endParaRPr lang="en-US" sz="2000" dirty="0">
              <a:latin typeface="Cambria Math" panose="02040503050406030204" pitchFamily="18" charset="0"/>
              <a:ea typeface="Cambria Math" panose="02040503050406030204" pitchFamily="18" charset="0"/>
            </a:endParaRPr>
          </a:p>
          <a:p>
            <a:pPr marL="0" indent="0">
              <a:buNone/>
            </a:pPr>
            <a:endParaRPr lang="en-US" sz="2000" dirty="0">
              <a:latin typeface="ProximaNova-Semibold"/>
            </a:endParaRPr>
          </a:p>
          <a:p>
            <a:pPr marL="457200" lvl="1" indent="0">
              <a:buNone/>
            </a:pPr>
            <a:endParaRPr lang="en-US" sz="2000" dirty="0">
              <a:latin typeface="ProximaNova-Semibold"/>
            </a:endParaRPr>
          </a:p>
          <a:p>
            <a:endParaRPr lang="en-US" sz="2000" dirty="0">
              <a:latin typeface="ProximaNova-Semibold"/>
            </a:endParaRPr>
          </a:p>
          <a:p>
            <a:endParaRPr lang="en-BE" sz="2000" dirty="0"/>
          </a:p>
        </p:txBody>
      </p:sp>
      <p:sp>
        <p:nvSpPr>
          <p:cNvPr id="4" name="Content Placeholder 2">
            <a:extLst>
              <a:ext uri="{FF2B5EF4-FFF2-40B4-BE49-F238E27FC236}">
                <a16:creationId xmlns:a16="http://schemas.microsoft.com/office/drawing/2014/main" id="{14DD72CB-D90E-FC7E-96A8-9B79439BD276}"/>
              </a:ext>
            </a:extLst>
          </p:cNvPr>
          <p:cNvSpPr txBox="1">
            <a:spLocks/>
          </p:cNvSpPr>
          <p:nvPr/>
        </p:nvSpPr>
        <p:spPr>
          <a:xfrm>
            <a:off x="147482" y="2889235"/>
            <a:ext cx="8799871" cy="120939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2"/>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2"/>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2"/>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2"/>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fr-FR" sz="1800" dirty="0">
                <a:latin typeface="ProximaNova-Semibold"/>
              </a:rPr>
              <a:t>Des points seront attribués à condition que le bâtiment résidentiel ou commercial ait installé un BMS capable de contrôler les systèmes d'alimentation et d'éclairage, les systèmes de contrôle de l'énergie électrique et tous les systèmes CVC. Le tableau ci-dessous met en évidence les points de notation pour chaque catégorie mentionnée :</a:t>
            </a:r>
            <a:endParaRPr lang="en-US" sz="1800" dirty="0">
              <a:latin typeface="ProximaNova-Semibold"/>
            </a:endParaRPr>
          </a:p>
          <a:p>
            <a:pPr marL="457200" lvl="1" indent="0" algn="just">
              <a:buFont typeface="Arial"/>
              <a:buNone/>
            </a:pPr>
            <a:endParaRPr lang="en-US" sz="1800" dirty="0">
              <a:latin typeface="ProximaNova-Semibold"/>
            </a:endParaRPr>
          </a:p>
          <a:p>
            <a:pPr marL="0" indent="0" algn="just">
              <a:buNone/>
            </a:pPr>
            <a:endParaRPr lang="en-US" sz="1800" dirty="0">
              <a:latin typeface="ProximaNova-Semibold"/>
            </a:endParaRPr>
          </a:p>
          <a:p>
            <a:pPr algn="just"/>
            <a:endParaRPr lang="en-BE" sz="1800" dirty="0"/>
          </a:p>
        </p:txBody>
      </p:sp>
      <p:graphicFrame>
        <p:nvGraphicFramePr>
          <p:cNvPr id="7" name="Table 6">
            <a:extLst>
              <a:ext uri="{FF2B5EF4-FFF2-40B4-BE49-F238E27FC236}">
                <a16:creationId xmlns:a16="http://schemas.microsoft.com/office/drawing/2014/main" id="{BF651CE5-EBA9-BD1A-97EC-BFAF98110EA3}"/>
              </a:ext>
            </a:extLst>
          </p:cNvPr>
          <p:cNvGraphicFramePr>
            <a:graphicFrameLocks noGrp="1"/>
          </p:cNvGraphicFramePr>
          <p:nvPr>
            <p:extLst>
              <p:ext uri="{D42A27DB-BD31-4B8C-83A1-F6EECF244321}">
                <p14:modId xmlns:p14="http://schemas.microsoft.com/office/powerpoint/2010/main" val="110066451"/>
              </p:ext>
            </p:extLst>
          </p:nvPr>
        </p:nvGraphicFramePr>
        <p:xfrm>
          <a:off x="334296" y="4316361"/>
          <a:ext cx="8495071" cy="2428566"/>
        </p:xfrm>
        <a:graphic>
          <a:graphicData uri="http://schemas.openxmlformats.org/drawingml/2006/table">
            <a:tbl>
              <a:tblPr/>
              <a:tblGrid>
                <a:gridCol w="5501760">
                  <a:extLst>
                    <a:ext uri="{9D8B030D-6E8A-4147-A177-3AD203B41FA5}">
                      <a16:colId xmlns:a16="http://schemas.microsoft.com/office/drawing/2014/main" val="2681082085"/>
                    </a:ext>
                  </a:extLst>
                </a:gridCol>
                <a:gridCol w="2993311">
                  <a:extLst>
                    <a:ext uri="{9D8B030D-6E8A-4147-A177-3AD203B41FA5}">
                      <a16:colId xmlns:a16="http://schemas.microsoft.com/office/drawing/2014/main" val="1307224643"/>
                    </a:ext>
                  </a:extLst>
                </a:gridCol>
              </a:tblGrid>
              <a:tr h="269798">
                <a:tc>
                  <a:txBody>
                    <a:bodyPr/>
                    <a:lstStyle/>
                    <a:p>
                      <a:pPr marL="365760" marR="387350" algn="just">
                        <a:lnSpc>
                          <a:spcPct val="107000"/>
                        </a:lnSpc>
                        <a:spcBef>
                          <a:spcPts val="0"/>
                        </a:spcBef>
                        <a:spcAft>
                          <a:spcPts val="0"/>
                        </a:spcAft>
                      </a:pPr>
                      <a:r>
                        <a:rPr lang="en-US" sz="1400" b="1" dirty="0">
                          <a:solidFill>
                            <a:schemeClr val="bg1"/>
                          </a:solidFill>
                          <a:effectLst/>
                          <a:latin typeface="Tahoma" panose="020B0604030504040204" pitchFamily="34" charset="0"/>
                          <a:ea typeface="Calibri" panose="020F0502020204030204" pitchFamily="34" charset="0"/>
                          <a:cs typeface="Arial" panose="020B0604020202020204" pitchFamily="34" charset="0"/>
                        </a:rPr>
                        <a:t>Requirement Applied</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89A3A"/>
                    </a:solidFill>
                  </a:tcPr>
                </a:tc>
                <a:tc>
                  <a:txBody>
                    <a:bodyPr/>
                    <a:lstStyle/>
                    <a:p>
                      <a:pPr marL="365760" marR="387350" algn="ctr">
                        <a:lnSpc>
                          <a:spcPct val="107000"/>
                        </a:lnSpc>
                        <a:spcBef>
                          <a:spcPts val="0"/>
                        </a:spcBef>
                        <a:spcAft>
                          <a:spcPts val="0"/>
                        </a:spcAft>
                      </a:pPr>
                      <a:r>
                        <a:rPr lang="en-US" sz="1400" b="1" dirty="0">
                          <a:solidFill>
                            <a:schemeClr val="bg1"/>
                          </a:solidFill>
                          <a:effectLst/>
                          <a:latin typeface="Tahoma" panose="020B0604030504040204" pitchFamily="34" charset="0"/>
                          <a:ea typeface="Calibri" panose="020F0502020204030204" pitchFamily="34" charset="0"/>
                          <a:cs typeface="Arial" panose="020B0604020202020204" pitchFamily="34" charset="0"/>
                        </a:rPr>
                        <a:t>Scoring points</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89A3A"/>
                    </a:solidFill>
                  </a:tcPr>
                </a:tc>
                <a:extLst>
                  <a:ext uri="{0D108BD9-81ED-4DB2-BD59-A6C34878D82A}">
                    <a16:rowId xmlns:a16="http://schemas.microsoft.com/office/drawing/2014/main" val="3936453066"/>
                  </a:ext>
                </a:extLst>
              </a:tr>
              <a:tr h="269798">
                <a:tc>
                  <a:txBody>
                    <a:bodyPr/>
                    <a:lstStyle/>
                    <a:p>
                      <a:pPr marL="365760" marR="387350" algn="just">
                        <a:lnSpc>
                          <a:spcPct val="107000"/>
                        </a:lnSpc>
                        <a:spcBef>
                          <a:spcPts val="0"/>
                        </a:spcBef>
                        <a:spcAft>
                          <a:spcPts val="0"/>
                        </a:spcAft>
                      </a:pPr>
                      <a:r>
                        <a:rPr lang="en-US" sz="1400" b="1" dirty="0">
                          <a:solidFill>
                            <a:schemeClr val="bg1"/>
                          </a:solidFill>
                          <a:effectLst/>
                          <a:latin typeface="Tahoma" panose="020B0604030504040204" pitchFamily="34" charset="0"/>
                          <a:ea typeface="Calibri" panose="020F0502020204030204" pitchFamily="34" charset="0"/>
                          <a:cs typeface="Arial" panose="020B0604020202020204" pitchFamily="34" charset="0"/>
                        </a:rPr>
                        <a:t>Maximum Scoring for Residential Buildings</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89A3A"/>
                    </a:solidFill>
                  </a:tcPr>
                </a:tc>
                <a:tc>
                  <a:txBody>
                    <a:bodyPr/>
                    <a:lstStyle/>
                    <a:p>
                      <a:pPr marL="365760" marR="387350" algn="ctr">
                        <a:lnSpc>
                          <a:spcPct val="107000"/>
                        </a:lnSpc>
                        <a:spcBef>
                          <a:spcPts val="0"/>
                        </a:spcBef>
                        <a:spcAft>
                          <a:spcPts val="0"/>
                        </a:spcAft>
                      </a:pPr>
                      <a:r>
                        <a:rPr lang="en-US" sz="1400" b="1" dirty="0">
                          <a:solidFill>
                            <a:srgbClr val="212529"/>
                          </a:solidFill>
                          <a:effectLst/>
                          <a:latin typeface="Tahoma" panose="020B0604030504040204" pitchFamily="34" charset="0"/>
                          <a:ea typeface="Calibri" panose="020F0502020204030204" pitchFamily="34" charset="0"/>
                          <a:cs typeface="Arial" panose="020B0604020202020204" pitchFamily="34" charset="0"/>
                        </a:rPr>
                        <a:t>15</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4733118"/>
                  </a:ext>
                </a:extLst>
              </a:tr>
              <a:tr h="269798">
                <a:tc>
                  <a:txBody>
                    <a:bodyPr/>
                    <a:lstStyle/>
                    <a:p>
                      <a:pPr marL="365760" marR="387350" algn="just">
                        <a:lnSpc>
                          <a:spcPct val="107000"/>
                        </a:lnSpc>
                        <a:spcBef>
                          <a:spcPts val="0"/>
                        </a:spcBef>
                        <a:spcAft>
                          <a:spcPts val="0"/>
                        </a:spcAft>
                      </a:pPr>
                      <a:r>
                        <a:rPr lang="en-US" sz="1400" b="1" dirty="0">
                          <a:solidFill>
                            <a:schemeClr val="bg1"/>
                          </a:solidFill>
                          <a:effectLst/>
                          <a:latin typeface="Tahoma" panose="020B0604030504040204" pitchFamily="34" charset="0"/>
                          <a:ea typeface="Calibri" panose="020F0502020204030204" pitchFamily="34" charset="0"/>
                          <a:cs typeface="Arial" panose="020B0604020202020204" pitchFamily="34" charset="0"/>
                        </a:rPr>
                        <a:t>Maximum Scoring for Commercial Buildings</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89A3A"/>
                    </a:solidFill>
                  </a:tcPr>
                </a:tc>
                <a:tc>
                  <a:txBody>
                    <a:bodyPr/>
                    <a:lstStyle/>
                    <a:p>
                      <a:pPr marL="365760" marR="387350" algn="ctr">
                        <a:lnSpc>
                          <a:spcPct val="107000"/>
                        </a:lnSpc>
                        <a:spcBef>
                          <a:spcPts val="0"/>
                        </a:spcBef>
                        <a:spcAft>
                          <a:spcPts val="0"/>
                        </a:spcAft>
                      </a:pPr>
                      <a:r>
                        <a:rPr lang="en-US" sz="1400" b="1" dirty="0">
                          <a:solidFill>
                            <a:srgbClr val="212529"/>
                          </a:solidFill>
                          <a:effectLst/>
                          <a:latin typeface="Tahoma" panose="020B0604030504040204" pitchFamily="34" charset="0"/>
                          <a:ea typeface="Calibri" panose="020F0502020204030204" pitchFamily="34" charset="0"/>
                          <a:cs typeface="Arial" panose="020B0604020202020204" pitchFamily="34" charset="0"/>
                        </a:rPr>
                        <a:t>15</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4140989"/>
                  </a:ext>
                </a:extLst>
              </a:tr>
              <a:tr h="269798">
                <a:tc>
                  <a:txBody>
                    <a:bodyPr/>
                    <a:lstStyle/>
                    <a:p>
                      <a:pPr marL="365760" marR="387350" algn="just">
                        <a:lnSpc>
                          <a:spcPct val="107000"/>
                        </a:lnSpc>
                        <a:spcBef>
                          <a:spcPts val="0"/>
                        </a:spcBef>
                        <a:spcAft>
                          <a:spcPts val="0"/>
                        </a:spcAft>
                      </a:pPr>
                      <a:r>
                        <a:rPr lang="en-US" sz="1400" dirty="0">
                          <a:solidFill>
                            <a:srgbClr val="212529"/>
                          </a:solidFill>
                          <a:effectLst/>
                          <a:latin typeface="Tahoma" panose="020B0604030504040204" pitchFamily="34" charset="0"/>
                          <a:ea typeface="Calibri" panose="020F0502020204030204" pitchFamily="34" charset="0"/>
                          <a:cs typeface="Arial" panose="020B0604020202020204" pitchFamily="34" charset="0"/>
                        </a:rPr>
                        <a:t>Power Systems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5760" marR="387350" algn="ctr">
                        <a:lnSpc>
                          <a:spcPct val="107000"/>
                        </a:lnSpc>
                        <a:spcBef>
                          <a:spcPts val="0"/>
                        </a:spcBef>
                        <a:spcAft>
                          <a:spcPts val="0"/>
                        </a:spcAft>
                      </a:pPr>
                      <a:r>
                        <a:rPr lang="en-US" sz="1400" dirty="0">
                          <a:solidFill>
                            <a:srgbClr val="212529"/>
                          </a:solidFill>
                          <a:effectLst/>
                          <a:latin typeface="Tahoma" panose="020B0604030504040204" pitchFamily="34" charset="0"/>
                          <a:ea typeface="Calibri" panose="020F0502020204030204" pitchFamily="34" charset="0"/>
                          <a:cs typeface="Arial" panose="020B0604020202020204" pitchFamily="34" charset="0"/>
                        </a:rPr>
                        <a:t>2</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2173125"/>
                  </a:ext>
                </a:extLst>
              </a:tr>
              <a:tr h="269798">
                <a:tc>
                  <a:txBody>
                    <a:bodyPr/>
                    <a:lstStyle/>
                    <a:p>
                      <a:pPr marL="365760" marR="387350" algn="just">
                        <a:lnSpc>
                          <a:spcPct val="107000"/>
                        </a:lnSpc>
                        <a:spcBef>
                          <a:spcPts val="0"/>
                        </a:spcBef>
                        <a:spcAft>
                          <a:spcPts val="0"/>
                        </a:spcAft>
                      </a:pPr>
                      <a:r>
                        <a:rPr lang="en-US" sz="1400" dirty="0">
                          <a:solidFill>
                            <a:srgbClr val="212529"/>
                          </a:solidFill>
                          <a:effectLst/>
                          <a:latin typeface="Tahoma" panose="020B0604030504040204" pitchFamily="34" charset="0"/>
                          <a:ea typeface="Calibri" panose="020F0502020204030204" pitchFamily="34" charset="0"/>
                          <a:cs typeface="Arial" panose="020B0604020202020204" pitchFamily="34" charset="0"/>
                        </a:rPr>
                        <a:t>Electric Power control system</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5760" marR="387350" algn="ctr">
                        <a:lnSpc>
                          <a:spcPct val="107000"/>
                        </a:lnSpc>
                        <a:spcBef>
                          <a:spcPts val="0"/>
                        </a:spcBef>
                        <a:spcAft>
                          <a:spcPts val="0"/>
                        </a:spcAft>
                      </a:pPr>
                      <a:r>
                        <a:rPr lang="en-US" sz="1400">
                          <a:solidFill>
                            <a:srgbClr val="212529"/>
                          </a:solidFill>
                          <a:effectLst/>
                          <a:latin typeface="Tahoma" panose="020B0604030504040204" pitchFamily="34" charset="0"/>
                          <a:ea typeface="Calibri" panose="020F0502020204030204" pitchFamily="34" charset="0"/>
                          <a:cs typeface="Arial" panose="020B0604020202020204" pitchFamily="34" charset="0"/>
                        </a:rPr>
                        <a:t>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7175220"/>
                  </a:ext>
                </a:extLst>
              </a:tr>
              <a:tr h="539788">
                <a:tc>
                  <a:txBody>
                    <a:bodyPr/>
                    <a:lstStyle/>
                    <a:p>
                      <a:pPr marL="365760" marR="387350" algn="just">
                        <a:lnSpc>
                          <a:spcPct val="107000"/>
                        </a:lnSpc>
                        <a:spcBef>
                          <a:spcPts val="0"/>
                        </a:spcBef>
                        <a:spcAft>
                          <a:spcPts val="0"/>
                        </a:spcAft>
                      </a:pPr>
                      <a:r>
                        <a:rPr lang="en-US" sz="1400" dirty="0">
                          <a:solidFill>
                            <a:srgbClr val="212529"/>
                          </a:solidFill>
                          <a:effectLst/>
                          <a:latin typeface="Tahoma" panose="020B0604030504040204" pitchFamily="34" charset="0"/>
                          <a:ea typeface="Calibri" panose="020F0502020204030204" pitchFamily="34" charset="0"/>
                          <a:cs typeface="Arial" panose="020B0604020202020204" pitchFamily="34" charset="0"/>
                        </a:rPr>
                        <a:t>Heating, Ventilation and Air-conditioning HVAC System / CO</a:t>
                      </a:r>
                      <a:r>
                        <a:rPr lang="en-US" sz="1400" baseline="-25000" dirty="0">
                          <a:solidFill>
                            <a:srgbClr val="212529"/>
                          </a:solidFill>
                          <a:effectLst/>
                          <a:latin typeface="Tahoma" panose="020B0604030504040204" pitchFamily="34" charset="0"/>
                          <a:ea typeface="Calibri" panose="020F0502020204030204" pitchFamily="34" charset="0"/>
                          <a:cs typeface="Arial" panose="020B0604020202020204" pitchFamily="34" charset="0"/>
                        </a:rPr>
                        <a:t>2 </a:t>
                      </a:r>
                      <a:r>
                        <a:rPr lang="en-US" sz="1400" dirty="0">
                          <a:solidFill>
                            <a:srgbClr val="212529"/>
                          </a:solidFill>
                          <a:effectLst/>
                          <a:latin typeface="Tahoma" panose="020B0604030504040204" pitchFamily="34" charset="0"/>
                          <a:ea typeface="Calibri" panose="020F0502020204030204" pitchFamily="34" charset="0"/>
                          <a:cs typeface="Arial" panose="020B0604020202020204" pitchFamily="34" charset="0"/>
                        </a:rPr>
                        <a:t>sensors for Mechanical Ventilation</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5760" marR="387350" algn="ctr">
                        <a:lnSpc>
                          <a:spcPct val="107000"/>
                        </a:lnSpc>
                        <a:spcBef>
                          <a:spcPts val="0"/>
                        </a:spcBef>
                        <a:spcAft>
                          <a:spcPts val="0"/>
                        </a:spcAft>
                      </a:pPr>
                      <a:r>
                        <a:rPr lang="en-US" sz="1400" dirty="0">
                          <a:solidFill>
                            <a:srgbClr val="212529"/>
                          </a:solidFill>
                          <a:effectLst/>
                          <a:latin typeface="Tahoma" panose="020B0604030504040204" pitchFamily="34" charset="0"/>
                          <a:ea typeface="Calibri" panose="020F0502020204030204" pitchFamily="34" charset="0"/>
                          <a:cs typeface="Arial" panose="020B0604020202020204" pitchFamily="34" charset="0"/>
                        </a:rPr>
                        <a:t>10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8958045"/>
                  </a:ext>
                </a:extLst>
              </a:tr>
              <a:tr h="539788">
                <a:tc>
                  <a:txBody>
                    <a:bodyPr/>
                    <a:lstStyle/>
                    <a:p>
                      <a:pPr marL="365760" marR="387350" algn="just">
                        <a:lnSpc>
                          <a:spcPct val="107000"/>
                        </a:lnSpc>
                        <a:spcBef>
                          <a:spcPts val="0"/>
                        </a:spcBef>
                        <a:spcAft>
                          <a:spcPts val="0"/>
                        </a:spcAft>
                      </a:pPr>
                      <a:r>
                        <a:rPr lang="en-US" sz="1400" dirty="0">
                          <a:solidFill>
                            <a:srgbClr val="212529"/>
                          </a:solidFill>
                          <a:effectLst/>
                          <a:latin typeface="Tahoma" panose="020B0604030504040204" pitchFamily="34" charset="0"/>
                          <a:ea typeface="Calibri" panose="020F0502020204030204" pitchFamily="34" charset="0"/>
                          <a:cs typeface="Arial" panose="020B0604020202020204" pitchFamily="34" charset="0"/>
                        </a:rPr>
                        <a:t>Illumination system</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5760" marR="387350" algn="ctr">
                        <a:lnSpc>
                          <a:spcPct val="107000"/>
                        </a:lnSpc>
                        <a:spcBef>
                          <a:spcPts val="0"/>
                        </a:spcBef>
                        <a:spcAft>
                          <a:spcPts val="0"/>
                        </a:spcAft>
                      </a:pPr>
                      <a:r>
                        <a:rPr lang="en-US" sz="1400" dirty="0">
                          <a:solidFill>
                            <a:srgbClr val="212529"/>
                          </a:solidFill>
                          <a:effectLst/>
                          <a:latin typeface="Tahoma" panose="020B0604030504040204" pitchFamily="34" charset="0"/>
                          <a:ea typeface="Calibri" panose="020F0502020204030204" pitchFamily="34" charset="0"/>
                          <a:cs typeface="Arial" panose="020B0604020202020204" pitchFamily="34" charset="0"/>
                        </a:rPr>
                        <a:t>Refer to credit EDE-5A - lighting</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9940080"/>
                  </a:ext>
                </a:extLst>
              </a:tr>
            </a:tbl>
          </a:graphicData>
        </a:graphic>
      </p:graphicFrame>
      <p:sp>
        <p:nvSpPr>
          <p:cNvPr id="8" name="Slide Number Placeholder 4">
            <a:extLst>
              <a:ext uri="{FF2B5EF4-FFF2-40B4-BE49-F238E27FC236}">
                <a16:creationId xmlns:a16="http://schemas.microsoft.com/office/drawing/2014/main" id="{E0191866-16CF-1EE2-D52F-8C34DF71A84C}"/>
              </a:ext>
            </a:extLst>
          </p:cNvPr>
          <p:cNvSpPr txBox="1">
            <a:spLocks/>
          </p:cNvSpPr>
          <p:nvPr/>
        </p:nvSpPr>
        <p:spPr>
          <a:xfrm>
            <a:off x="4771326" y="194111"/>
            <a:ext cx="3689714"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BUILDING MANAGEMENT SYSTEM– EDE8</a:t>
            </a:r>
          </a:p>
        </p:txBody>
      </p:sp>
      <p:sp>
        <p:nvSpPr>
          <p:cNvPr id="6" name="TextBox 5">
            <a:extLst>
              <a:ext uri="{FF2B5EF4-FFF2-40B4-BE49-F238E27FC236}">
                <a16:creationId xmlns:a16="http://schemas.microsoft.com/office/drawing/2014/main" id="{53E53020-F384-FF12-2384-91A87C4D3F4D}"/>
              </a:ext>
            </a:extLst>
          </p:cNvPr>
          <p:cNvSpPr txBox="1"/>
          <p:nvPr/>
        </p:nvSpPr>
        <p:spPr>
          <a:xfrm>
            <a:off x="147483" y="2012098"/>
            <a:ext cx="8799871" cy="923330"/>
          </a:xfrm>
          <a:prstGeom prst="rect">
            <a:avLst/>
          </a:prstGeom>
          <a:noFill/>
        </p:spPr>
        <p:txBody>
          <a:bodyPr wrap="square">
            <a:spAutoFit/>
          </a:bodyPr>
          <a:lstStyle/>
          <a:p>
            <a:pPr lvl="0" algn="just">
              <a:defRPr/>
            </a:pPr>
            <a:r>
              <a:rPr lang="fr-FR" dirty="0">
                <a:solidFill>
                  <a:schemeClr val="tx2"/>
                </a:solidFill>
                <a:latin typeface="ProximaNova-Semibold"/>
                <a:cs typeface="Arial"/>
              </a:rPr>
              <a:t>L'objectif d'un système BMS est d'améliorer les systèmes de chauffage et de refroidissement du bâtiment, de réduire les coûts de chauffage et de refroidissement, de fournir une atmosphère intérieure confortable en permanence.</a:t>
            </a:r>
            <a:endParaRPr lang="en-US" dirty="0">
              <a:solidFill>
                <a:schemeClr val="tx2"/>
              </a:solidFill>
              <a:latin typeface="ProximaNova-Semibold"/>
              <a:cs typeface="Arial"/>
            </a:endParaRPr>
          </a:p>
        </p:txBody>
      </p:sp>
    </p:spTree>
    <p:extLst>
      <p:ext uri="{BB962C8B-B14F-4D97-AF65-F5344CB8AC3E}">
        <p14:creationId xmlns:p14="http://schemas.microsoft.com/office/powerpoint/2010/main" val="1963580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4AA6CB6D-6AD5-0269-6C3F-4DF9F4FB6031}"/>
              </a:ext>
            </a:extLst>
          </p:cNvPr>
          <p:cNvSpPr txBox="1">
            <a:spLocks/>
          </p:cNvSpPr>
          <p:nvPr/>
        </p:nvSpPr>
        <p:spPr>
          <a:xfrm>
            <a:off x="4771326" y="194111"/>
            <a:ext cx="3689714"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BUILDING MANAGEMENT SYSTEM– EDE8</a:t>
            </a:r>
          </a:p>
        </p:txBody>
      </p:sp>
      <p:sp>
        <p:nvSpPr>
          <p:cNvPr id="19" name="Title 1">
            <a:extLst>
              <a:ext uri="{FF2B5EF4-FFF2-40B4-BE49-F238E27FC236}">
                <a16:creationId xmlns:a16="http://schemas.microsoft.com/office/drawing/2014/main" id="{FF74037E-6E45-CAA7-947F-F855614FFDEB}"/>
              </a:ext>
            </a:extLst>
          </p:cNvPr>
          <p:cNvSpPr>
            <a:spLocks noGrp="1"/>
          </p:cNvSpPr>
          <p:nvPr>
            <p:ph type="title"/>
          </p:nvPr>
        </p:nvSpPr>
        <p:spPr>
          <a:xfrm>
            <a:off x="457199" y="663957"/>
            <a:ext cx="8229600" cy="934599"/>
          </a:xfrm>
        </p:spPr>
        <p:txBody>
          <a:bodyPr>
            <a:normAutofit/>
          </a:bodyPr>
          <a:lstStyle/>
          <a:p>
            <a:r>
              <a:rPr lang="fr-FR" sz="4800" spc="300" dirty="0" smtClean="0">
                <a:solidFill>
                  <a:srgbClr val="053062"/>
                </a:solidFill>
                <a:latin typeface="ProximaNova-Extrabld"/>
              </a:rPr>
              <a:t>Nous contacter!</a:t>
            </a:r>
            <a:endParaRPr lang="fr-FR" sz="4800" spc="300" dirty="0">
              <a:solidFill>
                <a:srgbClr val="053062"/>
              </a:solidFill>
              <a:latin typeface="ProximaNova-Extrabld"/>
            </a:endParaRPr>
          </a:p>
        </p:txBody>
      </p:sp>
      <p:sp>
        <p:nvSpPr>
          <p:cNvPr id="2" name="Slide Number Placeholder 2">
            <a:extLst>
              <a:ext uri="{FF2B5EF4-FFF2-40B4-BE49-F238E27FC236}">
                <a16:creationId xmlns:a16="http://schemas.microsoft.com/office/drawing/2014/main" id="{5126303E-9F1B-0DC4-8CDE-8E27E37F0E13}"/>
              </a:ext>
            </a:extLst>
          </p:cNvPr>
          <p:cNvSpPr>
            <a:spLocks noGrp="1"/>
          </p:cNvSpPr>
          <p:nvPr>
            <p:ph type="sldNum" sz="quarter" idx="4"/>
          </p:nvPr>
        </p:nvSpPr>
        <p:spPr>
          <a:xfrm>
            <a:off x="1854215" y="5486267"/>
            <a:ext cx="2133600" cy="365125"/>
          </a:xfrm>
        </p:spPr>
        <p:txBody>
          <a:bodyPr/>
          <a:lstStyle/>
          <a:p>
            <a:fld id="{4E6B386F-75EA-2347-AA44-8123F513AD26}" type="slidenum">
              <a:rPr lang="en-US" smtClean="0"/>
              <a:pPr/>
              <a:t>8</a:t>
            </a:fld>
            <a:endParaRPr lang="en-US" dirty="0"/>
          </a:p>
        </p:txBody>
      </p:sp>
      <p:sp>
        <p:nvSpPr>
          <p:cNvPr id="3" name="TextBox 2">
            <a:extLst>
              <a:ext uri="{FF2B5EF4-FFF2-40B4-BE49-F238E27FC236}">
                <a16:creationId xmlns:a16="http://schemas.microsoft.com/office/drawing/2014/main" id="{D1F3625D-6FEE-9242-8BB4-5F6393060BAA}"/>
              </a:ext>
            </a:extLst>
          </p:cNvPr>
          <p:cNvSpPr txBox="1"/>
          <p:nvPr/>
        </p:nvSpPr>
        <p:spPr>
          <a:xfrm>
            <a:off x="2171437" y="4426401"/>
            <a:ext cx="2471841" cy="1295868"/>
          </a:xfrm>
          <a:prstGeom prst="rect">
            <a:avLst/>
          </a:prstGeom>
          <a:noFill/>
        </p:spPr>
        <p:txBody>
          <a:bodyPr wrap="square" rtlCol="0">
            <a:spAutoFit/>
          </a:bodyPr>
          <a:lstStyle/>
          <a:p>
            <a:r>
              <a:rPr lang="fr-BE" dirty="0">
                <a:solidFill>
                  <a:srgbClr val="053062"/>
                </a:solidFill>
                <a:latin typeface="ProximaNova-Regular"/>
                <a:hlinkClick r:id="rId2">
                  <a:extLst>
                    <a:ext uri="{A12FA001-AC4F-418D-AE19-62706E023703}">
                      <ahyp:hlinkClr xmlns:ahyp="http://schemas.microsoft.com/office/drawing/2018/hyperlinkcolor" xmlns="" val="tx"/>
                    </a:ext>
                  </a:extLst>
                </a:hlinkClick>
              </a:rPr>
              <a:t>www.meetmed.org</a:t>
            </a:r>
            <a:r>
              <a:rPr lang="fr-BE" dirty="0">
                <a:solidFill>
                  <a:srgbClr val="053062"/>
                </a:solidFill>
                <a:latin typeface="ProximaNova-Regular"/>
              </a:rPr>
              <a:t/>
            </a:r>
            <a:br>
              <a:rPr lang="fr-BE" dirty="0">
                <a:solidFill>
                  <a:srgbClr val="053062"/>
                </a:solidFill>
                <a:latin typeface="ProximaNova-Regular"/>
              </a:rPr>
            </a:br>
            <a:endParaRPr lang="fr-BE" dirty="0">
              <a:solidFill>
                <a:srgbClr val="053062"/>
              </a:solidFill>
              <a:latin typeface="ProximaNova-Regular"/>
            </a:endParaRPr>
          </a:p>
          <a:p>
            <a:r>
              <a:rPr lang="en-HK" dirty="0" err="1">
                <a:solidFill>
                  <a:srgbClr val="053062"/>
                </a:solidFill>
                <a:latin typeface="ProximaNova-Regular"/>
              </a:rPr>
              <a:t>meetMED</a:t>
            </a:r>
            <a:r>
              <a:rPr lang="fr-BE" dirty="0">
                <a:solidFill>
                  <a:srgbClr val="053062"/>
                </a:solidFill>
                <a:latin typeface="ProximaNova-Regular"/>
              </a:rPr>
              <a:t> Project</a:t>
            </a:r>
          </a:p>
          <a:p>
            <a:pPr>
              <a:lnSpc>
                <a:spcPct val="150000"/>
              </a:lnSpc>
            </a:pPr>
            <a:r>
              <a:rPr lang="fr-BE" dirty="0">
                <a:solidFill>
                  <a:srgbClr val="053062"/>
                </a:solidFill>
              </a:rPr>
              <a:t>@meetmed1</a:t>
            </a:r>
          </a:p>
        </p:txBody>
      </p:sp>
      <p:pic>
        <p:nvPicPr>
          <p:cNvPr id="5" name="Picture 2" descr="Risultati immagini per twitter icon">
            <a:extLst>
              <a:ext uri="{FF2B5EF4-FFF2-40B4-BE49-F238E27FC236}">
                <a16:creationId xmlns:a16="http://schemas.microsoft.com/office/drawing/2014/main" id="{C70CFB26-B793-B6A6-BBC5-AAC583EF3A06}"/>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49480" y="5454599"/>
            <a:ext cx="261092" cy="261092"/>
          </a:xfrm>
          <a:prstGeom prst="rect">
            <a:avLst/>
          </a:prstGeom>
          <a:noFill/>
          <a:extLst>
            <a:ext uri="{909E8E84-426E-40DD-AFC4-6F175D3DCCD1}">
              <a14:hiddenFill xmlns:a14="http://schemas.microsoft.com/office/drawing/2010/main">
                <a:solidFill>
                  <a:srgbClr val="FFFFFF"/>
                </a:solidFill>
              </a14:hiddenFill>
            </a:ext>
          </a:extLst>
        </p:spPr>
      </p:pic>
      <p:pic>
        <p:nvPicPr>
          <p:cNvPr id="6" name="Immagine 1">
            <a:extLst>
              <a:ext uri="{FF2B5EF4-FFF2-40B4-BE49-F238E27FC236}">
                <a16:creationId xmlns:a16="http://schemas.microsoft.com/office/drawing/2014/main" id="{1FD68BEA-7138-40EE-606D-E27F227FF643}"/>
              </a:ext>
            </a:extLst>
          </p:cNvPr>
          <p:cNvPicPr/>
          <p:nvPr/>
        </p:nvPicPr>
        <p:blipFill>
          <a:blip r:embed="rId4">
            <a:extLst>
              <a:ext uri="{28A0092B-C50C-407E-A947-70E740481C1C}">
                <a14:useLocalDpi xmlns:a14="http://schemas.microsoft.com/office/drawing/2010/main"/>
              </a:ext>
            </a:extLst>
          </a:blip>
          <a:stretch>
            <a:fillRect/>
          </a:stretch>
        </p:blipFill>
        <p:spPr bwMode="auto">
          <a:xfrm>
            <a:off x="1949480" y="5020240"/>
            <a:ext cx="221957" cy="231224"/>
          </a:xfrm>
          <a:prstGeom prst="rect">
            <a:avLst/>
          </a:prstGeom>
          <a:solidFill>
            <a:srgbClr val="FFFFFF"/>
          </a:solidFill>
          <a:ln w="9525">
            <a:noFill/>
            <a:miter lim="800000"/>
            <a:headEnd/>
            <a:tailEnd/>
          </a:ln>
        </p:spPr>
      </p:pic>
      <p:pic>
        <p:nvPicPr>
          <p:cNvPr id="7" name="Picture 6">
            <a:extLst>
              <a:ext uri="{FF2B5EF4-FFF2-40B4-BE49-F238E27FC236}">
                <a16:creationId xmlns:a16="http://schemas.microsoft.com/office/drawing/2014/main" id="{ABFB9A97-DC40-B90D-8B7C-F743E5E37BD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4525" b="93213" l="9211" r="92544">
                        <a14:foregroundMark x1="67982" y1="70136" x2="67982" y2="70136"/>
                      </a14:backgroundRemoval>
                    </a14:imgEffect>
                    <a14:imgEffect>
                      <a14:brightnessContrast contrast="-40000"/>
                    </a14:imgEffect>
                  </a14:imgLayer>
                </a14:imgProps>
              </a:ext>
            </a:extLst>
          </a:blip>
          <a:stretch>
            <a:fillRect/>
          </a:stretch>
        </p:blipFill>
        <p:spPr>
          <a:xfrm>
            <a:off x="1888563" y="4494713"/>
            <a:ext cx="332603" cy="322392"/>
          </a:xfrm>
          <a:prstGeom prst="rect">
            <a:avLst/>
          </a:prstGeom>
        </p:spPr>
      </p:pic>
      <p:sp>
        <p:nvSpPr>
          <p:cNvPr id="8" name="TextBox 7">
            <a:extLst>
              <a:ext uri="{FF2B5EF4-FFF2-40B4-BE49-F238E27FC236}">
                <a16:creationId xmlns:a16="http://schemas.microsoft.com/office/drawing/2014/main" id="{7066E2A1-D9A6-6084-0E22-4B96289E3648}"/>
              </a:ext>
            </a:extLst>
          </p:cNvPr>
          <p:cNvSpPr txBox="1"/>
          <p:nvPr/>
        </p:nvSpPr>
        <p:spPr>
          <a:xfrm>
            <a:off x="2327336" y="3266184"/>
            <a:ext cx="4631884" cy="1246495"/>
          </a:xfrm>
          <a:prstGeom prst="rect">
            <a:avLst/>
          </a:prstGeom>
          <a:noFill/>
        </p:spPr>
        <p:txBody>
          <a:bodyPr wrap="square" rtlCol="0">
            <a:spAutoFit/>
          </a:bodyPr>
          <a:lstStyle/>
          <a:p>
            <a:pPr algn="ctr"/>
            <a:r>
              <a:rPr lang="fr-FR" sz="2500" dirty="0">
                <a:solidFill>
                  <a:srgbClr val="053063"/>
                </a:solidFill>
                <a:latin typeface="ProximaNova-Regular"/>
                <a:cs typeface="Arial"/>
              </a:rPr>
              <a:t>Pour toute demande ou commentaire, n'hésitez pas à nous contacter</a:t>
            </a:r>
            <a:endParaRPr lang="en-US" sz="2500" dirty="0">
              <a:solidFill>
                <a:srgbClr val="053063"/>
              </a:solidFill>
              <a:latin typeface="ProximaNova-Regular"/>
              <a:cs typeface="Arial"/>
            </a:endParaRPr>
          </a:p>
        </p:txBody>
      </p:sp>
      <p:pic>
        <p:nvPicPr>
          <p:cNvPr id="10" name="Picture 9">
            <a:extLst>
              <a:ext uri="{FF2B5EF4-FFF2-40B4-BE49-F238E27FC236}">
                <a16:creationId xmlns:a16="http://schemas.microsoft.com/office/drawing/2014/main" id="{BD9109D7-6AA0-C69A-9286-D3A479425A39}"/>
              </a:ext>
            </a:extLst>
          </p:cNvPr>
          <p:cNvPicPr>
            <a:picLocks noChangeAspect="1"/>
          </p:cNvPicPr>
          <p:nvPr/>
        </p:nvPicPr>
        <p:blipFill>
          <a:blip r:embed="rId7"/>
          <a:stretch>
            <a:fillRect/>
          </a:stretch>
        </p:blipFill>
        <p:spPr>
          <a:xfrm>
            <a:off x="585931" y="5736410"/>
            <a:ext cx="3409016" cy="800239"/>
          </a:xfrm>
          <a:prstGeom prst="rect">
            <a:avLst/>
          </a:prstGeom>
        </p:spPr>
      </p:pic>
      <p:pic>
        <p:nvPicPr>
          <p:cNvPr id="11" name="Picture 10">
            <a:extLst>
              <a:ext uri="{FF2B5EF4-FFF2-40B4-BE49-F238E27FC236}">
                <a16:creationId xmlns:a16="http://schemas.microsoft.com/office/drawing/2014/main" id="{5E14B845-EA3F-0DE0-82F3-5B9AD5254F00}"/>
              </a:ext>
            </a:extLst>
          </p:cNvPr>
          <p:cNvPicPr>
            <a:picLocks noChangeAspect="1"/>
          </p:cNvPicPr>
          <p:nvPr/>
        </p:nvPicPr>
        <p:blipFill>
          <a:blip r:embed="rId8"/>
          <a:stretch>
            <a:fillRect/>
          </a:stretch>
        </p:blipFill>
        <p:spPr>
          <a:xfrm>
            <a:off x="2455384" y="1953102"/>
            <a:ext cx="4631884" cy="1099979"/>
          </a:xfrm>
          <a:prstGeom prst="rect">
            <a:avLst/>
          </a:prstGeom>
        </p:spPr>
      </p:pic>
      <p:sp>
        <p:nvSpPr>
          <p:cNvPr id="12" name="TextBox 11">
            <a:extLst>
              <a:ext uri="{FF2B5EF4-FFF2-40B4-BE49-F238E27FC236}">
                <a16:creationId xmlns:a16="http://schemas.microsoft.com/office/drawing/2014/main" id="{9F1E6272-9DC9-7619-BD23-B487ED108CD9}"/>
              </a:ext>
            </a:extLst>
          </p:cNvPr>
          <p:cNvSpPr txBox="1"/>
          <p:nvPr/>
        </p:nvSpPr>
        <p:spPr>
          <a:xfrm>
            <a:off x="5263231" y="4494713"/>
            <a:ext cx="2879283" cy="2126864"/>
          </a:xfrm>
          <a:prstGeom prst="rect">
            <a:avLst/>
          </a:prstGeom>
          <a:noFill/>
        </p:spPr>
        <p:txBody>
          <a:bodyPr wrap="square" rtlCol="0">
            <a:spAutoFit/>
          </a:bodyPr>
          <a:lstStyle/>
          <a:p>
            <a:r>
              <a:rPr lang="fr-BE" u="sng" dirty="0" err="1">
                <a:solidFill>
                  <a:srgbClr val="053062"/>
                </a:solidFill>
                <a:latin typeface="ProximaNova-Regular"/>
                <a:hlinkClick r:id="rId2">
                  <a:extLst>
                    <a:ext uri="{A12FA001-AC4F-418D-AE19-62706E023703}">
                      <ahyp:hlinkClr xmlns:ahyp="http://schemas.microsoft.com/office/drawing/2018/hyperlinkcolor" xmlns="" val="tx"/>
                    </a:ext>
                  </a:extLst>
                </a:hlinkClick>
              </a:rPr>
              <a:t>www.</a:t>
            </a:r>
            <a:r>
              <a:rPr lang="fr-BE" u="sng" dirty="0" err="1">
                <a:solidFill>
                  <a:srgbClr val="053062"/>
                </a:solidFill>
                <a:latin typeface="ProximaNova-Regular"/>
              </a:rPr>
              <a:t>almeelebanon.com</a:t>
            </a:r>
            <a:r>
              <a:rPr lang="fr-BE" dirty="0">
                <a:solidFill>
                  <a:srgbClr val="053062"/>
                </a:solidFill>
                <a:latin typeface="ProximaNova-Regular"/>
              </a:rPr>
              <a:t/>
            </a:r>
            <a:br>
              <a:rPr lang="fr-BE" dirty="0">
                <a:solidFill>
                  <a:srgbClr val="053062"/>
                </a:solidFill>
                <a:latin typeface="ProximaNova-Regular"/>
              </a:rPr>
            </a:br>
            <a:endParaRPr lang="fr-BE" dirty="0">
              <a:solidFill>
                <a:srgbClr val="053062"/>
              </a:solidFill>
              <a:latin typeface="ProximaNova-Regular"/>
            </a:endParaRPr>
          </a:p>
          <a:p>
            <a:r>
              <a:rPr lang="en-HK" dirty="0" err="1">
                <a:solidFill>
                  <a:srgbClr val="053062"/>
                </a:solidFill>
                <a:latin typeface="ProximaNova-Regular"/>
              </a:rPr>
              <a:t>almeelb</a:t>
            </a:r>
            <a:endParaRPr lang="fr-BE" dirty="0">
              <a:solidFill>
                <a:srgbClr val="053062"/>
              </a:solidFill>
              <a:latin typeface="ProximaNova-Regular"/>
            </a:endParaRPr>
          </a:p>
          <a:p>
            <a:pPr>
              <a:lnSpc>
                <a:spcPct val="150000"/>
              </a:lnSpc>
            </a:pPr>
            <a:r>
              <a:rPr lang="fr-BE" dirty="0" err="1">
                <a:solidFill>
                  <a:srgbClr val="053062"/>
                </a:solidFill>
              </a:rPr>
              <a:t>AlmeeLB</a:t>
            </a:r>
            <a:endParaRPr lang="fr-BE" dirty="0">
              <a:solidFill>
                <a:srgbClr val="053062"/>
              </a:solidFill>
            </a:endParaRPr>
          </a:p>
          <a:p>
            <a:pPr>
              <a:lnSpc>
                <a:spcPct val="150000"/>
              </a:lnSpc>
            </a:pPr>
            <a:r>
              <a:rPr lang="fr-BE" dirty="0" err="1">
                <a:solidFill>
                  <a:srgbClr val="053062"/>
                </a:solidFill>
              </a:rPr>
              <a:t>AlmeeLB</a:t>
            </a:r>
            <a:endParaRPr lang="fr-BE" dirty="0">
              <a:solidFill>
                <a:srgbClr val="053062"/>
              </a:solidFill>
            </a:endParaRPr>
          </a:p>
          <a:p>
            <a:pPr>
              <a:lnSpc>
                <a:spcPct val="150000"/>
              </a:lnSpc>
            </a:pPr>
            <a:r>
              <a:rPr lang="fr-BE" dirty="0" err="1">
                <a:solidFill>
                  <a:srgbClr val="053062"/>
                </a:solidFill>
              </a:rPr>
              <a:t>almeelb</a:t>
            </a:r>
            <a:endParaRPr lang="fr-BE" dirty="0">
              <a:solidFill>
                <a:srgbClr val="053062"/>
              </a:solidFill>
            </a:endParaRPr>
          </a:p>
        </p:txBody>
      </p:sp>
      <p:pic>
        <p:nvPicPr>
          <p:cNvPr id="13" name="Picture 2" descr="Risultati immagini per twitter icon">
            <a:extLst>
              <a:ext uri="{FF2B5EF4-FFF2-40B4-BE49-F238E27FC236}">
                <a16:creationId xmlns:a16="http://schemas.microsoft.com/office/drawing/2014/main" id="{4304680B-586C-365C-B77B-6B5BE59EDD76}"/>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41274" y="5522911"/>
            <a:ext cx="261092" cy="261092"/>
          </a:xfrm>
          <a:prstGeom prst="rect">
            <a:avLst/>
          </a:prstGeom>
          <a:noFill/>
          <a:extLst>
            <a:ext uri="{909E8E84-426E-40DD-AFC4-6F175D3DCCD1}">
              <a14:hiddenFill xmlns:a14="http://schemas.microsoft.com/office/drawing/2010/main">
                <a:solidFill>
                  <a:srgbClr val="FFFFFF"/>
                </a:solidFill>
              </a14:hiddenFill>
            </a:ext>
          </a:extLst>
        </p:spPr>
      </p:pic>
      <p:pic>
        <p:nvPicPr>
          <p:cNvPr id="14" name="Immagine 1">
            <a:extLst>
              <a:ext uri="{FF2B5EF4-FFF2-40B4-BE49-F238E27FC236}">
                <a16:creationId xmlns:a16="http://schemas.microsoft.com/office/drawing/2014/main" id="{C557FF9F-18C8-E3D7-CE59-0BFB34CA71D0}"/>
              </a:ext>
            </a:extLst>
          </p:cNvPr>
          <p:cNvPicPr/>
          <p:nvPr/>
        </p:nvPicPr>
        <p:blipFill>
          <a:blip r:embed="rId4">
            <a:extLst>
              <a:ext uri="{28A0092B-C50C-407E-A947-70E740481C1C}">
                <a14:useLocalDpi xmlns:a14="http://schemas.microsoft.com/office/drawing/2010/main"/>
              </a:ext>
            </a:extLst>
          </a:blip>
          <a:stretch>
            <a:fillRect/>
          </a:stretch>
        </p:blipFill>
        <p:spPr bwMode="auto">
          <a:xfrm>
            <a:off x="5041274" y="5088552"/>
            <a:ext cx="221957" cy="231224"/>
          </a:xfrm>
          <a:prstGeom prst="rect">
            <a:avLst/>
          </a:prstGeom>
          <a:solidFill>
            <a:srgbClr val="FFFFFF"/>
          </a:solidFill>
          <a:ln w="9525">
            <a:noFill/>
            <a:miter lim="800000"/>
            <a:headEnd/>
            <a:tailEnd/>
          </a:ln>
        </p:spPr>
      </p:pic>
      <p:pic>
        <p:nvPicPr>
          <p:cNvPr id="15" name="Picture 14">
            <a:extLst>
              <a:ext uri="{FF2B5EF4-FFF2-40B4-BE49-F238E27FC236}">
                <a16:creationId xmlns:a16="http://schemas.microsoft.com/office/drawing/2014/main" id="{5464F522-E878-FCCB-DF51-0C4F0C3159A7}"/>
              </a:ext>
            </a:extLst>
          </p:cNvPr>
          <p:cNvPicPr>
            <a:picLocks noChangeAspect="1"/>
          </p:cNvPicPr>
          <p:nvPr/>
        </p:nvPicPr>
        <p:blipFill>
          <a:blip r:embed="rId5">
            <a:extLst>
              <a:ext uri="{BEBA8EAE-BF5A-486C-A8C5-ECC9F3942E4B}">
                <a14:imgProps xmlns:a14="http://schemas.microsoft.com/office/drawing/2010/main">
                  <a14:imgLayer r:embed="rId6">
                    <a14:imgEffect>
                      <a14:backgroundRemoval t="4525" b="93213" l="9211" r="92544">
                        <a14:foregroundMark x1="67982" y1="70136" x2="67982" y2="70136"/>
                      </a14:backgroundRemoval>
                    </a14:imgEffect>
                    <a14:imgEffect>
                      <a14:brightnessContrast contrast="-40000"/>
                    </a14:imgEffect>
                  </a14:imgLayer>
                </a14:imgProps>
              </a:ext>
            </a:extLst>
          </a:blip>
          <a:stretch>
            <a:fillRect/>
          </a:stretch>
        </p:blipFill>
        <p:spPr>
          <a:xfrm>
            <a:off x="4980357" y="4563025"/>
            <a:ext cx="332603" cy="322392"/>
          </a:xfrm>
          <a:prstGeom prst="rect">
            <a:avLst/>
          </a:prstGeom>
        </p:spPr>
      </p:pic>
      <p:pic>
        <p:nvPicPr>
          <p:cNvPr id="16" name="Picture 15">
            <a:extLst>
              <a:ext uri="{FF2B5EF4-FFF2-40B4-BE49-F238E27FC236}">
                <a16:creationId xmlns:a16="http://schemas.microsoft.com/office/drawing/2014/main" id="{DAA7E9E3-BCFE-1E6F-79E8-9A561817926D}"/>
              </a:ext>
            </a:extLst>
          </p:cNvPr>
          <p:cNvPicPr>
            <a:picLocks noChangeAspect="1"/>
          </p:cNvPicPr>
          <p:nvPr/>
        </p:nvPicPr>
        <p:blipFill>
          <a:blip r:embed="rId9"/>
          <a:stretch>
            <a:fillRect/>
          </a:stretch>
        </p:blipFill>
        <p:spPr>
          <a:xfrm>
            <a:off x="5058669" y="5903538"/>
            <a:ext cx="242182" cy="242182"/>
          </a:xfrm>
          <a:prstGeom prst="rect">
            <a:avLst/>
          </a:prstGeom>
        </p:spPr>
      </p:pic>
      <p:pic>
        <p:nvPicPr>
          <p:cNvPr id="17" name="Picture 16">
            <a:extLst>
              <a:ext uri="{FF2B5EF4-FFF2-40B4-BE49-F238E27FC236}">
                <a16:creationId xmlns:a16="http://schemas.microsoft.com/office/drawing/2014/main" id="{7C29D512-36A5-28F6-6534-F02D66EB4387}"/>
              </a:ext>
            </a:extLst>
          </p:cNvPr>
          <p:cNvPicPr>
            <a:picLocks noChangeAspect="1"/>
          </p:cNvPicPr>
          <p:nvPr/>
        </p:nvPicPr>
        <p:blipFill>
          <a:blip r:embed="rId10"/>
          <a:stretch>
            <a:fillRect/>
          </a:stretch>
        </p:blipFill>
        <p:spPr>
          <a:xfrm>
            <a:off x="5069678" y="6342011"/>
            <a:ext cx="220165" cy="220165"/>
          </a:xfrm>
          <a:prstGeom prst="rect">
            <a:avLst/>
          </a:prstGeom>
        </p:spPr>
      </p:pic>
    </p:spTree>
    <p:extLst>
      <p:ext uri="{BB962C8B-B14F-4D97-AF65-F5344CB8AC3E}">
        <p14:creationId xmlns:p14="http://schemas.microsoft.com/office/powerpoint/2010/main" val="152189212"/>
      </p:ext>
    </p:extLst>
  </p:cSld>
  <p:clrMapOvr>
    <a:masterClrMapping/>
  </p:clrMapOvr>
</p:sld>
</file>

<file path=ppt/theme/theme1.xml><?xml version="1.0" encoding="utf-8"?>
<a:theme xmlns:a="http://schemas.openxmlformats.org/drawingml/2006/main" name="meetMED_Theme_2">
  <a:themeElements>
    <a:clrScheme name="meetMED color theme">
      <a:dk1>
        <a:sysClr val="windowText" lastClr="000000"/>
      </a:dk1>
      <a:lt1>
        <a:sysClr val="window" lastClr="FFFFFF"/>
      </a:lt1>
      <a:dk2>
        <a:srgbClr val="08224F"/>
      </a:dk2>
      <a:lt2>
        <a:srgbClr val="E0E0E0"/>
      </a:lt2>
      <a:accent1>
        <a:srgbClr val="189A3A"/>
      </a:accent1>
      <a:accent2>
        <a:srgbClr val="08224F"/>
      </a:accent2>
      <a:accent3>
        <a:srgbClr val="FECD09"/>
      </a:accent3>
      <a:accent4>
        <a:srgbClr val="0C6374"/>
      </a:accent4>
      <a:accent5>
        <a:srgbClr val="F06E2E"/>
      </a:accent5>
      <a:accent6>
        <a:srgbClr val="8DCB8C"/>
      </a:accent6>
      <a:hlink>
        <a:srgbClr val="0C6374"/>
      </a:hlink>
      <a:folHlink>
        <a:srgbClr val="F06E2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meetMED color theme">
      <a:dk1>
        <a:sysClr val="windowText" lastClr="000000"/>
      </a:dk1>
      <a:lt1>
        <a:sysClr val="window" lastClr="FFFFFF"/>
      </a:lt1>
      <a:dk2>
        <a:srgbClr val="08224F"/>
      </a:dk2>
      <a:lt2>
        <a:srgbClr val="E0E0E0"/>
      </a:lt2>
      <a:accent1>
        <a:srgbClr val="189A3A"/>
      </a:accent1>
      <a:accent2>
        <a:srgbClr val="08224F"/>
      </a:accent2>
      <a:accent3>
        <a:srgbClr val="FECD09"/>
      </a:accent3>
      <a:accent4>
        <a:srgbClr val="0C6374"/>
      </a:accent4>
      <a:accent5>
        <a:srgbClr val="F06E2E"/>
      </a:accent5>
      <a:accent6>
        <a:srgbClr val="8DCB8C"/>
      </a:accent6>
      <a:hlink>
        <a:srgbClr val="0C6374"/>
      </a:hlink>
      <a:folHlink>
        <a:srgbClr val="F06E2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meetMED_Theme_2.thmx</Template>
  <TotalTime>723</TotalTime>
  <Words>542</Words>
  <Application>Microsoft Office PowerPoint</Application>
  <PresentationFormat>On-screen Show (4:3)</PresentationFormat>
  <Paragraphs>79</Paragraphs>
  <Slides>8</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vt:i4>
      </vt:variant>
    </vt:vector>
  </HeadingPairs>
  <TitlesOfParts>
    <vt:vector size="19" baseType="lpstr">
      <vt:lpstr>Arial</vt:lpstr>
      <vt:lpstr>Calibri</vt:lpstr>
      <vt:lpstr>Cambria Math</vt:lpstr>
      <vt:lpstr>Proxima Nova Extra Bold</vt:lpstr>
      <vt:lpstr>ProximaNova-Extrabld</vt:lpstr>
      <vt:lpstr>ProximaNova-Regular</vt:lpstr>
      <vt:lpstr>ProximaNova-Semibold</vt:lpstr>
      <vt:lpstr>Tahoma</vt:lpstr>
      <vt:lpstr>Wingdings</vt:lpstr>
      <vt:lpstr>meetMED_Theme_2</vt:lpstr>
      <vt:lpstr>Custom Design</vt:lpstr>
      <vt:lpstr>SYSTÈME DE GESTION DE BÂTIMENT-EDE8</vt:lpstr>
      <vt:lpstr> Grandes Lignes</vt:lpstr>
      <vt:lpstr>Qu'est-ce qu'un SYSTÈME DE GESTION DE BÂTIMENT (BMS) ? </vt:lpstr>
      <vt:lpstr>Quelles sont les capacités du BMS ?  </vt:lpstr>
      <vt:lpstr>En quoi consiste le BMS ? </vt:lpstr>
      <vt:lpstr>En quoi consiste le BMS ?</vt:lpstr>
      <vt:lpstr>Comment se conformer à GRASSMED ?</vt:lpstr>
      <vt:lpstr>Nous contacter!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Filipa</dc:creator>
  <cp:lastModifiedBy>adnan</cp:lastModifiedBy>
  <cp:revision>96</cp:revision>
  <dcterms:created xsi:type="dcterms:W3CDTF">2018-09-19T13:21:33Z</dcterms:created>
  <dcterms:modified xsi:type="dcterms:W3CDTF">2024-02-03T09:59:47Z</dcterms:modified>
</cp:coreProperties>
</file>